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9" r:id="rId2"/>
    <p:sldId id="310" r:id="rId3"/>
    <p:sldId id="322" r:id="rId4"/>
    <p:sldId id="348" r:id="rId5"/>
    <p:sldId id="323" r:id="rId6"/>
    <p:sldId id="349" r:id="rId7"/>
    <p:sldId id="326" r:id="rId8"/>
    <p:sldId id="474" r:id="rId9"/>
    <p:sldId id="480" r:id="rId10"/>
    <p:sldId id="475" r:id="rId11"/>
    <p:sldId id="476" r:id="rId12"/>
    <p:sldId id="477" r:id="rId13"/>
    <p:sldId id="455" r:id="rId14"/>
    <p:sldId id="479" r:id="rId15"/>
    <p:sldId id="465" r:id="rId16"/>
    <p:sldId id="481" r:id="rId17"/>
    <p:sldId id="482" r:id="rId18"/>
    <p:sldId id="483" r:id="rId19"/>
    <p:sldId id="467" r:id="rId20"/>
    <p:sldId id="484" r:id="rId21"/>
    <p:sldId id="485" r:id="rId22"/>
    <p:sldId id="478" r:id="rId23"/>
    <p:sldId id="4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45" autoAdjust="0"/>
  </p:normalViewPr>
  <p:slideViewPr>
    <p:cSldViewPr>
      <p:cViewPr varScale="1">
        <p:scale>
          <a:sx n="55" d="100"/>
          <a:sy n="55" d="100"/>
        </p:scale>
        <p:origin x="1542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07213-15A4-48FF-943B-D8F842B3F32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FECDB-3E31-4BEC-A0A6-19FA6067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otot201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העולם הוא דינמי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העולם הוא דינמי</a:t>
            </a:r>
          </a:p>
          <a:p>
            <a:r>
              <a:rPr lang="he-IL" dirty="0"/>
              <a:t>כל מה שלמדנו עד כה הוא סטטי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44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תלוי במה?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</p:spPr>
            <p:txBody>
              <a:bodyPr/>
              <a:lstStyle/>
              <a:p>
                <a:pPr marL="457200" lvl="1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D59D38-9A7E-467F-8C03-0CF12A82420E}"/>
              </a:ext>
            </a:extLst>
          </p:cNvPr>
          <p:cNvSpPr txBox="1">
            <a:spLocks/>
          </p:cNvSpPr>
          <p:nvPr/>
        </p:nvSpPr>
        <p:spPr>
          <a:xfrm>
            <a:off x="5076056" y="1600200"/>
            <a:ext cx="37444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חולים תלויים בזמן</a:t>
            </a:r>
          </a:p>
          <a:p>
            <a:r>
              <a:rPr lang="he-IL" dirty="0"/>
              <a:t>השינוי תלוי במצב הנוכחי</a:t>
            </a:r>
          </a:p>
          <a:p>
            <a:r>
              <a:rPr lang="he-IL" dirty="0"/>
              <a:t>החולים והבריאים קשורים זה לזה (לא פונקציה)</a:t>
            </a:r>
          </a:p>
          <a:p>
            <a:endParaRPr lang="he-IL" dirty="0"/>
          </a:p>
          <a:p>
            <a:r>
              <a:rPr lang="he-IL" dirty="0"/>
              <a:t>מערכות צירים שונות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AEFBF8-EBB7-4C2B-A621-60DE593C2E30}"/>
              </a:ext>
            </a:extLst>
          </p:cNvPr>
          <p:cNvGrpSpPr/>
          <p:nvPr/>
        </p:nvGrpSpPr>
        <p:grpSpPr>
          <a:xfrm>
            <a:off x="494397" y="5373216"/>
            <a:ext cx="4077603" cy="1059950"/>
            <a:chOff x="294594" y="4149080"/>
            <a:chExt cx="4077603" cy="10599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D13D190-9243-4ECB-A687-A787508A3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94" y="4149080"/>
              <a:ext cx="4077603" cy="105995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D666D53-805F-4886-860D-91BD69682077}"/>
                </a:ext>
              </a:extLst>
            </p:cNvPr>
            <p:cNvSpPr/>
            <p:nvPr/>
          </p:nvSpPr>
          <p:spPr>
            <a:xfrm>
              <a:off x="1439672" y="431324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9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כתיב יותר נוח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</p:spPr>
            <p:txBody>
              <a:bodyPr/>
              <a:lstStyle/>
              <a:p>
                <a:pPr marL="457200" lvl="1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D59D38-9A7E-467F-8C03-0CF12A82420E}"/>
              </a:ext>
            </a:extLst>
          </p:cNvPr>
          <p:cNvSpPr txBox="1">
            <a:spLocks/>
          </p:cNvSpPr>
          <p:nvPr/>
        </p:nvSpPr>
        <p:spPr>
          <a:xfrm>
            <a:off x="5364086" y="1600200"/>
            <a:ext cx="33227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FF0000"/>
                </a:solidFill>
              </a:rPr>
              <a:t>משתנים דינאמיים</a:t>
            </a:r>
          </a:p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נגזרות של המשתנים</a:t>
            </a:r>
          </a:p>
          <a:p>
            <a:r>
              <a:rPr lang="he-IL" dirty="0"/>
              <a:t>פרמטרים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B2C21FA-845E-4A76-9118-F30BF99EC97B}"/>
              </a:ext>
            </a:extLst>
          </p:cNvPr>
          <p:cNvGrpSpPr/>
          <p:nvPr/>
        </p:nvGrpSpPr>
        <p:grpSpPr>
          <a:xfrm>
            <a:off x="526378" y="5301208"/>
            <a:ext cx="4077603" cy="1059950"/>
            <a:chOff x="294594" y="4149080"/>
            <a:chExt cx="4077603" cy="10599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137EAAD-AD08-4DC7-8369-CBEC4C584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94" y="4149080"/>
              <a:ext cx="4077603" cy="105995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5799681-D718-4C7F-9600-9B686117F7D1}"/>
                </a:ext>
              </a:extLst>
            </p:cNvPr>
            <p:cNvSpPr/>
            <p:nvPr/>
          </p:nvSpPr>
          <p:spPr>
            <a:xfrm>
              <a:off x="1439672" y="431324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370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כתיב עוד יותר נוח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</p:spPr>
            <p:txBody>
              <a:bodyPr/>
              <a:lstStyle/>
              <a:p>
                <a:pPr marL="457200" lvl="1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D59D38-9A7E-467F-8C03-0CF12A82420E}"/>
              </a:ext>
            </a:extLst>
          </p:cNvPr>
          <p:cNvSpPr txBox="1">
            <a:spLocks/>
          </p:cNvSpPr>
          <p:nvPr/>
        </p:nvSpPr>
        <p:spPr>
          <a:xfrm>
            <a:off x="5364086" y="1600200"/>
            <a:ext cx="33227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FF0000"/>
                </a:solidFill>
              </a:rPr>
              <a:t>משתנים דינאמיים</a:t>
            </a:r>
          </a:p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נגזרות של המשתנים</a:t>
            </a:r>
          </a:p>
          <a:p>
            <a:r>
              <a:rPr lang="he-IL" dirty="0"/>
              <a:t>פרמטרים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515874-B4AE-46C4-BB32-ED9E76A9EE94}"/>
              </a:ext>
            </a:extLst>
          </p:cNvPr>
          <p:cNvGrpSpPr/>
          <p:nvPr/>
        </p:nvGrpSpPr>
        <p:grpSpPr>
          <a:xfrm>
            <a:off x="457200" y="5373216"/>
            <a:ext cx="4077603" cy="1059950"/>
            <a:chOff x="294594" y="4149080"/>
            <a:chExt cx="4077603" cy="10599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22A87B6-6285-4885-A1A9-C0C77D693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94" y="4149080"/>
              <a:ext cx="4077603" cy="105995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74A4B9-4B58-49A6-B572-72BE6C904708}"/>
                </a:ext>
              </a:extLst>
            </p:cNvPr>
            <p:cNvSpPr/>
            <p:nvPr/>
          </p:nvSpPr>
          <p:spPr>
            <a:xfrm>
              <a:off x="1439672" y="431324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29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סוגי משוואות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E829D6E-7C12-471E-AA3E-30ABA79FE7C4}"/>
              </a:ext>
            </a:extLst>
          </p:cNvPr>
          <p:cNvSpPr txBox="1">
            <a:spLocks/>
          </p:cNvSpPr>
          <p:nvPr/>
        </p:nvSpPr>
        <p:spPr>
          <a:xfrm>
            <a:off x="6706361" y="1611550"/>
            <a:ext cx="2250976" cy="21774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3 </a:t>
            </a:r>
            <a:r>
              <a:rPr lang="he-IL" dirty="0" err="1"/>
              <a:t>מימדים</a:t>
            </a:r>
            <a:endParaRPr lang="he-IL" dirty="0"/>
          </a:p>
          <a:p>
            <a:r>
              <a:rPr lang="he-IL" dirty="0"/>
              <a:t>לא לינארית</a:t>
            </a:r>
          </a:p>
          <a:p>
            <a:r>
              <a:rPr lang="he-IL" dirty="0"/>
              <a:t>סדר ראשון</a:t>
            </a:r>
          </a:p>
          <a:p>
            <a:r>
              <a:rPr lang="he-IL" dirty="0"/>
              <a:t>רגילה</a:t>
            </a:r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7E07FC-4487-4D67-9F87-084FDE4BE459}"/>
              </a:ext>
            </a:extLst>
          </p:cNvPr>
          <p:cNvGrpSpPr/>
          <p:nvPr/>
        </p:nvGrpSpPr>
        <p:grpSpPr>
          <a:xfrm>
            <a:off x="2339752" y="5373216"/>
            <a:ext cx="4077603" cy="1059950"/>
            <a:chOff x="294594" y="4149080"/>
            <a:chExt cx="4077603" cy="10599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C6BCBC2-3554-4EB9-ABC2-BD8F0BACB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94" y="4149080"/>
              <a:ext cx="4077603" cy="105995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4AFE81-01F4-4669-A746-9D1120BD6A3A}"/>
                </a:ext>
              </a:extLst>
            </p:cNvPr>
            <p:cNvSpPr/>
            <p:nvPr/>
          </p:nvSpPr>
          <p:spPr>
            <a:xfrm>
              <a:off x="1439672" y="431324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6502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43A1E-836E-4E24-B726-A2EC550A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מתי המגיפה תיעצר?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EE57CB-4DE2-4331-A256-C762EBF685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EE57CB-4DE2-4331-A256-C762EBF685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185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D011A-0DA3-4B73-A18C-697631BA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9B0B3C-273D-4870-AC75-9AE2986F89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r">
                  <a:buNone/>
                </a:pPr>
                <a:r>
                  <a:rPr lang="he-IL" b="0" dirty="0">
                    <a:latin typeface="Cambria Math" panose="02040503050406030204" pitchFamily="18" charset="0"/>
                  </a:rPr>
                  <a:t>נתונה אוכלוסייה של חיידקים</a:t>
                </a:r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 algn="r">
                  <a:buNone/>
                </a:pPr>
                <a:r>
                  <a:rPr lang="he-IL" b="0" dirty="0">
                    <a:latin typeface="Cambria Math" panose="02040503050406030204" pitchFamily="18" charset="0"/>
                  </a:rPr>
                  <a:t>החיידקים מתרבים בקצב מסוים.</a:t>
                </a:r>
              </a:p>
              <a:p>
                <a:pPr marL="0" indent="0" algn="r">
                  <a:buNone/>
                </a:pPr>
                <a:r>
                  <a:rPr lang="he-IL" dirty="0">
                    <a:latin typeface="Cambria Math" panose="02040503050406030204" pitchFamily="18" charset="0"/>
                  </a:rPr>
                  <a:t>הקצב הזה תלוי בכמות המזון בסביבה.</a:t>
                </a:r>
              </a:p>
              <a:p>
                <a:pPr marL="0" indent="0" algn="r">
                  <a:buNone/>
                </a:pPr>
                <a:endParaRPr lang="he-IL" b="0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מיהם המשתנים? מה המשמעות של כל אחד?</a:t>
                </a:r>
              </a:p>
              <a:p>
                <a:pPr marL="0" indent="0" algn="r">
                  <a:buNone/>
                </a:pPr>
                <a:r>
                  <a:rPr lang="he-IL" dirty="0"/>
                  <a:t>מיהם הפרמטרים? מה המשמעות של כל אחד?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9B0B3C-273D-4870-AC75-9AE2986F8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30" r="-1704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88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20A6-D479-48F2-8C81-4D5E4AB90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39E849-9565-4325-8A63-A58DD44EF1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כמה </a:t>
                </a:r>
                <a:r>
                  <a:rPr lang="he-IL" dirty="0" err="1"/>
                  <a:t>מימדים</a:t>
                </a:r>
                <a:r>
                  <a:rPr lang="he-IL" dirty="0"/>
                  <a:t>?</a:t>
                </a:r>
              </a:p>
              <a:p>
                <a:pPr marL="0" indent="0" algn="r">
                  <a:buNone/>
                </a:pPr>
                <a:r>
                  <a:rPr lang="he-IL" dirty="0"/>
                  <a:t>לינארי?</a:t>
                </a:r>
              </a:p>
              <a:p>
                <a:pPr marL="0" indent="0" algn="r">
                  <a:buNone/>
                </a:pPr>
                <a:r>
                  <a:rPr lang="he-IL" dirty="0"/>
                  <a:t>סדר המשוואה?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39E849-9565-4325-8A63-A58DD44EF1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28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5183-92F8-490C-8267-4A420A196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מועד ב 2019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FF2D82-5FC4-4E77-91CB-BA78657E6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556792"/>
            <a:ext cx="6991601" cy="452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97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D48A-8F13-4230-833D-EB068017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סוג משוואה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CBD19-8947-441B-9C6C-0C09EFD15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/>
              <a:t>מימדים</a:t>
            </a:r>
            <a:r>
              <a:rPr lang="he-IL" dirty="0"/>
              <a:t>?</a:t>
            </a:r>
          </a:p>
          <a:p>
            <a:r>
              <a:rPr lang="he-IL" dirty="0"/>
              <a:t>לינארי?</a:t>
            </a:r>
          </a:p>
          <a:p>
            <a:r>
              <a:rPr lang="he-IL" dirty="0"/>
              <a:t>סדר?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9972AE-429B-4446-9917-D2C452FA7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04" t="3484" r="38718" b="63567"/>
          <a:stretch/>
        </p:blipFill>
        <p:spPr>
          <a:xfrm>
            <a:off x="827584" y="1700807"/>
            <a:ext cx="4392488" cy="339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2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D011A-0DA3-4B73-A18C-697631BA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9B0B3C-273D-4870-AC75-9AE2986F89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סדר?</a:t>
                </a:r>
              </a:p>
              <a:p>
                <a:pPr marL="0" indent="0" algn="r">
                  <a:buNone/>
                </a:pPr>
                <a:r>
                  <a:rPr lang="he-IL" dirty="0"/>
                  <a:t>לינארי?</a:t>
                </a:r>
              </a:p>
              <a:p>
                <a:pPr marL="0" indent="0" algn="r">
                  <a:buNone/>
                </a:pPr>
                <a:r>
                  <a:rPr lang="he-IL" dirty="0" err="1"/>
                  <a:t>מימדים</a:t>
                </a:r>
                <a:r>
                  <a:rPr lang="he-IL" dirty="0"/>
                  <a:t>?</a:t>
                </a:r>
              </a:p>
              <a:p>
                <a:pPr marL="0" indent="0" algn="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9B0B3C-273D-4870-AC75-9AE2986F8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75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העולם הוא דינמי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גלוקוז ואינסולין</a:t>
            </a:r>
          </a:p>
          <a:p>
            <a:r>
              <a:rPr lang="he-IL" dirty="0"/>
              <a:t>פעימות לב</a:t>
            </a:r>
          </a:p>
          <a:p>
            <a:r>
              <a:rPr lang="he-IL" dirty="0"/>
              <a:t>מחזוריות יום-לילה</a:t>
            </a:r>
          </a:p>
          <a:p>
            <a:r>
              <a:rPr lang="he-IL" dirty="0"/>
              <a:t>מחזוריות חודשית</a:t>
            </a:r>
          </a:p>
          <a:p>
            <a:r>
              <a:rPr lang="he-IL" dirty="0"/>
              <a:t>בקרת טמפרטורה בגוף</a:t>
            </a:r>
          </a:p>
          <a:p>
            <a:r>
              <a:rPr lang="he-IL" dirty="0"/>
              <a:t>פוטנציאל חשמלי בנוירונים (פיזיולוגיה שנה ב')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82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3DAC-4D2C-4812-8DA3-08735D75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משוואה דיפרנציאלית חלקית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6503B-D0B8-4B9D-A6B0-AC27FD936B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he-IL" dirty="0"/>
                  <a:t>לא נעסוק בהן בכלל בקורס הזה.</a:t>
                </a:r>
              </a:p>
              <a:p>
                <a:r>
                  <a:rPr lang="he-IL" dirty="0"/>
                  <a:t>מופיעות בהתפשטות פוטנציאל חשמלי בלב ובמוח.</a:t>
                </a:r>
                <a:endParaRPr lang="en-US" dirty="0"/>
              </a:p>
              <a:p>
                <a:r>
                  <a:rPr lang="he-IL" dirty="0"/>
                  <a:t>כאשר המשתנים הדינאמיים תלויים ביותר מדבר אחד. למשל גם זמן וגם מרחב.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6503B-D0B8-4B9D-A6B0-AC27FD936B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30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28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8B447-C888-479F-B5A7-5893D1DA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של משוואה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2CFA63-35FC-4C61-968B-926E5E63C9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="0" dirty="0"/>
              </a:p>
              <a:p>
                <a:pPr marL="0" indent="0" algn="r">
                  <a:buNone/>
                </a:pPr>
                <a:r>
                  <a:rPr lang="he-IL" dirty="0"/>
                  <a:t>אם מישהו לחש לי באוזן:</a:t>
                </a: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e-IL" b="0" dirty="0"/>
              </a:p>
              <a:p>
                <a:pPr marL="0" indent="0" algn="r">
                  <a:buNone/>
                </a:pPr>
                <a:r>
                  <a:rPr lang="he-IL" dirty="0"/>
                  <a:t>אז אני יכול לבדוק אם זה נכון.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2CFA63-35FC-4C61-968B-926E5E63C9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26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6C8B-5730-45E2-91D0-75C30100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מהפשוט אל המורכב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39AD3-0806-4AD9-BE35-B7717C3CB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/>
              <a:t>מימד</a:t>
            </a:r>
            <a:r>
              <a:rPr lang="he-IL" dirty="0"/>
              <a:t> אחד לינארי</a:t>
            </a:r>
          </a:p>
          <a:p>
            <a:pPr lvl="1"/>
            <a:r>
              <a:rPr lang="he-IL" dirty="0"/>
              <a:t>גרפי, נומרי, אנליטי</a:t>
            </a:r>
          </a:p>
          <a:p>
            <a:pPr lvl="1"/>
            <a:r>
              <a:rPr lang="he-IL" dirty="0"/>
              <a:t>קלט</a:t>
            </a:r>
          </a:p>
          <a:p>
            <a:r>
              <a:rPr lang="he-IL" dirty="0"/>
              <a:t>שני </a:t>
            </a:r>
            <a:r>
              <a:rPr lang="he-IL" dirty="0" err="1"/>
              <a:t>מימדים</a:t>
            </a:r>
            <a:r>
              <a:rPr lang="he-IL" dirty="0"/>
              <a:t> לינארי</a:t>
            </a:r>
          </a:p>
          <a:p>
            <a:r>
              <a:rPr lang="he-IL" dirty="0" err="1"/>
              <a:t>מימד</a:t>
            </a:r>
            <a:r>
              <a:rPr lang="he-IL" dirty="0"/>
              <a:t> אחד לא לינארי</a:t>
            </a:r>
          </a:p>
          <a:p>
            <a:r>
              <a:rPr lang="he-IL" dirty="0"/>
              <a:t>שני </a:t>
            </a:r>
            <a:r>
              <a:rPr lang="he-IL" dirty="0" err="1"/>
              <a:t>מימדים</a:t>
            </a:r>
            <a:r>
              <a:rPr lang="he-IL" dirty="0"/>
              <a:t> לא לינארי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16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3B7B-7CC5-4A24-A201-F454AD28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5FB1-11D4-4E8F-A193-721E4E4FE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2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דינמית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מצב המערכת כרגע הוא פונקציה של מצבה לפני רגע.</a:t>
            </a:r>
          </a:p>
          <a:p>
            <a:r>
              <a:rPr lang="he-IL" dirty="0"/>
              <a:t>אם אני יודע את מספר החולים, בריאים, מחוסנים ברגע זה, מה יהיו הערכים שלהם בעוד רגע?</a:t>
            </a: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e-I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04908638"/>
                  </p:ext>
                </p:extLst>
              </p:nvPr>
            </p:nvGraphicFramePr>
            <p:xfrm>
              <a:off x="457200" y="260648"/>
              <a:ext cx="82296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74640">
                      <a:extLst>
                        <a:ext uri="{9D8B030D-6E8A-4147-A177-3AD203B41FA5}">
                          <a16:colId xmlns:a16="http://schemas.microsoft.com/office/drawing/2014/main" val="844067437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39971424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1398444508"/>
                        </a:ext>
                      </a:extLst>
                    </a:gridCol>
                    <a:gridCol w="1522512">
                      <a:extLst>
                        <a:ext uri="{9D8B030D-6E8A-4147-A177-3AD203B41FA5}">
                          <a16:colId xmlns:a16="http://schemas.microsoft.com/office/drawing/2014/main" val="33871636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err="1"/>
                            <a:t>תאור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בעברית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שם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סימן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7271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בריא, יכול להדבק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רגישים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Susceptible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S(t)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22397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חולה, יכול להחלים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חולים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Infected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I(t)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62702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היה חולה, כבר מחוסן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חסינים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Recovered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R(t)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5466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4461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קצב</a:t>
                          </a:r>
                          <a:r>
                            <a:rPr lang="he-IL" baseline="0" dirty="0"/>
                            <a:t> הזיהום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286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קצב ההחלמה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7220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04908638"/>
                  </p:ext>
                </p:extLst>
              </p:nvPr>
            </p:nvGraphicFramePr>
            <p:xfrm>
              <a:off x="457200" y="260648"/>
              <a:ext cx="82296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74640">
                      <a:extLst>
                        <a:ext uri="{9D8B030D-6E8A-4147-A177-3AD203B41FA5}">
                          <a16:colId xmlns:a16="http://schemas.microsoft.com/office/drawing/2014/main" val="844067437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:a16="http://schemas.microsoft.com/office/drawing/2014/main" val="239971424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1398444508"/>
                        </a:ext>
                      </a:extLst>
                    </a:gridCol>
                    <a:gridCol w="1522512">
                      <a:extLst>
                        <a:ext uri="{9D8B030D-6E8A-4147-A177-3AD203B41FA5}">
                          <a16:colId xmlns:a16="http://schemas.microsoft.com/office/drawing/2014/main" val="33871636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err="1" smtClean="0"/>
                            <a:t>תאור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בעברית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שם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סימן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7271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בריא, יכול להדבק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רגישים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Susceptible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S(t)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22397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חולה, יכול להחלים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חולים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Infected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I(t)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62702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היה חולה, כבר מחוסן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חסינים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Recovered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R(t)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5466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04461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קצב</a:t>
                          </a:r>
                          <a:r>
                            <a:rPr lang="he-IL" baseline="0" dirty="0" smtClean="0"/>
                            <a:t> הזיהום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0800" t="-509836" r="-2000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286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קצב ההחלמה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0800" t="-609836" r="-2000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372205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	 </a:t>
            </a:r>
          </a:p>
          <a:p>
            <a:r>
              <a:rPr lang="en-US" dirty="0"/>
              <a:t>	 </a:t>
            </a:r>
          </a:p>
          <a:p>
            <a:endParaRPr lang="en-US" dirty="0"/>
          </a:p>
          <a:p>
            <a:r>
              <a:rPr lang="en-US" dirty="0"/>
              <a:t>	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AFA8493-B57E-4481-A09F-9B79EF55D98E}"/>
              </a:ext>
            </a:extLst>
          </p:cNvPr>
          <p:cNvGrpSpPr/>
          <p:nvPr/>
        </p:nvGrpSpPr>
        <p:grpSpPr>
          <a:xfrm>
            <a:off x="294594" y="4149080"/>
            <a:ext cx="4077603" cy="1059950"/>
            <a:chOff x="294594" y="4149080"/>
            <a:chExt cx="4077603" cy="10599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0C57C02-F8BB-4279-BD11-0D351FB6C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94" y="4149080"/>
              <a:ext cx="4077603" cy="105995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BD0CE61-6EF4-4ACC-AB45-6F5DCE30CF14}"/>
                </a:ext>
              </a:extLst>
            </p:cNvPr>
            <p:cNvSpPr/>
            <p:nvPr/>
          </p:nvSpPr>
          <p:spPr>
            <a:xfrm>
              <a:off x="1439672" y="431324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0D91E9E-84E0-4086-A10F-58FE78D5100B}"/>
              </a:ext>
            </a:extLst>
          </p:cNvPr>
          <p:cNvGrpSpPr/>
          <p:nvPr/>
        </p:nvGrpSpPr>
        <p:grpSpPr>
          <a:xfrm>
            <a:off x="4716016" y="2996952"/>
            <a:ext cx="3816424" cy="3671463"/>
            <a:chOff x="4716016" y="2996952"/>
            <a:chExt cx="3816424" cy="367146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095FB90-96EC-4B5A-90ED-F9001464FB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49276"/>
            <a:stretch/>
          </p:blipFill>
          <p:spPr>
            <a:xfrm>
              <a:off x="4716016" y="2996952"/>
              <a:ext cx="3816424" cy="3671463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ECBF775-0CE0-494B-AC10-E224825A040B}"/>
                </a:ext>
              </a:extLst>
            </p:cNvPr>
            <p:cNvSpPr/>
            <p:nvPr/>
          </p:nvSpPr>
          <p:spPr>
            <a:xfrm>
              <a:off x="6660232" y="371703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467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דינמיקת</a:t>
            </a:r>
            <a:r>
              <a:rPr lang="he-IL" dirty="0"/>
              <a:t> מגיפות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:r>
                  <a:rPr lang="he-IL" dirty="0"/>
                  <a:t>איזו משוואה מתארת את הדינמיקה של מספר החולים?</a:t>
                </a:r>
              </a:p>
              <a:p>
                <a:pPr lvl="1"/>
                <a:endParaRPr lang="he-IL" dirty="0"/>
              </a:p>
              <a:p>
                <a:pPr marL="1371600" lvl="2" indent="-457200" algn="l" rtl="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he-IL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  <m:r>
                      <a:rPr lang="he-IL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sz="2000" b="0" dirty="0"/>
              </a:p>
              <a:p>
                <a:pPr marL="1371600" lvl="2" indent="-457200" algn="l" rtl="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e-IL" sz="20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he-IL" sz="2000" i="1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  <m:r>
                      <a:rPr lang="he-IL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sz="2000" dirty="0"/>
              </a:p>
              <a:p>
                <a:pPr marL="1371600" lvl="2" indent="-457200" algn="l" rtl="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e-IL" sz="20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  </m:t>
                        </m:r>
                      </m:e>
                    </m:d>
                    <m:r>
                      <a:rPr lang="he-IL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sz="2000" dirty="0"/>
              </a:p>
              <a:p>
                <a:pPr marL="1371600" lvl="2" indent="-457200" algn="l" rtl="0"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e-IL" sz="20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𝛾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he-IL" sz="2000" i="1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  <m:r>
                      <a:rPr lang="he-IL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149941" y="6141917"/>
            <a:ext cx="4994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3"/>
              </a:rPr>
              <a:t>http://tinyurl.com/otot2017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917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משוואות דיפרנציאליות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2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e-IL" sz="2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e-IL" sz="20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lang="he-IL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sz="2000" dirty="0"/>
              </a:p>
              <a:p>
                <a:pPr marL="0" lvl="2" indent="0" algn="l" rtl="0">
                  <a:buNone/>
                </a:pPr>
                <a:endParaRPr lang="en-US" sz="2000" dirty="0"/>
              </a:p>
              <a:p>
                <a:pPr marL="0" lvl="2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e-IL" sz="2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e-IL" sz="2000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lang="he-IL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sz="2000" dirty="0"/>
              </a:p>
              <a:p>
                <a:pPr marL="0" lvl="2" indent="0" algn="l" rtl="0">
                  <a:buNone/>
                </a:pPr>
                <a:endParaRPr lang="en-US" sz="2000" dirty="0"/>
              </a:p>
              <a:p>
                <a:pPr marL="457200" lvl="1" indent="0" algn="l" rtl="0">
                  <a:buNone/>
                </a:pPr>
                <a:endParaRPr lang="he-IL" i="1" dirty="0">
                  <a:latin typeface="Cambria Math" panose="02040503050406030204" pitchFamily="18" charset="0"/>
                </a:endParaRPr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85C0CFB-93B0-42F6-8CF5-68EACDA30188}"/>
                  </a:ext>
                </a:extLst>
              </p:cNvPr>
              <p:cNvSpPr/>
              <p:nvPr/>
            </p:nvSpPr>
            <p:spPr>
              <a:xfrm>
                <a:off x="395536" y="4725144"/>
                <a:ext cx="1763431" cy="1538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e-IL" b="0" i="1" dirty="0">
                    <a:latin typeface="Cambria Math" panose="02040503050406030204" pitchFamily="18" charset="0"/>
                  </a:rPr>
                  <a:t>סימון נפוץ נוסף: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𝒅𝑰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85C0CFB-93B0-42F6-8CF5-68EACDA301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25144"/>
                <a:ext cx="1763431" cy="1538563"/>
              </a:xfrm>
              <a:prstGeom prst="rect">
                <a:avLst/>
              </a:prstGeom>
              <a:blipFill>
                <a:blip r:embed="rId3"/>
                <a:stretch>
                  <a:fillRect l="-3460" t="-1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91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משוואות דיפרנציאליות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𝑆𝐼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FA13FE26-DBFC-4C69-9A54-2D9E100A61A4}"/>
              </a:ext>
            </a:extLst>
          </p:cNvPr>
          <p:cNvGrpSpPr/>
          <p:nvPr/>
        </p:nvGrpSpPr>
        <p:grpSpPr>
          <a:xfrm>
            <a:off x="2533198" y="5508754"/>
            <a:ext cx="4077603" cy="1059950"/>
            <a:chOff x="294594" y="4149080"/>
            <a:chExt cx="4077603" cy="105995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90E2287-9834-46FB-9400-5180AB8E4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94" y="4149080"/>
              <a:ext cx="4077603" cy="105995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D81665-62FB-4D89-B1FB-CA9EFE413C78}"/>
                </a:ext>
              </a:extLst>
            </p:cNvPr>
            <p:cNvSpPr/>
            <p:nvPr/>
          </p:nvSpPr>
          <p:spPr>
            <a:xfrm>
              <a:off x="1439672" y="431324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407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02E3-6BE0-4A03-917F-0E3090E1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הכוונה משוואה דיפרנציאלית?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4D080A-7AC2-4DCC-B6F9-A148DA23CC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he-IL" dirty="0"/>
                  <a:t>בתיכון פתרנו משוואות מהסוג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he-IL" dirty="0"/>
                  <a:t>הנעלם הוא מספר, שמסמנים אותו ב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r>
                  <a:rPr lang="he-IL" dirty="0"/>
                  <a:t>אפשר לרשום משוואה שהנעלם בה הוא פונקציה: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r>
                  <a:rPr lang="he-IL" dirty="0"/>
                  <a:t>אם המשוואה כוללת גם נגזרות (דיפרנציאל)...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	... אז זו משוואה דיפרנציאלית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4D080A-7AC2-4DCC-B6F9-A148DA23CC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556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50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השחקנים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</p:spPr>
            <p:txBody>
              <a:bodyPr/>
              <a:lstStyle/>
              <a:p>
                <a:pPr marL="457200" lvl="1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dirty="0"/>
                </a:br>
                <a:endParaRPr lang="he-IL" dirty="0"/>
              </a:p>
              <a:p>
                <a:pPr marL="457200" lvl="1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906888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D59D38-9A7E-467F-8C03-0CF12A82420E}"/>
              </a:ext>
            </a:extLst>
          </p:cNvPr>
          <p:cNvSpPr txBox="1">
            <a:spLocks/>
          </p:cNvSpPr>
          <p:nvPr/>
        </p:nvSpPr>
        <p:spPr>
          <a:xfrm>
            <a:off x="5364086" y="1600200"/>
            <a:ext cx="33227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olidFill>
                  <a:srgbClr val="FF0000"/>
                </a:solidFill>
              </a:rPr>
              <a:t>משתנים דינאמיים</a:t>
            </a:r>
          </a:p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נגזרות של המשתנים</a:t>
            </a:r>
          </a:p>
          <a:p>
            <a:r>
              <a:rPr lang="he-IL" dirty="0"/>
              <a:t>פרמטרים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4B83CA-DE1A-4795-8391-F18845F452E3}"/>
              </a:ext>
            </a:extLst>
          </p:cNvPr>
          <p:cNvGrpSpPr/>
          <p:nvPr/>
        </p:nvGrpSpPr>
        <p:grpSpPr>
          <a:xfrm>
            <a:off x="519616" y="5507063"/>
            <a:ext cx="4077603" cy="1059950"/>
            <a:chOff x="294594" y="4149080"/>
            <a:chExt cx="4077603" cy="105995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28DB01A-235F-427D-ABCC-A2912FFDC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94" y="4149080"/>
              <a:ext cx="4077603" cy="105995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949BA5-0E8B-47AD-9F5A-64911552A18F}"/>
                </a:ext>
              </a:extLst>
            </p:cNvPr>
            <p:cNvSpPr/>
            <p:nvPr/>
          </p:nvSpPr>
          <p:spPr>
            <a:xfrm>
              <a:off x="1439672" y="4313242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8363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53753</TotalTime>
  <Words>646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 Math</vt:lpstr>
      <vt:lpstr>Office Theme</vt:lpstr>
      <vt:lpstr>העולם הוא דינמי</vt:lpstr>
      <vt:lpstr>העולם הוא דינמי</vt:lpstr>
      <vt:lpstr>מערכת דינמית</vt:lpstr>
      <vt:lpstr>PowerPoint Presentation</vt:lpstr>
      <vt:lpstr>דינמיקת מגיפות</vt:lpstr>
      <vt:lpstr>משוואות דיפרנציאליות</vt:lpstr>
      <vt:lpstr>משוואות דיפרנציאליות</vt:lpstr>
      <vt:lpstr>מה הכוונה משוואה דיפרנציאלית?</vt:lpstr>
      <vt:lpstr>השחקנים</vt:lpstr>
      <vt:lpstr>מה תלוי במה?</vt:lpstr>
      <vt:lpstr>כתיב יותר נוח</vt:lpstr>
      <vt:lpstr>כתיב עוד יותר נוח</vt:lpstr>
      <vt:lpstr>סוגי משוואות</vt:lpstr>
      <vt:lpstr>מתי המגיפה תיעצר?</vt:lpstr>
      <vt:lpstr>דוגמאות</vt:lpstr>
      <vt:lpstr>דוגמאות</vt:lpstr>
      <vt:lpstr>מועד ב 2019</vt:lpstr>
      <vt:lpstr>סוג משוואה</vt:lpstr>
      <vt:lpstr>דוגמא</vt:lpstr>
      <vt:lpstr>משוואה דיפרנציאלית חלקית</vt:lpstr>
      <vt:lpstr>פתרון של משוואה</vt:lpstr>
      <vt:lpstr>מהפשוט אל המורכב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258</cp:revision>
  <dcterms:created xsi:type="dcterms:W3CDTF">2014-08-09T08:29:52Z</dcterms:created>
  <dcterms:modified xsi:type="dcterms:W3CDTF">2022-03-24T06:23:11Z</dcterms:modified>
</cp:coreProperties>
</file>