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39" r:id="rId2"/>
    <p:sldId id="436" r:id="rId3"/>
    <p:sldId id="440" r:id="rId4"/>
    <p:sldId id="433" r:id="rId5"/>
    <p:sldId id="441" r:id="rId6"/>
    <p:sldId id="438" r:id="rId7"/>
    <p:sldId id="443" r:id="rId8"/>
    <p:sldId id="444" r:id="rId9"/>
    <p:sldId id="446" r:id="rId10"/>
    <p:sldId id="337" r:id="rId11"/>
    <p:sldId id="44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1:54:57.8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D24CAD-8E21-48DD-A784-87B905821ECC}" emma:medium="tactile" emma:mode="ink">
          <msink:context xmlns:msink="http://schemas.microsoft.com/ink/2010/main" type="inkDrawing" rotatedBoundingBox="19899,11069 20535,13118 20071,13263 19434,11214" semanticType="callout" shapeName="Other">
            <msink:sourceLink direction="from" ref="{E88C55EC-EC1C-444A-910C-4E7FD7763CCF}"/>
            <msink:sourceLink direction="to" ref="{E88C55EC-EC1C-444A-910C-4E7FD7763CCF}"/>
          </msink:context>
        </emma:interpretation>
      </emma:emma>
    </inkml:annotationXML>
    <inkml:trace contextRef="#ctx0" brushRef="#br0">86 106 417 0,'-12'-20'106'0,"1"5"6"15,0 3-57-15,4 3-10 0,1-4-6 16,-6 2-5-16,6 1-5 0,0 8-4 15,6 2-2-15,-3-6-2 0,-5 1-2 16,8 5-4-16,-4-3-1 0,4 3-1 16,6 11-1-16,3 1 0 0,3 6 4 0,8 17 6 15,3 14 5-15,4 14 4 0,9 9 2 16,-6 11 2-16,0 17-2 0,5 10-3 16,5 7-3-16,-1 7-6 0,4 3-1 15,-4 6-158-15,-4 2 156 0,3-9 0 16,-6-4-2-16,-6-9-1 0,-3-13-1 15,-4-13-2-15,-1-21 154 0,0-10-159 16,-4-15-2-16,-1-15-2 0,-6-6-2 0,-2-9-5 16,1-9-7-16,-6-2-9 0,0-8-12 15,-8-5-16-15,1-6-15 0,-4-8-10 16,-2-11-2-16,-5-7-12 0,-3-8-96 16,-2-9-107-16,0-1-247 0</inkml:trace>
    <inkml:trace contextRef="#ctx0" brushRef="#br0" timeOffset="505.07">-101 244 447 0,'-9'0'112'16,"6"-6"5"-16,-1 6-62 15,4 0-12-15,-5 0-7 0,5-3-5 0,-4 3-3 16,4 0-3-16,0 0-5 0,0 0-4 0,0-6-2 16,0 2-3-16,0 1-2 0,5-4 0 15,0 1 2-15,1-8 1 0,7 0 2 16,0-4 2-16,3-4 2 0,3-4-1 16,0-4-3-16,-3-2-3 0,2 2-2 15,-1-2-3-15,-2 7-2 0,-4 1-2 16,-2 3 0-16,-2 8-2 15,3 2 0-15,-4 4 1 0,-1 3-1 16,-5 4 1-16,8 0 2 0,2 8 1 0,6 6 2 16,1 3 1-16,0 5 1 0,0 8 1 0,10-1-1 15,-9 2-2-15,1-5-1 0,-2-4-3 16,1 0-11-16,-2-6-11 16,3-6-25-16,1-2-123 0,-2-5-132 0,-4-3-327 15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1:55:01.6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7E2C08-C428-489D-A877-8EFE1710BCB3}" emma:medium="tactile" emma:mode="ink">
          <msink:context xmlns:msink="http://schemas.microsoft.com/ink/2010/main" type="writingRegion" rotatedBoundingBox="22253,15046 13948,15108 13918,11089 22223,11027"/>
        </emma:interpretation>
      </emma:emma>
    </inkml:annotationXML>
    <inkml:traceGroup>
      <inkml:annotationXML>
        <emma:emma xmlns:emma="http://www.w3.org/2003/04/emma" version="1.0">
          <emma:interpretation id="{13E49E2B-6374-4356-90D5-CF398F294D69}" emma:medium="tactile" emma:mode="ink">
            <msink:context xmlns:msink="http://schemas.microsoft.com/ink/2010/main" type="paragraph" rotatedBoundingBox="22253,15046 13948,15108 13937,13648 22242,135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4B6197-33B6-47B6-AF7B-3155C5728399}" emma:medium="tactile" emma:mode="ink">
              <msink:context xmlns:msink="http://schemas.microsoft.com/ink/2010/main" type="line" rotatedBoundingBox="22253,15046 13948,15108 13937,13648 22242,13586"/>
            </emma:interpretation>
          </emma:emma>
        </inkml:annotationXML>
        <inkml:traceGroup>
          <inkml:annotationXML>
            <emma:emma xmlns:emma="http://www.w3.org/2003/04/emma" version="1.0">
              <emma:interpretation id="{E88C55EC-EC1C-444A-910C-4E7FD7763CCF}" emma:medium="tactile" emma:mode="ink">
                <msink:context xmlns:msink="http://schemas.microsoft.com/ink/2010/main" type="inkWord" rotatedBoundingBox="22252,14907 20341,14921 20331,13601 22242,13586">
                  <msink:destinationLink direction="from" ref="{35D24CAD-8E21-48DD-A784-87B905821ECC}"/>
                  <msink:destinationLink direction="to" ref="{35D24CAD-8E21-48DD-A784-87B905821ECC}"/>
                </msink:context>
              </emma:interpretation>
            </emma:emma>
          </inkml:annotationXML>
          <inkml:trace contextRef="#ctx0" brushRef="#br0">-737 580 554 0,'-9'-5'139'0,"5"-4"9"0,0-2-79 15,4-4-7-15,0-3-5 16,8-1-3-16,4-8-2 0,-3-9-6 16,10 6-3-16,1-3-4 0,7 4-3 0,-1 4-4 15,1 5-4-15,4 6-5 0,-6 9-4 16,0 5-6-16,-2 0-4 0,-9 12-3 0,3 1-4 15,-8 8 0-15,0 3-2 0,-4 9-2 16,-5 2-11-16,0 1-17 0,0 5-27 16,-5 1-17-16,1-2-19 0,-3 0-112 15,4-3-134-15,-3-1-281 0</inkml:trace>
          <inkml:trace contextRef="#ctx0" brushRef="#br0" timeOffset="201.54">-602 700 527 0,'0'10'129'16,"8"6"6"-16,-8 7-70 0,4 6-16 15,0 3-7-15,-4 9-3 0,4 5-8 16,-4 6-5-16,0-2-6 0,0-2-6 16,6 0-7-16,-6-3-4 0,4-5-7 15,-4-8-3-15,0-6-6 0,0-3-13 0,0 1-8 16,-10-10-10-16,3-3-111 0,-1 2-114 15,-2-9-266-15</inkml:trace>
          <inkml:trace contextRef="#ctx0" brushRef="#br0" timeOffset="433.79">-916 189 587 0,'-6'-20'146'16,"-7"9"7"-16,4 11-81 0,4 0-16 16,5 13-16-16,0 5 4 0,0 5-7 15,0 9-7-15,10 8-6 0,-2 7-6 16,6 9-5-16,2-2-4 0,-5 2-7 16,3 2-16-16,-1-3-23 15,0-4-13-15,-5-6-24 0,-1-3-102 0,-2-5-126 0,-5-4-276 16</inkml:trace>
          <inkml:trace contextRef="#ctx0" brushRef="#br0" timeOffset="655.3">-1496 511 587 0,'-7'-34'149'0,"3"-5"10"15,10 1-81-15,9 3-9 0,7 3-10 0,1 6-5 0,4 3-5 16,4 10-6-16,-2 2-8 0,1 5-9 16,-4 6-6-16,1 8-5 0,-4 9-5 15,-3 11-3-15,-9 8-3 0,4 5-14 16,-5 10-31-16,-1 8-25 0,-9 4-129 0,-9 1-151 16,0-9-360-16</inkml:trace>
          <inkml:trace contextRef="#ctx0" brushRef="#br0" timeOffset="-502.9">401 69 498 0,'0'-15'124'0,"0"2"5"0,-3 4-69 0,3-2-9 0,0 6-5 0,-4-4-2 0,4 7-2 0,0 2-2 0,-4-6-4 0,4 6-6 0,0 0-6 15,0 8-4-15,0 5-1 0,0 7 0 16,0 9-2-16,-9 11 0 0,1 7 0 16,-3 11 1-16,-9 7-1 0,0 2-4 15,-1-1-4-15,1-2 1 0,9-7-2 16,-2-9 1-16,6-9-2 0,3-13 1 0,4-5-1 15,0-9 2-15,0-8-2 16,0-8-1-16,0-7-2 0,-4-10 1 0,4-2-1 16,-9-4-1-16,7-6-1 0,-2-4 0 15,-1-4 1 1,-6 2-1-16,5 2 1 0,-3 0 0 0,-2 1-1 0,0 5 1 16,-4 3 0-16,8 9 2 0,-5 4 0 15,7 8 1-15,-4 7-1 0,-2 7 1 16,0 14 0-16,-1 15-1 0,-6 8-1 15,7 11-1-15,-5 3-2 0,7 3 0 0,-2 3 0 16,7-11-7-16,4-8-16 0,-5-5-26 16,5-8-28-16,-8-6-131 0,8 3-156 15,-11-13-363-15</inkml:trace>
        </inkml:traceGroup>
        <inkml:traceGroup>
          <inkml:annotationXML>
            <emma:emma xmlns:emma="http://www.w3.org/2003/04/emma" version="1.0">
              <emma:interpretation id="{8551A360-CD1A-4922-B646-74982180EDCA}" emma:medium="tactile" emma:mode="ink">
                <msink:context xmlns:msink="http://schemas.microsoft.com/ink/2010/main" type="inkWord" rotatedBoundingBox="16095,14404 15578,14408 15573,13688 16090,13685"/>
              </emma:interpretation>
            </emma:emma>
          </inkml:annotationXML>
          <inkml:trace contextRef="#ctx0" brushRef="#br0" timeOffset="6090.49">-6010 400 461 0,'-11'-24'131'0,"1"-4"5"0,6 5-2 0,4-1-75 0,4-2-10 0,2 0-4 0,6 2-2 0,6 2-2 0,2-2-2 0,-6 0-5 0,9 2-6 0,-1 9-4 0,0 2-3 0,-2 0-4 0,-1 11-2 0,1 0-3 0,-2 11-3 16,0 5-1-16,-2 5-3 0,-6 6-1 15,3 9-1-15,-5 5-1 0,-8 6 0 16,2 5-1-16,-2-1-1 0,-4 0 1 16,-1-2-1-16,0 3 1 0,-4-6-1 0,1-7 1 15,-2-1-1-15,-3-5 1 0,-3-1 0 16,3-4 0-16,-5-11 0 0,0-1 1 15,-3-5-1-15,0-5 1 0,2-6 0 16,-3-6 0-16,2 1-1 0,4-6 0 16,1-9-1-16,4-2 1 0,5-1-1 15,6-6 0-15,0 0 0 0,0 2 0 16,7 2 0-16,-2-2 1 0,7 10-1 0,-2 5-1 16,2 4 1-16,0 8-1 0,1 0 1 15,-2 7-1-15,5 4 0 0,-2 2-5 16,-4 2-13-16,3 3-26 0,-1 0-15 15,0 1-15-15,-3-4-116 0,0-5-134 16,1-2-293-16</inkml:trace>
          <inkml:trace contextRef="#ctx0" brushRef="#br0" timeOffset="6373.4">-6254 156 578 0,'-5'9'135'0,"5"10"0"16,-8 0-54-16,8 6-52 0,0 3-52 16,0 0 29-16,0-1-8 0,5-3-133 0,-5 1-115 15,6 3-304-15</inkml:trace>
        </inkml:traceGroup>
        <inkml:traceGroup>
          <inkml:annotationXML>
            <emma:emma xmlns:emma="http://www.w3.org/2003/04/emma" version="1.0">
              <emma:interpretation id="{95728FBE-1BC0-491D-A39C-8E559776FAB1}" emma:medium="tactile" emma:mode="ink">
                <msink:context xmlns:msink="http://schemas.microsoft.com/ink/2010/main" type="inkWord" rotatedBoundingBox="15173,15099 13948,15108 13937,13683 15163,13674"/>
              </emma:interpretation>
            </emma:emma>
          </inkml:annotationXML>
          <inkml:trace contextRef="#ctx0" brushRef="#br0" timeOffset="6990.92">-6997 447 568 0,'0'-35'142'16,"0"1"9"-16,7 5-77 0,8 2-9 15,0 1-7-15,1 3-2 0,4 3-3 16,4 8-5-16,0 4-8 0,1 2-8 16,0 6-6-16,-2 11-6 0,0 4-4 0,1 7-4 15,-5 10-2-15,-2 2-3 0,-4 9-3 16,0 2-1-16,-5 3-1 0,0 3-2 15,-5-4-2-15,-3 2-17 0,0-4-14 16,0-9-19-16,-11-3-14 16,3-3-13-16,-1-4-118 0,-5-5-134 15,-3-1-277-15</inkml:trace>
          <inkml:trace contextRef="#ctx0" brushRef="#br0" timeOffset="7252.59">-7201 98 583 0,'-7'-8'136'0,"7"8"2"0,-3 0-91 16,3 8-10-16,9 10-6 0,-2 5-3 15,8 16-3-15,-2 0-1 0,0 11-2 0,2 6-1 16,2 3-6-16,-5-6-8 16,1 6-24-16,-4-6-13 0,1-2-23 0,-5-4-107 15,-1-6-123-15,-4-3-288 0</inkml:trace>
          <inkml:trace contextRef="#ctx0" brushRef="#br0" timeOffset="7516.31">-7891 570 659 0,'-10'-38'162'0,"10"2"10"15,12 5-102-15,4 1-8 0,2 2-10 16,4 3-7-16,0 8-8 0,4 0-10 15,5 17-9-15,-3 0-6 0,0 15-5 16,-2 4-2-16,1 10-2 0,3 7-1 0,-4 6-3 16,-4 9-4-16,0-2-30 0,-5 1-22 15,1 1-10-15,-2-7-21 0,-8-5-102 16,-1-2-126-16,-7-12-258 0</inkml:trace>
          <inkml:trace contextRef="#ctx0" brushRef="#br0" timeOffset="7696.6">-7647 856 604 0,'5'22'148'0,"5"8"8"0,1 9-86 16,2-3-14-16,4 10-9 0,-3 2-7 16,3 7-8-16,-2-6-7 0,-3 2-15 15,0 4-31-15,-6 2-21 0,-6 1-130 0,0 1-136 16,0-2-337-16</inkml:trace>
        </inkml:traceGroup>
      </inkml:traceGroup>
    </inkml:traceGroup>
    <inkml:traceGroup>
      <inkml:annotationXML>
        <emma:emma xmlns:emma="http://www.w3.org/2003/04/emma" version="1.0">
          <emma:interpretation id="{93AEEE53-024F-4547-904B-4FA53F076C93}" emma:medium="tactile" emma:mode="ink">
            <msink:context xmlns:msink="http://schemas.microsoft.com/ink/2010/main" type="paragraph" rotatedBoundingBox="16188,11066 17129,11066 17129,13185 16188,1318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4839B52-4DD0-49DE-ACBD-2EE7BF717A4F}" emma:medium="tactile" emma:mode="ink">
              <msink:context xmlns:msink="http://schemas.microsoft.com/ink/2010/main" type="inkBullet" rotatedBoundingBox="17205,11122 16398,13264 15978,13106 16786,10964"/>
            </emma:interpretation>
          </emma:emma>
        </inkml:annotationXML>
        <inkml:trace contextRef="#ctx0" brushRef="#br0" timeOffset="1798.73">-4824-2470 419 0,'0'-12'102'0,"-4"7"8"16,4-4-60-16,-3 5-3 0,3 4-9 15,-8 0 0-15,8 0-3 0,-3 0-5 16,3 0-5-16,-5 13-7 0,5 3-3 16,-6 12 1-16,0 7 0 0,0 12 2 0,-3 14 0 15,-12 12 1-15,3 14 6 0,-3 6 2 16,-5 3 2-16,-5 8 0 0,-5 1 0 16,-1 5 0-16,4-4 1 15,-5-4-4-15,-6-1-4 0,1-9-3 0,-5 3-3 16,-2-3-2-16,0-9-3 0,0 4-3 15,0-5-2-15,10-4-2 0,1-2-2 16,9-15 0-16,8-11-2 0,4-8 1 78,3-11-1-78,7-11-1 0,1-6-3 0,2-3-6 0,5-5-6 0,0-6-9 0,0-7-15 0,7-3-14 0,-7-5-13 0,9-1-2 0,-5-13-11 0,-4-10-96 0,6-5-105 0,-1-5-239 0</inkml:trace>
        <inkml:trace contextRef="#ctx0" brushRef="#br0" timeOffset="2405.75">-5145-2336 352 0,'-4'0'93'0,"4"-8"6"16,-5 8-46-16,5 0-9 0,0-3-3 15,-4 3-3-15,4 0-4 16,0-6-3-16,0 6-4 0,0 0-5 16,0 0-3-16,0 6-3 0,6-3-3 0,1 3-2 0,3 1-1 15,2 0 0-15,3-7 1 0,6 2 1 16,0-2 1-16,0 0-1 0,7-2 0 16,1-10-2-16,0-1-2 0,1-1-1 15,-2-5-1-15,-5-5-3 0,-1 0 0 16,-5-5-1-16,-3 9-1 0,-5 0 0 15,1 8 0-15,-3 1 0 0,-1 11 2 16,1 0 3-16,-3 4 4 0,1 6 3 0,0 8 2 16,-5-4 2-16,11 9 0 0,-6-1-2 15,1 3-3-15,2-1-4 0,-1-2-9 16,0 0-24-16,0 2-13 0,1 0-125 16,-8-3-129-16,-6 2-321 0</inkml:trace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07213-15A4-48FF-943B-D8F842B3F32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FECDB-3E31-4BEC-A0A6-19FA6067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0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8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2D339A-E84C-478B-A26A-00B722134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דוגמא פשוטה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068F7E-F4E9-4086-A0F6-3B02404BD8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פתרון נומרי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59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כעת ניתן לענות על השאלה "כמה זמן לוקח?"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5808" b="31033"/>
          <a:stretch/>
        </p:blipFill>
        <p:spPr>
          <a:xfrm>
            <a:off x="2051720" y="2420888"/>
            <a:ext cx="5040560" cy="405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EDF9-F530-4EBB-8D3C-708570C6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EA5CD5-A017-4AC1-9B11-CEB8940379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he-IL" dirty="0"/>
                  <a:t>חישוב ידני צעד אחד עם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US" b="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he-IL" dirty="0"/>
                  <a:t>חישוב אוטומטי עם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EA5CD5-A017-4AC1-9B11-CEB8940379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02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68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המשוואה המתארת את המערכת?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261" r="37827"/>
          <a:stretch/>
        </p:blipFill>
        <p:spPr>
          <a:xfrm>
            <a:off x="611560" y="1844824"/>
            <a:ext cx="2952328" cy="348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31840" y="3075725"/>
                <a:ext cx="5425752" cy="1027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sz="3200" i="1" dirty="0">
                    <a:latin typeface="Cambria Math" panose="02040503050406030204" pitchFamily="18" charset="0"/>
                  </a:rPr>
                </a:br>
                <a:endParaRPr lang="en-US" sz="3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075725"/>
                <a:ext cx="5425752" cy="1027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7025929" y="4005061"/>
              <a:ext cx="276480" cy="745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14409" y="3992101"/>
                <a:ext cx="303480" cy="77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5020729" y="3984181"/>
              <a:ext cx="2986920" cy="14544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08849" y="3971941"/>
                <a:ext cx="3008880" cy="146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573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923C-46A4-4E75-882D-498D2C69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נומרי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3869-FD73-4651-96C4-4498913E1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נהפוך את ציר הזמן מרציף לבדיד: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5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נומרי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he-IL" dirty="0"/>
                  <a:t>כלומר, עבור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e-IL" dirty="0"/>
                  <a:t> קטן: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46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E7DE-7738-41B6-A083-3E571061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נומרי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EB948-8733-4162-AA2E-6CC09C7ADB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i="1" dirty="0">
                    <a:latin typeface="Cambria Math" panose="02040503050406030204" pitchFamily="18" charset="0"/>
                  </a:rPr>
                  <a:t>עבור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i="1" dirty="0">
                    <a:latin typeface="Cambria Math" panose="02040503050406030204" pitchFamily="18" charset="0"/>
                  </a:rPr>
                  <a:t>:</a:t>
                </a:r>
              </a:p>
              <a:p>
                <a:pPr marL="0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EB948-8733-4162-AA2E-6CC09C7ADB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694511C-F49F-4B56-A6CF-ADF99E6EC0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953205"/>
                  </p:ext>
                </p:extLst>
              </p:nvPr>
            </p:nvGraphicFramePr>
            <p:xfrm>
              <a:off x="1524000" y="4365104"/>
              <a:ext cx="6096000" cy="17249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04810006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4998617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5333853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519201322"/>
                        </a:ext>
                      </a:extLst>
                    </a:gridCol>
                  </a:tblGrid>
                  <a:tr h="1390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𝐭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415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262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9989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688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694511C-F49F-4B56-A6CF-ADF99E6EC0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953205"/>
                  </p:ext>
                </p:extLst>
              </p:nvPr>
            </p:nvGraphicFramePr>
            <p:xfrm>
              <a:off x="1524000" y="4365104"/>
              <a:ext cx="6096000" cy="17249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04810006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4998617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5333853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519201322"/>
                        </a:ext>
                      </a:extLst>
                    </a:gridCol>
                  </a:tblGrid>
                  <a:tr h="6124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990" r="-302000" b="-1831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800" t="-990" r="-202000" b="-1831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800" t="-990" r="-102000" b="-1831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800" t="-990" r="-2000" b="-1831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415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262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9989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688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2147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E7DE-7738-41B6-A083-3E571061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ידני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EB948-8733-4162-AA2E-6CC09C7ADB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i="1" dirty="0">
                    <a:latin typeface="Cambria Math" panose="02040503050406030204" pitchFamily="18" charset="0"/>
                  </a:rPr>
                  <a:t>עבור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e-IL" i="1" dirty="0">
                    <a:latin typeface="Cambria Math" panose="02040503050406030204" pitchFamily="18" charset="0"/>
                  </a:rPr>
                  <a:t>:</a:t>
                </a:r>
              </a:p>
              <a:p>
                <a:pPr marL="0" indent="0" algn="l" rtl="0">
                  <a:buNone/>
                </a:pPr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EB948-8733-4162-AA2E-6CC09C7ADB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694511C-F49F-4B56-A6CF-ADF99E6EC0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1168582"/>
                  </p:ext>
                </p:extLst>
              </p:nvPr>
            </p:nvGraphicFramePr>
            <p:xfrm>
              <a:off x="1524000" y="4365104"/>
              <a:ext cx="6096000" cy="17249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04810006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4998617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5333853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519201322"/>
                        </a:ext>
                      </a:extLst>
                    </a:gridCol>
                  </a:tblGrid>
                  <a:tr h="1390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den>
                                </m:f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𝐭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415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0.06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262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0.048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9989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0.308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688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694511C-F49F-4B56-A6CF-ADF99E6EC0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1168582"/>
                  </p:ext>
                </p:extLst>
              </p:nvPr>
            </p:nvGraphicFramePr>
            <p:xfrm>
              <a:off x="1524000" y="4365104"/>
              <a:ext cx="6096000" cy="17249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04810006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499861758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5333853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3519201322"/>
                        </a:ext>
                      </a:extLst>
                    </a:gridCol>
                  </a:tblGrid>
                  <a:tr h="6124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00" t="-990" r="-302000" b="-1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800" t="-990" r="-202000" b="-1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800" t="-990" r="-102000" b="-1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800" t="-990" r="-2000" b="-1950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415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0.06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1262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0.048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99899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0.308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688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153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63" y="1417638"/>
            <a:ext cx="8229600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sz="18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x(1) = 0.2; </a:t>
            </a: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 condition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2:N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x(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= x(i-1) +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*( -2 * x(i-1)  + 1 );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אוטומטי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7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63" y="1417638"/>
            <a:ext cx="8229600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Define the time of simulation</a:t>
            </a:r>
          </a:p>
          <a:p>
            <a:pPr marL="0" indent="0"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maxTime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5; </a:t>
            </a: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5 hours</a:t>
            </a:r>
          </a:p>
          <a:p>
            <a:pPr marL="0" indent="0"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0.1; </a:t>
            </a: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Precision of simulation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Prepare variable for results of simulation</a:t>
            </a:r>
          </a:p>
          <a:p>
            <a:pPr marL="0" indent="0"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0:dt:maxTime;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N = length(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Number of samples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x = zeros( N, 1 ); </a:t>
            </a: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The results will go here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Run the simulation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x(1) = 0.2; </a:t>
            </a: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 condition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= 2:N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x(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= x(i-1) +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*( -2 * x(i-1)  + 1 );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אוטומטי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0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63" y="1417638"/>
            <a:ext cx="8229600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800" dirty="0">
                <a:solidFill>
                  <a:srgbClr val="228B22"/>
                </a:solidFill>
                <a:latin typeface="Courier New" panose="02070309020205020404" pitchFamily="49" charset="0"/>
              </a:rPr>
              <a:t>% Plot the results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figure;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plot(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, x );</a:t>
            </a:r>
          </a:p>
          <a:p>
            <a:pPr marL="0" indent="0" algn="l" rtl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grid </a:t>
            </a:r>
            <a:r>
              <a:rPr lang="en-US" sz="1800" dirty="0">
                <a:solidFill>
                  <a:srgbClr val="A020F0"/>
                </a:solidFill>
                <a:latin typeface="Courier New" panose="02070309020205020404" pitchFamily="49" charset="0"/>
              </a:rPr>
              <a:t>on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 </a:t>
            </a:r>
            <a:r>
              <a:rPr lang="en-US" sz="1800" dirty="0">
                <a:solidFill>
                  <a:srgbClr val="A020F0"/>
                </a:solidFill>
                <a:latin typeface="Courier New" panose="02070309020205020404" pitchFamily="49" charset="0"/>
              </a:rPr>
              <a:t>'Time (hours)'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);</a:t>
            </a:r>
          </a:p>
          <a:p>
            <a:pPr marL="0" indent="0"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 </a:t>
            </a:r>
            <a:r>
              <a:rPr lang="en-US" sz="1800" dirty="0">
                <a:solidFill>
                  <a:srgbClr val="A020F0"/>
                </a:solidFill>
                <a:latin typeface="Courier New" panose="02070309020205020404" pitchFamily="49" charset="0"/>
              </a:rPr>
              <a:t>'Concentration (x)'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אוטומטי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1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47431</TotalTime>
  <Words>324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Courier New</vt:lpstr>
      <vt:lpstr>Office Theme</vt:lpstr>
      <vt:lpstr>דוגמא פשוטה</vt:lpstr>
      <vt:lpstr>מהי המשוואה המתארת את המערכת?</vt:lpstr>
      <vt:lpstr>פתרון נומרי</vt:lpstr>
      <vt:lpstr>פתרון נומרי</vt:lpstr>
      <vt:lpstr>פתרון נומרי</vt:lpstr>
      <vt:lpstr>חישוב ידני</vt:lpstr>
      <vt:lpstr>חישוב אוטומטי</vt:lpstr>
      <vt:lpstr>חישוב אוטומטי</vt:lpstr>
      <vt:lpstr>חישוב אוטומטי</vt:lpstr>
      <vt:lpstr>PowerPoint Presentation</vt:lpstr>
      <vt:lpstr>שאלות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229</cp:revision>
  <dcterms:created xsi:type="dcterms:W3CDTF">2014-08-09T08:29:52Z</dcterms:created>
  <dcterms:modified xsi:type="dcterms:W3CDTF">2020-02-24T13:02:35Z</dcterms:modified>
</cp:coreProperties>
</file>