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8" r:id="rId3"/>
    <p:sldId id="598" r:id="rId4"/>
    <p:sldId id="599" r:id="rId5"/>
    <p:sldId id="600" r:id="rId6"/>
    <p:sldId id="492" r:id="rId7"/>
    <p:sldId id="596" r:id="rId8"/>
    <p:sldId id="601" r:id="rId9"/>
    <p:sldId id="422" r:id="rId10"/>
    <p:sldId id="552" r:id="rId11"/>
    <p:sldId id="556" r:id="rId12"/>
    <p:sldId id="516" r:id="rId13"/>
    <p:sldId id="559" r:id="rId14"/>
    <p:sldId id="5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>
      <p:cViewPr varScale="1">
        <p:scale>
          <a:sx n="67" d="100"/>
          <a:sy n="67" d="100"/>
        </p:scale>
        <p:origin x="1248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7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he-IL" dirty="0"/>
              <a:t>מערכת לינארית</a:t>
            </a:r>
            <a:br>
              <a:rPr lang="he-IL" dirty="0"/>
            </a:br>
            <a:r>
              <a:rPr lang="he-IL" dirty="0"/>
              <a:t>שני </a:t>
            </a:r>
            <a:r>
              <a:rPr lang="he-IL" dirty="0" err="1"/>
              <a:t>מימדים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r>
              <a:rPr lang="he-IL" dirty="0"/>
              <a:t>ערכים עצמיים, וקטורים עצמיים</a:t>
            </a:r>
          </a:p>
          <a:p>
            <a:endParaRPr lang="he-IL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20798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2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ערכים עצמיים, וקטורים עצמיים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sz="2800" dirty="0"/>
                  <a:t>וקטור שונה מאפס המקיים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𝐴𝑣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he-IL" sz="2800" dirty="0"/>
              </a:p>
              <a:p>
                <a:pPr marL="0" indent="0" algn="l" rtl="0">
                  <a:buNone/>
                </a:pPr>
                <a:endParaRPr lang="he-IL" sz="2800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en-US" sz="28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  <a:p>
                <a:endParaRPr lang="he-IL" sz="2800" b="0" dirty="0"/>
              </a:p>
              <a:p>
                <a:endParaRPr lang="en-US" sz="2800" b="0" dirty="0"/>
              </a:p>
              <a:p>
                <a:endParaRPr lang="he-IL" sz="2800" dirty="0"/>
              </a:p>
              <a:p>
                <a:pPr marL="0" indent="0" algn="l" rtl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48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67744" y="3933056"/>
                <a:ext cx="651621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/>
                <a:r>
                  <a:rPr lang="he-IL" dirty="0"/>
                  <a:t>אם אחד הקבועים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e-IL" dirty="0"/>
                  <a:t> שווה לאפס, אז יש פה בעצם בעיה </a:t>
                </a:r>
                <a:r>
                  <a:rPr lang="he-IL" dirty="0" err="1"/>
                  <a:t>במימד</a:t>
                </a:r>
                <a:r>
                  <a:rPr lang="he-IL" dirty="0"/>
                  <a:t> אחד.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933056"/>
                <a:ext cx="6516216" cy="369332"/>
              </a:xfrm>
              <a:prstGeom prst="rect">
                <a:avLst/>
              </a:prstGeom>
              <a:blipFill>
                <a:blip r:embed="rId3"/>
                <a:stretch>
                  <a:fillRect t="-8197" r="-84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974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חזרה למטריצה הפשוטה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כלומר הכיוונים ה"פשוטים" הם הצירים עצמם.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08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קורה עם מטריצה כזאת?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02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ערכים עצמיים, וקטורים עצמיים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sz="2800" dirty="0"/>
                  <a:t>וקטור שונה מאפס מקיים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𝐴𝑣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he-IL" sz="2800" dirty="0"/>
              </a:p>
              <a:p>
                <a:r>
                  <a:rPr lang="he-IL" sz="2800" dirty="0"/>
                  <a:t>קיימת דרך למצוא ישירות מתוך המטריצה</a:t>
                </a:r>
              </a:p>
              <a:p>
                <a:r>
                  <a:rPr lang="he-IL" sz="2800" dirty="0"/>
                  <a:t>במקרה של מטריצה 2</a:t>
                </a:r>
                <a:r>
                  <a:rPr lang="en-US" sz="2800" dirty="0"/>
                  <a:t>X</a:t>
                </a:r>
                <a:r>
                  <a:rPr lang="he-IL" sz="2800" dirty="0"/>
                  <a:t>2 יש נוסחא פשוטה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</m:rad>
                      </m:e>
                    </m:d>
                  </m:oMath>
                </a14:m>
                <a:endParaRPr lang="he-IL" sz="2800" b="0" dirty="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he-IL" sz="2800" b="0" dirty="0"/>
                  <a:t> </a:t>
                </a:r>
                <a:r>
                  <a:rPr lang="en-US" sz="2800" b="0" dirty="0"/>
                  <a:t>trace</a:t>
                </a:r>
                <a:endParaRPr lang="he-IL" sz="2800" b="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he-IL" sz="2800" b="0" dirty="0"/>
                  <a:t> דטרמיננטה</a:t>
                </a:r>
              </a:p>
              <a:p>
                <a:r>
                  <a:rPr lang="he-IL" sz="2800" dirty="0" err="1"/>
                  <a:t>במאטלב</a:t>
                </a:r>
                <a:r>
                  <a:rPr lang="he-IL" sz="2800" dirty="0"/>
                  <a:t> יש פקודה </a:t>
                </a:r>
                <a:r>
                  <a:rPr lang="en-US" sz="2800" dirty="0" err="1"/>
                  <a:t>eig</a:t>
                </a:r>
                <a:endParaRPr lang="he-IL" sz="2800" b="0" dirty="0"/>
              </a:p>
              <a:p>
                <a:endParaRPr lang="en-US" sz="2800" b="0" dirty="0"/>
              </a:p>
              <a:p>
                <a:endParaRPr lang="he-IL" sz="2800" dirty="0"/>
              </a:p>
              <a:p>
                <a:pPr marL="0" indent="0" algn="l" rtl="0">
                  <a:buNone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48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31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וקטור עצמי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איזה וקטור שונה מאפס מקיים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he-IL" dirty="0"/>
                  <a:t>, עבור</a:t>
                </a:r>
                <a:endParaRPr lang="en-US" dirty="0"/>
              </a:p>
              <a:p>
                <a:pPr marL="0" indent="0" algn="l" rtl="0">
                  <a:buNone/>
                </a:pPr>
                <a:r>
                  <a:rPr lang="he-IL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6" t="-202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68144" y="2924944"/>
                <a:ext cx="1406860" cy="3576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  <a:p>
                <a:pPr>
                  <a:lnSpc>
                    <a:spcPct val="150000"/>
                  </a:lnSpc>
                </a:pPr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924944"/>
                <a:ext cx="1406860" cy="35763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92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המקרה הפשוט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כמו במימד אחד, נתחיל במערכת ללא קלט</a:t>
                </a:r>
              </a:p>
              <a:p>
                <a:pPr marL="0" indent="0" algn="l" rtl="0">
                  <a:buNone/>
                </a:pPr>
                <a:endParaRPr lang="he-IL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he-IL" dirty="0"/>
              </a:p>
              <a:p>
                <a:endParaRPr lang="he-IL" dirty="0"/>
              </a:p>
              <a:p>
                <a:r>
                  <a:rPr lang="he-IL" dirty="0"/>
                  <a:t>חוסר אינטראקציה: הערך של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e-IL" dirty="0"/>
                  <a:t> השפיע על השינוי של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e-IL" dirty="0"/>
                  <a:t>, ולא השפיע על השינוי של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e-I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e-IL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617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E09E-419A-40AC-9342-4CEC8EF9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חוסר אינטראקציה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DF1D79-3D87-4EC5-A8AC-6B874AB027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נביט במרחב הפאזה</a:t>
                </a:r>
              </a:p>
              <a:p>
                <a:r>
                  <a:rPr lang="he-IL" dirty="0"/>
                  <a:t>מה קורה כשמתחילים בציר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e-IL" dirty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DF1D79-3D87-4EC5-A8AC-6B874AB027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00F196-E901-41B4-B9C1-8EC798839BBE}"/>
                  </a:ext>
                </a:extLst>
              </p:cNvPr>
              <p:cNvSpPr/>
              <p:nvPr/>
            </p:nvSpPr>
            <p:spPr>
              <a:xfrm>
                <a:off x="683568" y="1600200"/>
                <a:ext cx="2625078" cy="582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00F196-E901-41B4-B9C1-8EC798839B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600200"/>
                <a:ext cx="2625078" cy="582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59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940DB-DD4B-4856-8F4A-5C543B00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לא כל כיוון הוא מיוחד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9E49B-38D5-465A-9615-A227ED338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03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D2729-F7ED-4775-AD8F-B14A8E54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מערכת לינארית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F8250-C1A4-4357-BC2D-FDFC9A3A6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41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חוסר אינטראקציה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he-IL" dirty="0"/>
                  <a:t>אנחנו יודעים את הפתרון: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/>
                      </m:sSub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אפשר גם לרשום את זה בצורה אחרת: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he-I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830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7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וקטורים עצמיים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sz="2400" dirty="0"/>
                  <a:t>מה מיוחד בוקטורים שבחרנו?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he-IL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0" indent="0" algn="r">
                  <a:buNone/>
                </a:pPr>
                <a:r>
                  <a:rPr lang="he-IL" sz="2400" dirty="0"/>
                  <a:t>נשים לב כי:</a:t>
                </a: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  <a:p>
                <a:pPr marL="0" indent="0" algn="r">
                  <a:buNone/>
                </a:pPr>
                <a:r>
                  <a:rPr lang="he-IL" sz="2400" dirty="0"/>
                  <a:t>למה זה חשוב?</a:t>
                </a:r>
              </a:p>
              <a:p>
                <a:pPr marL="0" indent="0" algn="r">
                  <a:buNone/>
                </a:pPr>
                <a:r>
                  <a:rPr lang="he-IL" sz="2400" dirty="0"/>
                  <a:t>כי אלו הכיוונים בהם יש לנו עוד פעם </a:t>
                </a:r>
                <a:r>
                  <a:rPr lang="he-IL" sz="2400" dirty="0" err="1"/>
                  <a:t>בעייה</a:t>
                </a:r>
                <a:r>
                  <a:rPr lang="he-IL" sz="2400" dirty="0"/>
                  <a:t> חד </a:t>
                </a:r>
                <a:r>
                  <a:rPr lang="he-IL" sz="2400" dirty="0" err="1"/>
                  <a:t>מימדית</a:t>
                </a:r>
                <a:r>
                  <a:rPr lang="he-IL" sz="2400" dirty="0"/>
                  <a:t>:</a:t>
                </a:r>
              </a:p>
              <a:p>
                <a:pPr marL="0" indent="0" algn="r">
                  <a:buNone/>
                </a:pPr>
                <a:r>
                  <a:rPr lang="he-IL" sz="2400" dirty="0"/>
                  <a:t>למשל – מה קורה אם מתחילים בכיוון זה?</a:t>
                </a:r>
              </a:p>
              <a:p>
                <a:pPr marL="0" indent="0" algn="r">
                  <a:buNone/>
                </a:pPr>
                <a:endParaRPr lang="he-IL" sz="2400" dirty="0"/>
              </a:p>
              <a:p>
                <a:pPr marL="0" indent="0" algn="r">
                  <a:buNone/>
                </a:pPr>
                <a:endParaRPr lang="he-IL" sz="2400" dirty="0"/>
              </a:p>
              <a:p>
                <a:pPr marL="0" indent="0" algn="r">
                  <a:buNone/>
                </a:pPr>
                <a:endParaRPr lang="he-IL" sz="2400" dirty="0"/>
              </a:p>
              <a:p>
                <a:pPr marL="0" indent="0" algn="l" rtl="0">
                  <a:buNone/>
                </a:pPr>
                <a:endParaRPr lang="en-US" sz="2400" dirty="0"/>
              </a:p>
              <a:p>
                <a:pPr marL="0" indent="0" algn="l" rtl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" t="-94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81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וקטורים עצמיים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r">
                  <a:buNone/>
                </a:pPr>
                <a:r>
                  <a:rPr lang="he-IL" dirty="0"/>
                  <a:t>באופן כללי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כאשר הקבועים נקבעים לפי תנאי התחלה.</a:t>
                </a:r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568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חוסר אינטראקציה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r">
                  <a:buNone/>
                </a:pPr>
                <a:r>
                  <a:rPr lang="he-IL" dirty="0"/>
                  <a:t>באופן כללי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כאשר הקבועים נקבעים לפי תנאי התחלה.</a:t>
                </a:r>
              </a:p>
              <a:p>
                <a:pPr marL="0" indent="0" algn="r">
                  <a:buNone/>
                </a:pPr>
                <a:r>
                  <a:rPr lang="he-IL" dirty="0"/>
                  <a:t>למעשה ניתן לייצג כל נקודה במישור באמצעות </a:t>
                </a:r>
                <a:r>
                  <a:rPr lang="he-IL" dirty="0" err="1"/>
                  <a:t>הוקטורים</a:t>
                </a:r>
                <a:r>
                  <a:rPr lang="he-IL" dirty="0"/>
                  <a:t> האלו.</a:t>
                </a:r>
              </a:p>
              <a:p>
                <a:pPr marL="0" indent="0" algn="r">
                  <a:buNone/>
                </a:pPr>
                <a:r>
                  <a:rPr lang="he-IL" dirty="0"/>
                  <a:t>כלומר </a:t>
                </a:r>
                <a:r>
                  <a:rPr lang="he-IL" dirty="0" err="1"/>
                  <a:t>הוקטורים</a:t>
                </a:r>
                <a:r>
                  <a:rPr lang="he-IL" dirty="0"/>
                  <a:t> האלו מגדירים מערכת צירים.</a:t>
                </a: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395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47995</TotalTime>
  <Words>393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מערכת לינארית שני מימדים</vt:lpstr>
      <vt:lpstr>המקרה הפשוט</vt:lpstr>
      <vt:lpstr>חוסר אינטראקציה</vt:lpstr>
      <vt:lpstr>לא כל כיוון הוא מיוחד</vt:lpstr>
      <vt:lpstr>מערכת לינארית</vt:lpstr>
      <vt:lpstr>חוסר אינטראקציה</vt:lpstr>
      <vt:lpstr>וקטורים עצמיים</vt:lpstr>
      <vt:lpstr>וקטורים עצמיים</vt:lpstr>
      <vt:lpstr>חוסר אינטראקציה</vt:lpstr>
      <vt:lpstr>ערכים עצמיים, וקטורים עצמיים</vt:lpstr>
      <vt:lpstr>חזרה למטריצה הפשוטה</vt:lpstr>
      <vt:lpstr>מה קורה עם מטריצה כזאת?</vt:lpstr>
      <vt:lpstr>ערכים עצמיים, וקטורים עצמיים</vt:lpstr>
      <vt:lpstr>וקטור עצמי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279</cp:revision>
  <dcterms:created xsi:type="dcterms:W3CDTF">2014-08-09T08:29:52Z</dcterms:created>
  <dcterms:modified xsi:type="dcterms:W3CDTF">2020-03-31T20:43:11Z</dcterms:modified>
</cp:coreProperties>
</file>