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477" r:id="rId2"/>
    <p:sldId id="256" r:id="rId3"/>
    <p:sldId id="388" r:id="rId4"/>
    <p:sldId id="389" r:id="rId5"/>
    <p:sldId id="474" r:id="rId6"/>
    <p:sldId id="460" r:id="rId7"/>
    <p:sldId id="476" r:id="rId8"/>
    <p:sldId id="475" r:id="rId9"/>
    <p:sldId id="469" r:id="rId10"/>
    <p:sldId id="467" r:id="rId11"/>
    <p:sldId id="392" r:id="rId12"/>
    <p:sldId id="393" r:id="rId13"/>
    <p:sldId id="461" r:id="rId14"/>
    <p:sldId id="462" r:id="rId15"/>
    <p:sldId id="463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34156-F5AF-4923-BE9D-6E89D6B81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2D51-27F9-4BD3-A071-2A3F5178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ECDB-3E31-4BEC-A0A6-19FA60674F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/>
              <a:t>מערכת לינארית</a:t>
            </a:r>
            <a:br>
              <a:rPr lang="he-IL" dirty="0"/>
            </a:br>
            <a:r>
              <a:rPr lang="he-IL" dirty="0" err="1"/>
              <a:t>מימד</a:t>
            </a:r>
            <a:r>
              <a:rPr lang="he-IL" dirty="0"/>
              <a:t> אחד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e-IL" dirty="0"/>
          </a:p>
          <a:p>
            <a:endParaRPr lang="he-IL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1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כמה זמן לוקח?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e-IL" dirty="0"/>
              </a:p>
              <a:p>
                <a:pPr marL="457200" lvl="1" indent="0" algn="r">
                  <a:buNone/>
                </a:pPr>
                <a:endParaRPr lang="he-IL" dirty="0"/>
              </a:p>
              <a:p>
                <a:pPr marL="457200" lvl="1" indent="0" algn="r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CDB0D8B-72D3-4525-8A3A-4665E150C5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808108"/>
                  </p:ext>
                </p:extLst>
              </p:nvPr>
            </p:nvGraphicFramePr>
            <p:xfrm>
              <a:off x="1524000" y="3449712"/>
              <a:ext cx="6096000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92">
                      <a:extLst>
                        <a:ext uri="{9D8B030D-6E8A-4147-A177-3AD203B41FA5}">
                          <a16:colId xmlns:a16="http://schemas.microsoft.com/office/drawing/2014/main" val="3521458752"/>
                        </a:ext>
                      </a:extLst>
                    </a:gridCol>
                    <a:gridCol w="856208">
                      <a:extLst>
                        <a:ext uri="{9D8B030D-6E8A-4147-A177-3AD203B41FA5}">
                          <a16:colId xmlns:a16="http://schemas.microsoft.com/office/drawing/2014/main" val="413305925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004923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85530455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29470415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586299772"/>
                        </a:ext>
                      </a:extLst>
                    </a:gridCol>
                  </a:tblGrid>
                  <a:tr h="29883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32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0610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38842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CDB0D8B-72D3-4525-8A3A-4665E150C5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808108"/>
                  </p:ext>
                </p:extLst>
              </p:nvPr>
            </p:nvGraphicFramePr>
            <p:xfrm>
              <a:off x="1524000" y="3449712"/>
              <a:ext cx="6096000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92">
                      <a:extLst>
                        <a:ext uri="{9D8B030D-6E8A-4147-A177-3AD203B41FA5}">
                          <a16:colId xmlns:a16="http://schemas.microsoft.com/office/drawing/2014/main" val="3521458752"/>
                        </a:ext>
                      </a:extLst>
                    </a:gridCol>
                    <a:gridCol w="856208">
                      <a:extLst>
                        <a:ext uri="{9D8B030D-6E8A-4147-A177-3AD203B41FA5}">
                          <a16:colId xmlns:a16="http://schemas.microsoft.com/office/drawing/2014/main" val="413305925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004923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85530455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29470415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58629977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286" t="-1667" r="-480000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99" t="-1667" r="-302395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99" t="-1667" r="-202395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012" t="-1667" r="-103614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667" r="-2994" b="-2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032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6" t="-98387" r="-420725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0610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6" t="-201639" r="-42072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38842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490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 התחלה בלי קלט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5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עם תנאי התחלה אפס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52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</a:t>
            </a:r>
            <a:r>
              <a:rPr lang="he-IL" b="1" u="sng" dirty="0"/>
              <a:t>תלוי זמן</a:t>
            </a:r>
            <a:r>
              <a:rPr lang="he-IL" dirty="0"/>
              <a:t> עם תנאי התחלה אפס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???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55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</a:t>
            </a:r>
            <a:r>
              <a:rPr lang="he-IL" b="1" u="sng" dirty="0"/>
              <a:t>תלוי זמן</a:t>
            </a:r>
            <a:r>
              <a:rPr lang="he-IL" dirty="0"/>
              <a:t> עם תנאי התחלה אפס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5808" b="31033"/>
          <a:stretch/>
        </p:blipFill>
        <p:spPr>
          <a:xfrm>
            <a:off x="4975538" y="1275160"/>
            <a:ext cx="3196861" cy="2569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35808" b="28323"/>
          <a:stretch/>
        </p:blipFill>
        <p:spPr>
          <a:xfrm>
            <a:off x="-95490" y="4324220"/>
            <a:ext cx="3139906" cy="2623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35808" b="28323"/>
          <a:stretch/>
        </p:blipFill>
        <p:spPr>
          <a:xfrm>
            <a:off x="3131840" y="4360772"/>
            <a:ext cx="3024336" cy="2526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35809" b="31033"/>
          <a:stretch/>
        </p:blipFill>
        <p:spPr>
          <a:xfrm>
            <a:off x="6372200" y="4365104"/>
            <a:ext cx="2877658" cy="23133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2934" y="401700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402304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4609" y="402304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616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</a:t>
            </a:r>
            <a:r>
              <a:rPr lang="he-IL" b="1" u="sng" dirty="0"/>
              <a:t>תלוי זמן</a:t>
            </a:r>
            <a:r>
              <a:rPr lang="he-IL" dirty="0"/>
              <a:t> עם תנאי התחלה אפס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e-IL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5808" b="31033"/>
          <a:stretch/>
        </p:blipFill>
        <p:spPr>
          <a:xfrm>
            <a:off x="4975538" y="1275160"/>
            <a:ext cx="3196861" cy="2569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2934" y="401700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402304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4609" y="402304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33781" b="31033"/>
          <a:stretch/>
        </p:blipFill>
        <p:spPr>
          <a:xfrm>
            <a:off x="175676" y="4475906"/>
            <a:ext cx="2826360" cy="2202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33781" b="28323"/>
          <a:stretch/>
        </p:blipFill>
        <p:spPr>
          <a:xfrm>
            <a:off x="3073484" y="4475906"/>
            <a:ext cx="2719515" cy="2202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33781" b="28323"/>
          <a:stretch/>
        </p:blipFill>
        <p:spPr>
          <a:xfrm>
            <a:off x="6012160" y="4475906"/>
            <a:ext cx="2822353" cy="22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6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/>
              <a:t>מערכת לינארית</a:t>
            </a:r>
            <a:br>
              <a:rPr lang="he-IL" dirty="0"/>
            </a:br>
            <a:r>
              <a:rPr lang="he-IL" dirty="0" err="1"/>
              <a:t>מימד</a:t>
            </a:r>
            <a:r>
              <a:rPr lang="he-IL" dirty="0"/>
              <a:t> אחד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e-IL" dirty="0"/>
          </a:p>
          <a:p>
            <a:endParaRPr lang="he-IL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לינארית </a:t>
            </a:r>
            <a:r>
              <a:rPr lang="he-IL" dirty="0" err="1"/>
              <a:t>מימד</a:t>
            </a:r>
            <a:r>
              <a:rPr lang="he-IL" dirty="0"/>
              <a:t> אחד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נחזור על הדוגמא הפשוטה בצורה קצת יותר כללית.</a:t>
            </a:r>
          </a:p>
          <a:p>
            <a:r>
              <a:rPr lang="he-IL" dirty="0"/>
              <a:t>דרך זה נלמד:</a:t>
            </a:r>
          </a:p>
          <a:p>
            <a:pPr lvl="1"/>
            <a:r>
              <a:rPr lang="he-IL" dirty="0"/>
              <a:t>מערכת לינארית</a:t>
            </a:r>
          </a:p>
          <a:p>
            <a:pPr lvl="1"/>
            <a:r>
              <a:rPr lang="he-IL" dirty="0"/>
              <a:t>תגובת מערכת לקלט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2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פשוטה – כתיבה כללית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956" y="1628800"/>
                <a:ext cx="8229600" cy="4525963"/>
              </a:xfrm>
            </p:spPr>
            <p:txBody>
              <a:bodyPr/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956" y="1628800"/>
                <a:ext cx="82296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59632" y="4941168"/>
            <a:ext cx="1368152" cy="10081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800" dirty="0"/>
              <a:t>מקור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3815916" y="4941168"/>
            <a:ext cx="1368152" cy="10081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5400" dirty="0"/>
              <a:t>דם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372200" y="4941168"/>
            <a:ext cx="1368152" cy="10081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400" dirty="0"/>
              <a:t>סילוק</a:t>
            </a:r>
            <a:endParaRPr lang="en-US" sz="6000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2627784" y="5445224"/>
            <a:ext cx="11881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84068" y="5409119"/>
            <a:ext cx="11881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17525" y="4551511"/>
                <a:ext cx="4523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525" y="4551511"/>
                <a:ext cx="45236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84228" y="4551511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28" y="4551511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58363" y="4928091"/>
                <a:ext cx="439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363" y="4928091"/>
                <a:ext cx="439543" cy="461665"/>
              </a:xfrm>
              <a:prstGeom prst="rect">
                <a:avLst/>
              </a:prstGeom>
              <a:blipFill>
                <a:blip r:embed="rId5"/>
                <a:stretch>
                  <a:fillRect l="-416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BD3D3E-4DC2-42A8-AB2E-8B5CDE31B0C1}"/>
                  </a:ext>
                </a:extLst>
              </p:cNvPr>
              <p:cNvSpPr/>
              <p:nvPr/>
            </p:nvSpPr>
            <p:spPr>
              <a:xfrm>
                <a:off x="683568" y="3405758"/>
                <a:ext cx="1712328" cy="64633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he-IL" b="0" i="1" dirty="0">
                    <a:latin typeface="Cambria Math" panose="02040503050406030204" pitchFamily="18" charset="0"/>
                  </a:rPr>
                  <a:t>בדוגמה הקודמת: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BD3D3E-4DC2-42A8-AB2E-8B5CDE31B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405758"/>
                <a:ext cx="171232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9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1ABF-4EC3-4BB2-9717-69D2D13A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מקרה כללי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AAB2C-C959-456C-9CC9-A0BB3D44AB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AAB2C-C959-456C-9CC9-A0BB3D44A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45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מקרה כללי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b="0" dirty="0"/>
              </a:p>
              <a:p>
                <a:pPr marL="457200" lvl="1" indent="0" algn="l" rtl="0">
                  <a:buNone/>
                </a:pPr>
                <a:endParaRPr lang="he-IL" dirty="0"/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1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להבין את זה?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e-IL" dirty="0"/>
              </a:p>
              <a:p>
                <a:pPr marL="457200" lvl="1" indent="0" algn="r">
                  <a:buNone/>
                </a:pPr>
                <a:endParaRPr lang="he-IL" dirty="0"/>
              </a:p>
              <a:p>
                <a:pPr marL="457200" lvl="1" indent="0" algn="r">
                  <a:buNone/>
                </a:pPr>
                <a:r>
                  <a:rPr lang="he-IL" dirty="0"/>
                  <a:t>מאיפה מתחילים?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85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להבין את זה?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e-IL" dirty="0"/>
              </a:p>
              <a:p>
                <a:pPr marL="457200" lvl="1" indent="0" algn="r">
                  <a:buNone/>
                </a:pPr>
                <a:endParaRPr lang="he-IL" dirty="0"/>
              </a:p>
              <a:p>
                <a:pPr marL="457200" lvl="1" indent="0" algn="r">
                  <a:buNone/>
                </a:pPr>
                <a:r>
                  <a:rPr lang="he-IL" dirty="0"/>
                  <a:t>לאן מגיעים?</a:t>
                </a:r>
                <a:r>
                  <a:rPr lang="en-US" dirty="0"/>
                  <a:t>		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70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להבין את זה?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e-IL" dirty="0"/>
              </a:p>
              <a:p>
                <a:pPr marL="457200" lvl="1" indent="0" algn="r">
                  <a:buNone/>
                </a:pPr>
                <a:endParaRPr lang="he-IL" dirty="0"/>
              </a:p>
              <a:p>
                <a:pPr marL="457200" lvl="1" indent="0" algn="r">
                  <a:buNone/>
                </a:pPr>
                <a:r>
                  <a:rPr lang="he-IL" dirty="0"/>
                  <a:t>כמה זמן לוקח?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1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52194</TotalTime>
  <Words>263</Words>
  <Application>Microsoft Office PowerPoint</Application>
  <PresentationFormat>On-screen Show (4:3)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Cambria Math</vt:lpstr>
      <vt:lpstr>Calibri</vt:lpstr>
      <vt:lpstr>Arial</vt:lpstr>
      <vt:lpstr>Office Theme</vt:lpstr>
      <vt:lpstr>מערכת לינארית מימד אחד</vt:lpstr>
      <vt:lpstr>מערכת לינארית מימד אחד</vt:lpstr>
      <vt:lpstr>לינארית מימד אחד</vt:lpstr>
      <vt:lpstr>דוגמא פשוטה – כתיבה כללית</vt:lpstr>
      <vt:lpstr>פתרון מקרה כללי</vt:lpstr>
      <vt:lpstr>פתרון מקרה כללי</vt:lpstr>
      <vt:lpstr>איך להבין את זה?</vt:lpstr>
      <vt:lpstr>איך להבין את זה?</vt:lpstr>
      <vt:lpstr>איך להבין את זה?</vt:lpstr>
      <vt:lpstr>כמה זמן לוקח?</vt:lpstr>
      <vt:lpstr>תנאי התחלה בלי קלט</vt:lpstr>
      <vt:lpstr>קלט עם תנאי התחלה אפס</vt:lpstr>
      <vt:lpstr>קלט תלוי זמן עם תנאי התחלה אפס </vt:lpstr>
      <vt:lpstr>קלט תלוי זמן עם תנאי התחלה אפס</vt:lpstr>
      <vt:lpstr>קלט תלוי זמן עם תנאי התחלה אפס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251</cp:revision>
  <dcterms:created xsi:type="dcterms:W3CDTF">2014-08-09T08:29:52Z</dcterms:created>
  <dcterms:modified xsi:type="dcterms:W3CDTF">2020-02-26T21:28:16Z</dcterms:modified>
</cp:coreProperties>
</file>