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9" r:id="rId2"/>
    <p:sldId id="386" r:id="rId3"/>
    <p:sldId id="436" r:id="rId4"/>
    <p:sldId id="443" r:id="rId5"/>
    <p:sldId id="440" r:id="rId6"/>
    <p:sldId id="441" r:id="rId7"/>
    <p:sldId id="442" r:id="rId8"/>
    <p:sldId id="34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0" autoAdjust="0"/>
    <p:restoredTop sz="94660"/>
  </p:normalViewPr>
  <p:slideViewPr>
    <p:cSldViewPr>
      <p:cViewPr varScale="1">
        <p:scale>
          <a:sx n="63" d="100"/>
          <a:sy n="63" d="100"/>
        </p:scale>
        <p:origin x="137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07213-15A4-48FF-943B-D8F842B3F32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FECDB-3E31-4BEC-A0A6-19FA6067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0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23227E-C5C1-45B0-9A2D-423F9F1E27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דוגמא פשוטה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899260C-B4F2-4D11-BFAE-AC39DA318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פתרון גרפי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4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פשוטה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93858" y="1600200"/>
                <a:ext cx="5392942" cy="4525963"/>
              </a:xfrm>
            </p:spPr>
            <p:txBody>
              <a:bodyPr>
                <a:noAutofit/>
              </a:bodyPr>
              <a:lstStyle/>
              <a:p>
                <a:r>
                  <a:rPr lang="he-IL" sz="1800" dirty="0"/>
                  <a:t>ריכוז תרופה בדם.</a:t>
                </a:r>
                <a:endParaRPr lang="en-US" sz="1800" dirty="0"/>
              </a:p>
              <a:p>
                <a:pPr lvl="1"/>
                <a:r>
                  <a:rPr lang="he-IL" sz="1800" dirty="0"/>
                  <a:t>אינפוזיה של תרופה מעלה את הריכוז בדם בקצב של 1 גרם לליטר לשעה.</a:t>
                </a:r>
              </a:p>
              <a:p>
                <a:pPr lvl="1"/>
                <a:r>
                  <a:rPr lang="he-IL" sz="1800" dirty="0"/>
                  <a:t>כל שיש יותר תרופה בדם קצב הפירוק הכללי יהיה גדול יותר (אם אין תרופה קצב הפירוק הוא?)</a:t>
                </a:r>
              </a:p>
              <a:p>
                <a:pPr lvl="1"/>
                <a:r>
                  <a:rPr lang="he-IL" sz="1800" dirty="0"/>
                  <a:t>פירוק התרופה גורם להוצאתה ממחזור הדם בקצב של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sz="1800" dirty="0"/>
                  <a:t>, כאשר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sz="1800" dirty="0"/>
                  <a:t> הוא ריכוז התרופה בדם (גרם לליטר). </a:t>
                </a:r>
              </a:p>
              <a:p>
                <a:pPr lvl="1"/>
                <a:r>
                  <a:rPr lang="he-IL" sz="1800" dirty="0"/>
                  <a:t>האם קצב המקור תלוי בריכוז התרופה בדם?</a:t>
                </a:r>
                <a:endParaRPr lang="en-US" sz="1800" dirty="0"/>
              </a:p>
              <a:p>
                <a:pPr marL="0" indent="0">
                  <a:buNone/>
                </a:pPr>
                <a:br>
                  <a:rPr lang="en-US" sz="1800" dirty="0"/>
                </a:br>
                <a:r>
                  <a:rPr lang="he-IL" sz="1800" dirty="0"/>
                  <a:t>ננתח את הדוגמא באופן </a:t>
                </a:r>
                <a:r>
                  <a:rPr lang="he-IL" sz="1800" b="1" u="sng" dirty="0"/>
                  <a:t>גרפי</a:t>
                </a:r>
                <a:r>
                  <a:rPr lang="he-IL" sz="1800" dirty="0"/>
                  <a:t>, </a:t>
                </a:r>
                <a:r>
                  <a:rPr lang="he-IL" sz="1800" b="1" u="sng" dirty="0"/>
                  <a:t>נומרי</a:t>
                </a:r>
                <a:r>
                  <a:rPr lang="he-IL" sz="1800" dirty="0"/>
                  <a:t> </a:t>
                </a:r>
                <a:r>
                  <a:rPr lang="he-IL" sz="1800" b="1" u="sng" dirty="0"/>
                  <a:t>ואנליטי</a:t>
                </a:r>
                <a:r>
                  <a:rPr lang="he-IL" sz="1800" dirty="0"/>
                  <a:t>.</a:t>
                </a:r>
              </a:p>
              <a:p>
                <a:pPr lvl="1"/>
                <a:endParaRPr lang="he-IL" sz="1800" dirty="0"/>
              </a:p>
              <a:p>
                <a:pPr lvl="1"/>
                <a:endParaRPr lang="he-IL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3858" y="1600200"/>
                <a:ext cx="5392942" cy="4525963"/>
              </a:xfrm>
              <a:blipFill>
                <a:blip r:embed="rId2"/>
                <a:stretch>
                  <a:fillRect l="-113" t="-943" r="-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12261" r="37827"/>
          <a:stretch/>
        </p:blipFill>
        <p:spPr>
          <a:xfrm>
            <a:off x="171770" y="1052736"/>
            <a:ext cx="2952328" cy="3489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14269"/>
            <a:ext cx="3672408" cy="81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המשוואה המתארת את המערכת?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261" r="37827"/>
          <a:stretch/>
        </p:blipFill>
        <p:spPr>
          <a:xfrm>
            <a:off x="611560" y="1844824"/>
            <a:ext cx="2952328" cy="348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31840" y="3075725"/>
                <a:ext cx="5425752" cy="1027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sz="3200" i="1" dirty="0">
                    <a:latin typeface="Cambria Math" panose="02040503050406030204" pitchFamily="18" charset="0"/>
                  </a:rPr>
                </a:br>
                <a:endParaRPr lang="en-US" sz="3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075725"/>
                <a:ext cx="5425752" cy="1027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573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מערכת הצירים הרלוונטית?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859124" y="1484784"/>
                <a:ext cx="5425752" cy="1027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sz="3200" i="1" dirty="0">
                    <a:latin typeface="Cambria Math" panose="02040503050406030204" pitchFamily="18" charset="0"/>
                  </a:rPr>
                </a:br>
                <a:endParaRPr lang="en-US" sz="3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124" y="1484784"/>
                <a:ext cx="5425752" cy="10273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95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גרפי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56992"/>
            <a:ext cx="3678040" cy="31018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/>
          </a:bodyPr>
          <a:lstStyle/>
          <a:p>
            <a:r>
              <a:rPr lang="he-IL" sz="2400" dirty="0"/>
              <a:t>אם הריכוז כרגע הוא 0.2, האם הוא צפוי לגדול או לקטון?</a:t>
            </a:r>
          </a:p>
        </p:txBody>
      </p:sp>
    </p:spTree>
    <p:extLst>
      <p:ext uri="{BB962C8B-B14F-4D97-AF65-F5344CB8AC3E}">
        <p14:creationId xmlns:p14="http://schemas.microsoft.com/office/powerpoint/2010/main" val="38345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גרפי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56992"/>
            <a:ext cx="3678040" cy="31018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/>
          </a:bodyPr>
          <a:lstStyle/>
          <a:p>
            <a:r>
              <a:rPr lang="he-IL" sz="2400" dirty="0"/>
              <a:t>אם הריכוז הוא 0.8, האם הוא צפוי לגדול או לקטון?</a:t>
            </a:r>
          </a:p>
        </p:txBody>
      </p:sp>
    </p:spTree>
    <p:extLst>
      <p:ext uri="{BB962C8B-B14F-4D97-AF65-F5344CB8AC3E}">
        <p14:creationId xmlns:p14="http://schemas.microsoft.com/office/powerpoint/2010/main" val="114063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גרפי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56992"/>
            <a:ext cx="3678040" cy="31018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/>
          </a:bodyPr>
          <a:lstStyle/>
          <a:p>
            <a:r>
              <a:rPr lang="he-IL" sz="2400" dirty="0"/>
              <a:t>לאיזה ערך יגיע הריכוז בסופו של דבר?</a:t>
            </a:r>
          </a:p>
        </p:txBody>
      </p:sp>
    </p:spTree>
    <p:extLst>
      <p:ext uri="{BB962C8B-B14F-4D97-AF65-F5344CB8AC3E}">
        <p14:creationId xmlns:p14="http://schemas.microsoft.com/office/powerpoint/2010/main" val="31525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גרפי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56992"/>
            <a:ext cx="3678040" cy="31018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/>
          </a:bodyPr>
          <a:lstStyle/>
          <a:p>
            <a:r>
              <a:rPr lang="he-IL" sz="2400" dirty="0"/>
              <a:t>תוך כמה זמן יגיע לשם?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628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48616</TotalTime>
  <Words>156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דוגמא פשוטה</vt:lpstr>
      <vt:lpstr>דוגמא פשוטה</vt:lpstr>
      <vt:lpstr>מהי המשוואה המתארת את המערכת?</vt:lpstr>
      <vt:lpstr>מהי מערכת הצירים הרלוונטית?</vt:lpstr>
      <vt:lpstr>פתרון גרפי</vt:lpstr>
      <vt:lpstr>פתרון גרפי</vt:lpstr>
      <vt:lpstr>פתרון גרפי</vt:lpstr>
      <vt:lpstr>פתרון גרפי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224</cp:revision>
  <dcterms:created xsi:type="dcterms:W3CDTF">2014-08-09T08:29:52Z</dcterms:created>
  <dcterms:modified xsi:type="dcterms:W3CDTF">2020-02-25T06:15:02Z</dcterms:modified>
</cp:coreProperties>
</file>