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3" r:id="rId2"/>
    <p:sldId id="579" r:id="rId3"/>
    <p:sldId id="600" r:id="rId4"/>
    <p:sldId id="578" r:id="rId5"/>
    <p:sldId id="584" r:id="rId6"/>
    <p:sldId id="564" r:id="rId7"/>
    <p:sldId id="585" r:id="rId8"/>
    <p:sldId id="586" r:id="rId9"/>
    <p:sldId id="587" r:id="rId10"/>
    <p:sldId id="588" r:id="rId11"/>
    <p:sldId id="589" r:id="rId12"/>
    <p:sldId id="5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>
      <p:cViewPr varScale="1">
        <p:scale>
          <a:sx n="67" d="100"/>
          <a:sy n="67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7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מערכות דו </a:t>
            </a:r>
            <a:r>
              <a:rPr lang="he-IL" dirty="0" err="1"/>
              <a:t>מימדיות</a:t>
            </a:r>
            <a:r>
              <a:rPr lang="he-IL" dirty="0"/>
              <a:t> לינאריות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ניתוח מערכת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0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ציור מסלולים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88840"/>
            <a:ext cx="5544616" cy="415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2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Draw the phase plane of a 2D system.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The system</a:t>
            </a:r>
          </a:p>
          <a:p>
            <a:pPr marL="0" indent="0" algn="l" rtl="0">
              <a:buNone/>
            </a:pPr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A = 0.5 * [1 -3; -3 1];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figure;</a:t>
            </a:r>
          </a:p>
          <a:p>
            <a:pPr marL="0" indent="0" algn="l" rtl="0">
              <a:buNone/>
            </a:pPr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axis( [-4 4 -4 4] 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grid 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hold 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</a:p>
          <a:p>
            <a:pPr marL="0" indent="0" algn="l" rtl="0">
              <a:buNone/>
            </a:pP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 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'x_1'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  <a:p>
            <a:pPr marL="0" indent="0" algn="l" rtl="0">
              <a:buNone/>
            </a:pP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 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'x_2'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Eigenvectors</a:t>
            </a:r>
          </a:p>
          <a:p>
            <a:pPr marL="0" indent="0" algn="l" rtl="0">
              <a:buNone/>
            </a:pPr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plot( [-4 4],[ -4 4], </a:t>
            </a:r>
            <a:r>
              <a:rPr lang="pt-BR" dirty="0">
                <a:solidFill>
                  <a:srgbClr val="A020F0"/>
                </a:solidFill>
                <a:latin typeface="Courier New" panose="02070309020205020404" pitchFamily="49" charset="0"/>
              </a:rPr>
              <a:t>'--r'</a:t>
            </a:r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  <a:p>
            <a:pPr marL="0" indent="0" algn="l" rtl="0">
              <a:buNone/>
            </a:pPr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plot( [-4 4],[ 4 -4], </a:t>
            </a:r>
            <a:r>
              <a:rPr lang="pt-BR" dirty="0">
                <a:solidFill>
                  <a:srgbClr val="A020F0"/>
                </a:solidFill>
                <a:latin typeface="Courier New" panose="02070309020205020404" pitchFamily="49" charset="0"/>
              </a:rPr>
              <a:t>'--r'</a:t>
            </a:r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dirty="0" err="1">
                <a:solidFill>
                  <a:srgbClr val="228B22"/>
                </a:solidFill>
                <a:latin typeface="Courier New" panose="02070309020205020404" pitchFamily="49" charset="0"/>
              </a:rPr>
              <a:t>Nullclines</a:t>
            </a:r>
            <a:endParaRPr lang="en-US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plot( [-6 6],[ -2 2], 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'-g'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plot( [-2 2],[ -6 6], 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'-g'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Trajectories</a:t>
            </a:r>
          </a:p>
          <a:p>
            <a:pPr marL="0" indent="0" algn="l" rtl="0">
              <a:buNone/>
            </a:pP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maxTime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10; </a:t>
            </a: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</a:p>
          <a:p>
            <a:pPr marL="0" indent="0" algn="l" rtl="0">
              <a:buNone/>
            </a:pP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0.01; </a:t>
            </a: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Precision of simulation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N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maxTime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Number of samples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X = zeros( 2, N ); </a:t>
            </a: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The results will go here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Run the simulation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j=1:6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X(:,1)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ginput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(1)'; </a:t>
            </a:r>
            <a:r>
              <a:rPr lang="en-US" dirty="0">
                <a:solidFill>
                  <a:srgbClr val="228B22"/>
                </a:solidFill>
                <a:latin typeface="Courier New" panose="02070309020205020404" pitchFamily="49" charset="0"/>
              </a:rPr>
              <a:t>% get initial position from mouse click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t=2:N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dx = A * X(:,t-1);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    X(:,t) = X(:,t-1) +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*dx;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  plot(X(1,:),X(2,:),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'k'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,2);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45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שאלת הבנה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he-IL" dirty="0"/>
              </a:p>
              <a:p>
                <a:pPr marL="0" indent="0" algn="r">
                  <a:buNone/>
                </a:pPr>
                <a:r>
                  <a:rPr lang="he-IL" dirty="0"/>
                  <a:t>הערכים העצמיים הם:</a:t>
                </a:r>
              </a:p>
              <a:p>
                <a:pPr marL="514350" indent="-514350" algn="l" rtl="0">
                  <a:buFont typeface="+mj-lt"/>
                  <a:buAutoNum type="alphaUcPeriod"/>
                </a:pPr>
                <a:r>
                  <a:rPr lang="en-US" dirty="0"/>
                  <a:t>1, 4, -1</a:t>
                </a:r>
              </a:p>
              <a:p>
                <a:pPr marL="514350" indent="-514350" algn="l" rtl="0">
                  <a:buFont typeface="+mj-lt"/>
                  <a:buAutoNum type="alphaUcPeriod"/>
                </a:pPr>
                <a:r>
                  <a:rPr lang="en-US" dirty="0"/>
                  <a:t>-6, -1</a:t>
                </a:r>
              </a:p>
              <a:p>
                <a:pPr marL="514350" indent="-514350" algn="l" rtl="0">
                  <a:buFont typeface="+mj-lt"/>
                  <a:buAutoNum type="alphaUcPeriod"/>
                </a:pPr>
                <a:r>
                  <a:rPr lang="en-US" dirty="0"/>
                  <a:t>5, 0</a:t>
                </a:r>
              </a:p>
              <a:p>
                <a:pPr marL="514350" indent="-514350" algn="l" rtl="0">
                  <a:buFont typeface="+mj-lt"/>
                  <a:buAutoNum type="alphaUcPeriod"/>
                </a:pPr>
                <a:r>
                  <a:rPr lang="en-US" dirty="0"/>
                  <a:t>-5, -2</a:t>
                </a:r>
              </a:p>
              <a:p>
                <a:pPr marL="514350" indent="-514350" algn="l" rtl="0">
                  <a:buFont typeface="+mj-lt"/>
                  <a:buAutoNum type="alphaU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8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86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אז איך מבינים את המערכת הזאת?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77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מציאת ערכים עצמיים ווקטורים עצמיים</a:t>
            </a:r>
          </a:p>
          <a:p>
            <a:r>
              <a:rPr lang="he-IL" dirty="0"/>
              <a:t>ציור וקטורים עצמיים</a:t>
            </a:r>
          </a:p>
          <a:p>
            <a:r>
              <a:rPr lang="he-IL" dirty="0"/>
              <a:t>ציור דינמיקה על וקטורים עצמיים</a:t>
            </a:r>
          </a:p>
          <a:p>
            <a:r>
              <a:rPr lang="he-IL" dirty="0"/>
              <a:t>ציור דינמיקה בשאר המרחב</a:t>
            </a:r>
            <a:endParaRPr lang="en-US" dirty="0"/>
          </a:p>
          <a:p>
            <a:pPr lvl="1"/>
            <a:r>
              <a:rPr lang="he-IL" dirty="0"/>
              <a:t>ניתן </a:t>
            </a:r>
            <a:r>
              <a:rPr lang="he-IL" dirty="0" err="1"/>
              <a:t>להעזר</a:t>
            </a:r>
            <a:r>
              <a:rPr lang="he-IL" dirty="0"/>
              <a:t> בעקומי אפס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6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אז איך מבינים את המערכת הזאת?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מציאת ערכים עצמיים ווקטורים עצמיים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1520" y="2420888"/>
                <a:ext cx="2161104" cy="2920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e-I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20888"/>
                <a:ext cx="2161104" cy="29206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45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ציור וקטורים עצמיים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916832"/>
            <a:ext cx="5048801" cy="377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2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תנאי התחלה על וקטור עצמי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i="1" dirty="0">
                    <a:latin typeface="Cambria Math" panose="02040503050406030204" pitchFamily="18" charset="0"/>
                  </a:rPr>
                  <a:t>ולכן אם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i="1" dirty="0">
                    <a:latin typeface="Cambria Math" panose="02040503050406030204" pitchFamily="18" charset="0"/>
                  </a:rPr>
                  <a:t>אז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i="1" dirty="0">
                    <a:latin typeface="Cambria Math" panose="02040503050406030204" pitchFamily="18" charset="0"/>
                  </a:rPr>
                  <a:t>ולכן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i="1" dirty="0">
                    <a:latin typeface="Cambria Math" panose="02040503050406030204" pitchFamily="18" charset="0"/>
                  </a:rPr>
                  <a:t> יישאר מקביל 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e-IL" i="1" dirty="0">
                    <a:latin typeface="Cambria Math" panose="02040503050406030204" pitchFamily="18" charset="0"/>
                  </a:rPr>
                  <a:t>, והדינמיקה לאורך כיוון זה תקבע לפי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he-IL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92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תנאי התחלה על וקטור עצמי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למשל, עבור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e-IL" dirty="0"/>
                  <a:t>, נקבל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e-I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599" y="3051075"/>
            <a:ext cx="5048801" cy="377914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672869" y="3710814"/>
            <a:ext cx="1458213" cy="11396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3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ציור דינמיקה על וקטורים עצמיים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347016"/>
            <a:ext cx="5048801" cy="37791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532974" y="3006755"/>
            <a:ext cx="1458213" cy="11396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976271" y="2932808"/>
            <a:ext cx="1182769" cy="9303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450514" y="4293096"/>
            <a:ext cx="905462" cy="7015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16016" y="4328989"/>
            <a:ext cx="833454" cy="6506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863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עקומי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27984" y="1600200"/>
                <a:ext cx="4258816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→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7984" y="1600200"/>
                <a:ext cx="4258816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48880"/>
            <a:ext cx="4329002" cy="32403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07904" y="3506673"/>
                <a:ext cx="8903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506673"/>
                <a:ext cx="89037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09669" y="2276872"/>
                <a:ext cx="895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669" y="2276872"/>
                <a:ext cx="89569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41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49059</TotalTime>
  <Words>470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Office Theme</vt:lpstr>
      <vt:lpstr>מערכות דו מימדיות לינאריות</vt:lpstr>
      <vt:lpstr>אז איך מבינים את המערכת הזאת?</vt:lpstr>
      <vt:lpstr>PowerPoint Presentation</vt:lpstr>
      <vt:lpstr>אז איך מבינים את המערכת הזאת?</vt:lpstr>
      <vt:lpstr>ציור וקטורים עצמיים</vt:lpstr>
      <vt:lpstr>תנאי התחלה על וקטור עצמי</vt:lpstr>
      <vt:lpstr>תנאי התחלה על וקטור עצמי</vt:lpstr>
      <vt:lpstr>ציור דינמיקה על וקטורים עצמיים</vt:lpstr>
      <vt:lpstr>עקומי אפס</vt:lpstr>
      <vt:lpstr>ציור מסלולים</vt:lpstr>
      <vt:lpstr>Matlab code</vt:lpstr>
      <vt:lpstr>שאלת הבנה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272</cp:revision>
  <dcterms:created xsi:type="dcterms:W3CDTF">2014-08-09T08:29:52Z</dcterms:created>
  <dcterms:modified xsi:type="dcterms:W3CDTF">2020-03-30T16:08:15Z</dcterms:modified>
</cp:coreProperties>
</file>