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4"/>
  </p:notesMasterIdLst>
  <p:sldIdLst>
    <p:sldId id="262" r:id="rId2"/>
    <p:sldId id="398" r:id="rId3"/>
    <p:sldId id="339" r:id="rId4"/>
    <p:sldId id="343" r:id="rId5"/>
    <p:sldId id="401" r:id="rId6"/>
    <p:sldId id="402" r:id="rId7"/>
    <p:sldId id="295" r:id="rId8"/>
    <p:sldId id="298" r:id="rId9"/>
    <p:sldId id="324" r:id="rId10"/>
    <p:sldId id="305" r:id="rId11"/>
    <p:sldId id="289" r:id="rId12"/>
    <p:sldId id="344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  <p:embeddedFont>
      <p:font typeface="Ubuntu" panose="020B0504030602030204" pitchFamily="3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" d="100"/>
          <a:sy n="14" d="100"/>
        </p:scale>
        <p:origin x="676" y="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AABCB-BAA0-4E3F-B2EB-243588F8B12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24158-E0D2-46F1-A3DA-13351237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7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1A54A-C8BE-425A-AE30-E8B2619A6DF3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89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8" cy="4605576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15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859" y="1972671"/>
            <a:ext cx="9869715" cy="1361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978" y="3598026"/>
            <a:ext cx="8128001" cy="16226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93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97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714" y="339743"/>
            <a:ext cx="1959428" cy="72225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432" y="339743"/>
            <a:ext cx="5684761" cy="7222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68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52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3" y="4080336"/>
            <a:ext cx="9869715" cy="1261072"/>
          </a:xfrm>
        </p:spPr>
        <p:txBody>
          <a:bodyPr anchor="t"/>
          <a:lstStyle>
            <a:lvl1pPr algn="l">
              <a:defRPr sz="370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23" y="2691172"/>
            <a:ext cx="9869715" cy="1388942"/>
          </a:xfrm>
        </p:spPr>
        <p:txBody>
          <a:bodyPr anchor="b"/>
          <a:lstStyle>
            <a:lvl1pPr marL="0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1pPr>
            <a:lvl2pPr marL="411435" indent="0">
              <a:buNone/>
              <a:defRPr sz="1666">
                <a:solidFill>
                  <a:schemeClr val="tx1">
                    <a:tint val="75000"/>
                  </a:schemeClr>
                </a:solidFill>
              </a:defRPr>
            </a:lvl2pPr>
            <a:lvl3pPr marL="82286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3pPr>
            <a:lvl4pPr marL="123429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4pPr>
            <a:lvl5pPr marL="1645734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5pPr>
            <a:lvl6pPr marL="205715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6pPr>
            <a:lvl7pPr marL="2468589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7pPr>
            <a:lvl8pPr marL="288001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8pPr>
            <a:lvl9pPr marL="329144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2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3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105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9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581" y="1421281"/>
            <a:ext cx="5130399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581" y="2013602"/>
            <a:ext cx="5130399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8447" y="1421281"/>
            <a:ext cx="5132412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8447" y="2013602"/>
            <a:ext cx="5132412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9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03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77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804" y="252802"/>
            <a:ext cx="3820080" cy="1075880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750" y="252805"/>
            <a:ext cx="6491111" cy="5419085"/>
          </a:xfrm>
        </p:spPr>
        <p:txBody>
          <a:bodyPr/>
          <a:lstStyle>
            <a:lvl1pPr>
              <a:defRPr sz="2963"/>
            </a:lvl1pPr>
            <a:lvl2pPr>
              <a:defRPr sz="2592"/>
            </a:lvl2pPr>
            <a:lvl3pPr>
              <a:defRPr sz="2222"/>
            </a:lvl3pPr>
            <a:lvl4pPr>
              <a:defRPr sz="1852"/>
            </a:lvl4pPr>
            <a:lvl5pPr>
              <a:defRPr sz="1852"/>
            </a:lvl5pPr>
            <a:lvl6pPr>
              <a:defRPr sz="1852"/>
            </a:lvl6pPr>
            <a:lvl7pPr>
              <a:defRPr sz="1852"/>
            </a:lvl7pPr>
            <a:lvl8pPr>
              <a:defRPr sz="1852"/>
            </a:lvl8pPr>
            <a:lvl9pPr>
              <a:defRPr sz="18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804" y="1328685"/>
            <a:ext cx="3820080" cy="4343205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41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924" y="4444620"/>
            <a:ext cx="6966857" cy="524712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5924" y="567340"/>
            <a:ext cx="6966857" cy="3809673"/>
          </a:xfrm>
        </p:spPr>
        <p:txBody>
          <a:bodyPr/>
          <a:lstStyle>
            <a:lvl1pPr marL="0" indent="0">
              <a:buNone/>
              <a:defRPr sz="2963"/>
            </a:lvl1pPr>
            <a:lvl2pPr marL="411435" indent="0">
              <a:buNone/>
              <a:defRPr sz="2592"/>
            </a:lvl2pPr>
            <a:lvl3pPr marL="822865" indent="0">
              <a:buNone/>
              <a:defRPr sz="2222"/>
            </a:lvl3pPr>
            <a:lvl4pPr marL="1234296" indent="0">
              <a:buNone/>
              <a:defRPr sz="1852"/>
            </a:lvl4pPr>
            <a:lvl5pPr marL="1645734" indent="0">
              <a:buNone/>
              <a:defRPr sz="1852"/>
            </a:lvl5pPr>
            <a:lvl6pPr marL="2057156" indent="0">
              <a:buNone/>
              <a:defRPr sz="1852"/>
            </a:lvl6pPr>
            <a:lvl7pPr marL="2468589" indent="0">
              <a:buNone/>
              <a:defRPr sz="1852"/>
            </a:lvl7pPr>
            <a:lvl8pPr marL="2880018" indent="0">
              <a:buNone/>
              <a:defRPr sz="1852"/>
            </a:lvl8pPr>
            <a:lvl9pPr marL="3291448" indent="0">
              <a:buNone/>
              <a:defRPr sz="185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5924" y="4969333"/>
            <a:ext cx="6966857" cy="745179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87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  <a:prstGeom prst="rect">
            <a:avLst/>
          </a:prstGeom>
        </p:spPr>
        <p:txBody>
          <a:bodyPr vert="horz" lIns="88875" tIns="44437" rIns="88875" bIns="444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785" y="1481765"/>
            <a:ext cx="10450287" cy="4190347"/>
          </a:xfrm>
          <a:prstGeom prst="rect">
            <a:avLst/>
          </a:prstGeom>
        </p:spPr>
        <p:txBody>
          <a:bodyPr vert="horz" lIns="88875" tIns="44437" rIns="88875" bIns="444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572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240" y="5885229"/>
            <a:ext cx="3676952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ct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524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19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22865" rtl="0" eaLnBrk="1" latinLnBrk="0" hangingPunct="1">
        <a:spcBef>
          <a:spcPct val="0"/>
        </a:spcBef>
        <a:buNone/>
        <a:defRPr sz="40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578" indent="-308578" algn="l" defTabSz="822865" rtl="0" eaLnBrk="1" latinLnBrk="0" hangingPunct="1">
        <a:spcBef>
          <a:spcPct val="20000"/>
        </a:spcBef>
        <a:buFont typeface="Arial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1pPr>
      <a:lvl2pPr marL="668572" indent="-257170" algn="l" defTabSz="822865" rtl="0" eaLnBrk="1" latinLnBrk="0" hangingPunct="1">
        <a:spcBef>
          <a:spcPct val="20000"/>
        </a:spcBef>
        <a:buFont typeface="Arial" pitchFamily="34" charset="0"/>
        <a:buChar char="–"/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0285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440012" indent="-205713" algn="l" defTabSz="822865" rtl="0" eaLnBrk="1" latinLnBrk="0" hangingPunct="1">
        <a:spcBef>
          <a:spcPct val="20000"/>
        </a:spcBef>
        <a:buFont typeface="Arial" pitchFamily="34" charset="0"/>
        <a:buChar char="–"/>
        <a:defRPr sz="1852" kern="1200">
          <a:solidFill>
            <a:schemeClr val="tx1"/>
          </a:solidFill>
          <a:latin typeface="+mn-lt"/>
          <a:ea typeface="+mn-ea"/>
          <a:cs typeface="+mn-cs"/>
        </a:defRPr>
      </a:lvl4pPr>
      <a:lvl5pPr marL="1851435" indent="-205713" algn="l" defTabSz="822865" rtl="0" eaLnBrk="1" latinLnBrk="0" hangingPunct="1">
        <a:spcBef>
          <a:spcPct val="20000"/>
        </a:spcBef>
        <a:buFont typeface="Arial" pitchFamily="34" charset="0"/>
        <a:buChar char="»"/>
        <a:defRPr sz="1852" kern="1200">
          <a:solidFill>
            <a:schemeClr val="tx1"/>
          </a:solidFill>
          <a:latin typeface="+mn-lt"/>
          <a:ea typeface="+mn-ea"/>
          <a:cs typeface="+mn-cs"/>
        </a:defRPr>
      </a:lvl5pPr>
      <a:lvl6pPr marL="2262871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674287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085734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4971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1pPr>
      <a:lvl2pPr marL="41143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2pPr>
      <a:lvl3pPr marL="82286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3pPr>
      <a:lvl4pPr marL="123429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4pPr>
      <a:lvl5pPr marL="1645734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5pPr>
      <a:lvl6pPr marL="205715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6pPr>
      <a:lvl7pPr marL="2468589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7pPr>
      <a:lvl8pPr marL="288001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8pPr>
      <a:lvl9pPr marL="329144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634" y="251985"/>
            <a:ext cx="4892344" cy="62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057" y="170104"/>
            <a:ext cx="5106441" cy="2416193"/>
          </a:xfrm>
        </p:spPr>
        <p:txBody>
          <a:bodyPr>
            <a:noAutofit/>
          </a:bodyPr>
          <a:lstStyle/>
          <a:p>
            <a:pPr rtl="1"/>
            <a:r>
              <a:rPr lang="he-IL" sz="2800" dirty="0">
                <a:solidFill>
                  <a:srgbClr val="FFC000"/>
                </a:solidFill>
              </a:rPr>
              <a:t>שי שן-אור</a:t>
            </a:r>
            <a:endParaRPr lang="en-US" sz="2800" dirty="0">
              <a:solidFill>
                <a:srgbClr val="FFC000"/>
              </a:solidFill>
            </a:endParaRPr>
          </a:p>
          <a:p>
            <a:pPr rtl="1"/>
            <a:r>
              <a:rPr lang="he-IL" sz="2800" dirty="0">
                <a:solidFill>
                  <a:schemeClr val="bg1"/>
                </a:solidFill>
              </a:rPr>
              <a:t>המעבדה לאימונולוגיה מערכתית</a:t>
            </a:r>
          </a:p>
          <a:p>
            <a:pPr rtl="1"/>
            <a:r>
              <a:rPr lang="he-IL" sz="2800" dirty="0">
                <a:solidFill>
                  <a:schemeClr val="bg1"/>
                </a:solidFill>
              </a:rPr>
              <a:t> ורפואה מותאמת אישית</a:t>
            </a:r>
            <a:endParaRPr lang="en-US" sz="2800" dirty="0">
              <a:solidFill>
                <a:schemeClr val="bg1"/>
              </a:solidFill>
            </a:endParaRPr>
          </a:p>
          <a:p>
            <a:pPr rtl="1"/>
            <a:endParaRPr lang="en-US" sz="2800" dirty="0">
              <a:solidFill>
                <a:srgbClr val="FFC000"/>
              </a:solidFill>
            </a:endParaRPr>
          </a:p>
          <a:p>
            <a:pPr rtl="1"/>
            <a:r>
              <a:rPr lang="he-IL" sz="2400" dirty="0">
                <a:solidFill>
                  <a:srgbClr val="FFC000"/>
                </a:solidFill>
              </a:rPr>
              <a:t>הפקולטה לרפואה ע"ש רפפורט</a:t>
            </a:r>
            <a:endParaRPr lang="en-US" sz="2400" dirty="0">
              <a:solidFill>
                <a:srgbClr val="FFC000"/>
              </a:solidFill>
            </a:endParaRPr>
          </a:p>
          <a:p>
            <a:pPr rtl="1"/>
            <a:r>
              <a:rPr lang="he-IL" sz="2400" dirty="0">
                <a:solidFill>
                  <a:srgbClr val="FFC000"/>
                </a:solidFill>
              </a:rPr>
              <a:t>הטכניון</a:t>
            </a:r>
            <a:endParaRPr lang="en-US" sz="2400" dirty="0">
              <a:solidFill>
                <a:srgbClr val="FFC000"/>
              </a:solidFill>
            </a:endParaRPr>
          </a:p>
          <a:p>
            <a:pPr rtl="1"/>
            <a:r>
              <a:rPr lang="en-US" sz="2800" dirty="0">
                <a:solidFill>
                  <a:schemeClr val="bg1"/>
                </a:solidFill>
              </a:rPr>
              <a:t>shenorr@technion.ac.il</a:t>
            </a:r>
          </a:p>
          <a:p>
            <a:pPr rtl="1"/>
            <a:endParaRPr lang="en-US" sz="2407" dirty="0">
              <a:solidFill>
                <a:srgbClr val="FFFF00"/>
              </a:solidFill>
            </a:endParaRPr>
          </a:p>
          <a:p>
            <a:pPr rtl="1"/>
            <a:endParaRPr lang="en-US" sz="2407" dirty="0">
              <a:solidFill>
                <a:schemeClr val="bg1"/>
              </a:solidFill>
            </a:endParaRPr>
          </a:p>
          <a:p>
            <a:pPr rtl="1"/>
            <a:endParaRPr lang="en-US" sz="2407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214" y="6539914"/>
            <a:ext cx="3296842" cy="254032"/>
          </a:xfrm>
          <a:prstGeom prst="rect">
            <a:avLst/>
          </a:prstGeom>
          <a:noFill/>
        </p:spPr>
        <p:txBody>
          <a:bodyPr wrap="none" lIns="82285" tIns="41142" rIns="82285" bIns="41142" rtlCol="0">
            <a:sp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by Marina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Sirota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using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iStockPhoto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illustrations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613" y="4499598"/>
            <a:ext cx="7734816" cy="1128792"/>
          </a:xfrm>
        </p:spPr>
        <p:txBody>
          <a:bodyPr>
            <a:noAutofit/>
          </a:bodyPr>
          <a:lstStyle/>
          <a:p>
            <a:pPr algn="r" rtl="1"/>
            <a:r>
              <a:rPr lang="he-IL" sz="3600" dirty="0">
                <a:solidFill>
                  <a:srgbClr val="FFC000"/>
                </a:solidFill>
                <a:cs typeface="+mn-cs"/>
              </a:rPr>
              <a:t>מוטיבציה ל-</a:t>
            </a:r>
            <a:r>
              <a:rPr lang="en-US" sz="3600" dirty="0">
                <a:solidFill>
                  <a:srgbClr val="FFC000"/>
                </a:solidFill>
                <a:cs typeface="+mn-cs"/>
              </a:rPr>
              <a:t>Precision Medicine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80832" y="5538138"/>
            <a:ext cx="6843302" cy="1622639"/>
          </a:xfrm>
          <a:prstGeom prst="rect">
            <a:avLst/>
          </a:prstGeom>
        </p:spPr>
        <p:txBody>
          <a:bodyPr vert="horz" lIns="82285" tIns="41142" rIns="82285" bIns="41142" rtlCol="0">
            <a:norm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65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זה יכול להיות מאוד אישי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34AC3A-7B7F-49F3-AE1B-66295B3E7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72" y="1312516"/>
            <a:ext cx="9055511" cy="509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1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>
            <a:spLocks noGrp="1"/>
          </p:cNvSpPr>
          <p:nvPr>
            <p:ph type="title"/>
          </p:nvPr>
        </p:nvSpPr>
        <p:spPr>
          <a:xfrm>
            <a:off x="1966853" y="82570"/>
            <a:ext cx="8343178" cy="1111155"/>
          </a:xfrm>
          <a:prstGeom prst="rect">
            <a:avLst/>
          </a:prstGeom>
          <a:noFill/>
          <a:ln>
            <a:noFill/>
          </a:ln>
        </p:spPr>
        <p:txBody>
          <a:bodyPr vert="horz" lIns="88878" tIns="88878" rIns="88878" bIns="88878" rtlCol="0" anchor="ctr" anchorCtr="0">
            <a:noAutofit/>
          </a:bodyPr>
          <a:lstStyle/>
          <a:p>
            <a:pPr algn="r">
              <a:buSzPct val="25000"/>
            </a:pPr>
            <a:r>
              <a:rPr lang="he-IL" sz="3200" dirty="0"/>
              <a:t>לא רק בגנטיקה... </a:t>
            </a:r>
            <a:endParaRPr lang="en-US" sz="3200" dirty="0"/>
          </a:p>
        </p:txBody>
      </p:sp>
      <p:cxnSp>
        <p:nvCxnSpPr>
          <p:cNvPr id="683" name="Shape 683"/>
          <p:cNvCxnSpPr/>
          <p:nvPr/>
        </p:nvCxnSpPr>
        <p:spPr>
          <a:xfrm flipH="1">
            <a:off x="5332086" y="2849288"/>
            <a:ext cx="1561330" cy="1425853"/>
          </a:xfrm>
          <a:prstGeom prst="straightConnector1">
            <a:avLst/>
          </a:prstGeom>
          <a:noFill/>
          <a:ln w="571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4" name="Shape 684"/>
          <p:cNvCxnSpPr/>
          <p:nvPr/>
        </p:nvCxnSpPr>
        <p:spPr>
          <a:xfrm>
            <a:off x="5251736" y="2824699"/>
            <a:ext cx="1641681" cy="1407182"/>
          </a:xfrm>
          <a:prstGeom prst="straightConnector1">
            <a:avLst/>
          </a:prstGeom>
          <a:noFill/>
          <a:ln w="571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5" name="Shape 685"/>
          <p:cNvCxnSpPr/>
          <p:nvPr/>
        </p:nvCxnSpPr>
        <p:spPr>
          <a:xfrm>
            <a:off x="6076260" y="2442825"/>
            <a:ext cx="0" cy="2199476"/>
          </a:xfrm>
          <a:prstGeom prst="straightConnector1">
            <a:avLst/>
          </a:prstGeom>
          <a:noFill/>
          <a:ln w="57150" cap="flat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6" name="Shape 686"/>
          <p:cNvSpPr/>
          <p:nvPr/>
        </p:nvSpPr>
        <p:spPr>
          <a:xfrm>
            <a:off x="4097666" y="1737296"/>
            <a:ext cx="1193789" cy="1193789"/>
          </a:xfrm>
          <a:prstGeom prst="ellipse">
            <a:avLst/>
          </a:prstGeom>
          <a:solidFill>
            <a:srgbClr val="306074"/>
          </a:solidFill>
          <a:ln w="12700" cap="flat" cmpd="sng">
            <a:solidFill>
              <a:srgbClr val="3660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267" tIns="41121" rIns="82267" bIns="41121" anchor="ctr" anchorCtr="1">
            <a:noAutofit/>
          </a:bodyPr>
          <a:lstStyle/>
          <a:p>
            <a:pPr algn="ctr" defTabSz="888879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US" sz="1069" kern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rtl val="0"/>
              </a:rPr>
              <a:t>Cell</a:t>
            </a:r>
            <a:br>
              <a:rPr lang="en-US" sz="1069" kern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rtl val="0"/>
              </a:rPr>
            </a:br>
            <a:r>
              <a:rPr lang="en-US" sz="1069" kern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rtl val="0"/>
              </a:rPr>
              <a:t>subset</a:t>
            </a:r>
          </a:p>
        </p:txBody>
      </p:sp>
      <p:sp>
        <p:nvSpPr>
          <p:cNvPr id="687" name="Shape 687"/>
          <p:cNvSpPr/>
          <p:nvPr/>
        </p:nvSpPr>
        <p:spPr>
          <a:xfrm>
            <a:off x="6815977" y="1737318"/>
            <a:ext cx="1231509" cy="1193789"/>
          </a:xfrm>
          <a:prstGeom prst="ellipse">
            <a:avLst/>
          </a:prstGeom>
          <a:solidFill>
            <a:srgbClr val="5897A6"/>
          </a:solidFill>
          <a:ln>
            <a:noFill/>
          </a:ln>
        </p:spPr>
        <p:txBody>
          <a:bodyPr lIns="82267" tIns="41121" rIns="82267" bIns="41121" anchor="ctr" anchorCtr="1">
            <a:noAutofit/>
          </a:bodyPr>
          <a:lstStyle/>
          <a:p>
            <a:pPr algn="ctr" defTabSz="888879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US" sz="1069" kern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rtl val="0"/>
              </a:rPr>
              <a:t>Sequence</a:t>
            </a:r>
          </a:p>
        </p:txBody>
      </p:sp>
      <p:sp>
        <p:nvSpPr>
          <p:cNvPr id="688" name="Shape 688"/>
          <p:cNvSpPr/>
          <p:nvPr/>
        </p:nvSpPr>
        <p:spPr>
          <a:xfrm>
            <a:off x="5476081" y="1139975"/>
            <a:ext cx="1193789" cy="1193789"/>
          </a:xfrm>
          <a:prstGeom prst="ellipse">
            <a:avLst/>
          </a:prstGeom>
          <a:solidFill>
            <a:srgbClr val="223241"/>
          </a:solidFill>
          <a:ln>
            <a:noFill/>
          </a:ln>
        </p:spPr>
        <p:txBody>
          <a:bodyPr lIns="82267" tIns="41121" rIns="82267" bIns="41121" anchor="ctr" anchorCtr="1">
            <a:noAutofit/>
          </a:bodyPr>
          <a:lstStyle/>
          <a:p>
            <a:pPr algn="ctr" defTabSz="888879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US" sz="1069" kern="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rtl val="0"/>
              </a:rPr>
              <a:t>Clinical EMR</a:t>
            </a:r>
          </a:p>
        </p:txBody>
      </p:sp>
      <p:sp>
        <p:nvSpPr>
          <p:cNvPr id="689" name="Shape 689"/>
          <p:cNvSpPr/>
          <p:nvPr/>
        </p:nvSpPr>
        <p:spPr>
          <a:xfrm>
            <a:off x="5500523" y="4719498"/>
            <a:ext cx="1193789" cy="1193789"/>
          </a:xfrm>
          <a:prstGeom prst="ellipse">
            <a:avLst/>
          </a:prstGeom>
          <a:solidFill>
            <a:srgbClr val="306074"/>
          </a:solidFill>
          <a:ln w="12700" cap="flat" cmpd="sng">
            <a:solidFill>
              <a:srgbClr val="2058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267" tIns="41121" rIns="82267" bIns="41121" anchor="ctr" anchorCtr="1">
            <a:noAutofit/>
          </a:bodyPr>
          <a:lstStyle/>
          <a:p>
            <a:pPr algn="ctr" defTabSz="888879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US" sz="1069" kern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rtl val="0"/>
              </a:rPr>
              <a:t>Proteins</a:t>
            </a:r>
          </a:p>
        </p:txBody>
      </p:sp>
      <p:sp>
        <p:nvSpPr>
          <p:cNvPr id="690" name="Shape 690"/>
          <p:cNvSpPr/>
          <p:nvPr/>
        </p:nvSpPr>
        <p:spPr>
          <a:xfrm>
            <a:off x="6784586" y="4125412"/>
            <a:ext cx="1193789" cy="1193789"/>
          </a:xfrm>
          <a:prstGeom prst="ellipse">
            <a:avLst/>
          </a:prstGeom>
          <a:solidFill>
            <a:srgbClr val="8AB9BF"/>
          </a:solidFill>
          <a:ln>
            <a:noFill/>
          </a:ln>
        </p:spPr>
        <p:txBody>
          <a:bodyPr lIns="82267" tIns="41121" rIns="82267" bIns="41121" anchor="ctr" anchorCtr="1">
            <a:noAutofit/>
          </a:bodyPr>
          <a:lstStyle/>
          <a:p>
            <a:pPr algn="ctr" defTabSz="888879">
              <a:lnSpc>
                <a:spcPct val="90000"/>
              </a:lnSpc>
              <a:buClr>
                <a:srgbClr val="000000"/>
              </a:buClr>
              <a:defRPr/>
            </a:pPr>
            <a:endParaRPr sz="1167" kern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  <a:rtl val="0"/>
            </a:endParaRPr>
          </a:p>
        </p:txBody>
      </p:sp>
      <p:sp>
        <p:nvSpPr>
          <p:cNvPr id="691" name="Shape 691"/>
          <p:cNvSpPr/>
          <p:nvPr/>
        </p:nvSpPr>
        <p:spPr>
          <a:xfrm>
            <a:off x="4138297" y="4197421"/>
            <a:ext cx="1168937" cy="1193789"/>
          </a:xfrm>
          <a:prstGeom prst="ellipse">
            <a:avLst/>
          </a:prstGeom>
          <a:solidFill>
            <a:srgbClr val="223241"/>
          </a:solidFill>
          <a:ln w="12700" cap="flat" cmpd="sng">
            <a:solidFill>
              <a:srgbClr val="5F497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267" tIns="41121" rIns="82267" bIns="41121" anchor="ctr" anchorCtr="1">
            <a:noAutofit/>
          </a:bodyPr>
          <a:lstStyle/>
          <a:p>
            <a:pPr algn="ctr" defTabSz="888879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US" sz="1069" kern="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rtl val="0"/>
              </a:rPr>
              <a:t>Cell Functional</a:t>
            </a:r>
            <a:br>
              <a:rPr lang="en-US" sz="1069" kern="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rtl val="0"/>
              </a:rPr>
            </a:br>
            <a:r>
              <a:rPr lang="en-US" sz="1069" kern="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rtl val="0"/>
              </a:rPr>
              <a:t>assays</a:t>
            </a:r>
          </a:p>
        </p:txBody>
      </p:sp>
      <p:pic>
        <p:nvPicPr>
          <p:cNvPr id="692" name="Shape 6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7159" y="5063436"/>
            <a:ext cx="1212979" cy="1292283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Shape 693"/>
          <p:cNvSpPr/>
          <p:nvPr/>
        </p:nvSpPr>
        <p:spPr>
          <a:xfrm>
            <a:off x="7329443" y="2957163"/>
            <a:ext cx="1193789" cy="1193789"/>
          </a:xfrm>
          <a:prstGeom prst="ellipse">
            <a:avLst/>
          </a:prstGeom>
          <a:solidFill>
            <a:srgbClr val="306074"/>
          </a:solidFill>
          <a:ln>
            <a:noFill/>
          </a:ln>
        </p:spPr>
        <p:txBody>
          <a:bodyPr lIns="82267" tIns="41121" rIns="82267" bIns="41121" anchor="ctr" anchorCtr="1">
            <a:noAutofit/>
          </a:bodyPr>
          <a:lstStyle/>
          <a:p>
            <a:pPr algn="ctr" defTabSz="888879">
              <a:lnSpc>
                <a:spcPct val="90000"/>
              </a:lnSpc>
              <a:buClr>
                <a:srgbClr val="000000"/>
              </a:buClr>
              <a:defRPr/>
            </a:pPr>
            <a:endParaRPr sz="1167" kern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  <a:rtl val="0"/>
            </a:endParaRPr>
          </a:p>
        </p:txBody>
      </p:sp>
      <p:sp>
        <p:nvSpPr>
          <p:cNvPr id="694" name="Shape 694"/>
          <p:cNvSpPr/>
          <p:nvPr/>
        </p:nvSpPr>
        <p:spPr>
          <a:xfrm>
            <a:off x="3557043" y="3015505"/>
            <a:ext cx="1193789" cy="1193789"/>
          </a:xfrm>
          <a:prstGeom prst="ellipse">
            <a:avLst/>
          </a:prstGeom>
          <a:solidFill>
            <a:srgbClr val="5897A6"/>
          </a:solidFill>
          <a:ln>
            <a:noFill/>
          </a:ln>
        </p:spPr>
        <p:txBody>
          <a:bodyPr lIns="82267" tIns="41121" rIns="82267" bIns="41121" anchor="ctr" anchorCtr="1">
            <a:noAutofit/>
          </a:bodyPr>
          <a:lstStyle/>
          <a:p>
            <a:pPr algn="ctr" defTabSz="888879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US" sz="1069" kern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rtl val="0"/>
              </a:rPr>
              <a:t>Tissue imaging</a:t>
            </a:r>
          </a:p>
        </p:txBody>
      </p:sp>
      <p:cxnSp>
        <p:nvCxnSpPr>
          <p:cNvPr id="695" name="Shape 695"/>
          <p:cNvCxnSpPr/>
          <p:nvPr/>
        </p:nvCxnSpPr>
        <p:spPr>
          <a:xfrm rot="10800000">
            <a:off x="4882914" y="3581840"/>
            <a:ext cx="2291560" cy="0"/>
          </a:xfrm>
          <a:prstGeom prst="straightConnector1">
            <a:avLst/>
          </a:prstGeom>
          <a:noFill/>
          <a:ln w="571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6" name="Shape 696"/>
          <p:cNvSpPr txBox="1"/>
          <p:nvPr/>
        </p:nvSpPr>
        <p:spPr>
          <a:xfrm>
            <a:off x="7465064" y="3386533"/>
            <a:ext cx="1909000" cy="490691"/>
          </a:xfrm>
          <a:prstGeom prst="rect">
            <a:avLst/>
          </a:prstGeom>
          <a:noFill/>
          <a:ln>
            <a:noFill/>
          </a:ln>
        </p:spPr>
        <p:txBody>
          <a:bodyPr lIns="88878" tIns="44427" rIns="88878" bIns="44427" anchor="t" anchorCtr="0">
            <a:noAutofit/>
          </a:bodyPr>
          <a:lstStyle/>
          <a:p>
            <a:pPr defTabSz="888879">
              <a:buSzPct val="25000"/>
              <a:defRPr/>
            </a:pPr>
            <a:r>
              <a:rPr lang="en-US" sz="1069" kern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rtl val="0"/>
              </a:rPr>
              <a:t>Epigenetics</a:t>
            </a:r>
          </a:p>
          <a:p>
            <a:pPr defTabSz="888879">
              <a:defRPr/>
            </a:pPr>
            <a:endParaRPr sz="1069" kern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  <a:rtl val="0"/>
            </a:endParaRPr>
          </a:p>
        </p:txBody>
      </p:sp>
      <p:sp>
        <p:nvSpPr>
          <p:cNvPr id="697" name="Shape 697"/>
          <p:cNvSpPr txBox="1"/>
          <p:nvPr/>
        </p:nvSpPr>
        <p:spPr>
          <a:xfrm>
            <a:off x="6434534" y="4495342"/>
            <a:ext cx="1909000" cy="450547"/>
          </a:xfrm>
          <a:prstGeom prst="rect">
            <a:avLst/>
          </a:prstGeom>
          <a:noFill/>
          <a:ln>
            <a:noFill/>
          </a:ln>
        </p:spPr>
        <p:txBody>
          <a:bodyPr lIns="88878" tIns="44427" rIns="88878" bIns="44427" anchor="t" anchorCtr="0">
            <a:noAutofit/>
          </a:bodyPr>
          <a:lstStyle/>
          <a:p>
            <a:pPr algn="ctr" defTabSz="888879">
              <a:lnSpc>
                <a:spcPct val="90000"/>
              </a:lnSpc>
              <a:buSzPct val="25000"/>
              <a:defRPr/>
            </a:pPr>
            <a:r>
              <a:rPr lang="en-US" sz="1069" kern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rtl val="0"/>
              </a:rPr>
              <a:t>Gene</a:t>
            </a:r>
            <a:br>
              <a:rPr lang="en-US" sz="1069" kern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rtl val="0"/>
              </a:rPr>
            </a:br>
            <a:r>
              <a:rPr lang="en-US" sz="1069" kern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rtl val="0"/>
              </a:rPr>
              <a:t>expression</a:t>
            </a:r>
          </a:p>
        </p:txBody>
      </p:sp>
      <p:pic>
        <p:nvPicPr>
          <p:cNvPr id="698" name="Shape 6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0097" y="2852125"/>
            <a:ext cx="1400457" cy="1400457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Shape 699"/>
          <p:cNvSpPr/>
          <p:nvPr/>
        </p:nvSpPr>
        <p:spPr>
          <a:xfrm>
            <a:off x="5428525" y="2883171"/>
            <a:ext cx="1348711" cy="1348711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8878" tIns="44427" rIns="88878" bIns="44427" anchor="ctr" anchorCtr="0">
            <a:noAutofit/>
          </a:bodyPr>
          <a:lstStyle/>
          <a:p>
            <a:pPr algn="ctr" defTabSz="888879">
              <a:defRPr/>
            </a:pPr>
            <a:endParaRPr sz="1361" kern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  <a:rtl val="0"/>
            </a:endParaRPr>
          </a:p>
        </p:txBody>
      </p:sp>
      <p:pic>
        <p:nvPicPr>
          <p:cNvPr id="700" name="Shape 7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0206" y="5319202"/>
            <a:ext cx="1119827" cy="1119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994989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2" y="253781"/>
            <a:ext cx="11842056" cy="1058243"/>
          </a:xfrm>
        </p:spPr>
        <p:txBody>
          <a:bodyPr>
            <a:noAutofit/>
          </a:bodyPr>
          <a:lstStyle/>
          <a:p>
            <a:pPr rtl="1"/>
            <a:r>
              <a:rPr lang="he-IL" sz="3200" dirty="0"/>
              <a:t>נתונים יכולים להשפיע בהרבה רמות על האינטראקציה בין המטופל למערכת הבריאות</a:t>
            </a:r>
            <a:endParaRPr lang="en-US" sz="3200" dirty="0"/>
          </a:p>
        </p:txBody>
      </p:sp>
      <p:pic>
        <p:nvPicPr>
          <p:cNvPr id="29698" name="Picture 2" descr="https://image.slidesharecdn.com/big-data-diaeuro-imshealth-160407110439/95/what-is-the-current-status-of-big-data-use-in-the-health-care-sector-view-from-the-market-3-638.jpg?cb=14601059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4" b="7312"/>
          <a:stretch/>
        </p:blipFill>
        <p:spPr bwMode="auto">
          <a:xfrm>
            <a:off x="1273419" y="1112945"/>
            <a:ext cx="9299331" cy="519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17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20FA3-E3ED-488B-B480-42DE7C16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נתונים כמנוע להחלטה ברפואה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DC06F-14F0-4B7C-981A-77C09D1EE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52" y="1481765"/>
            <a:ext cx="10450287" cy="4190347"/>
          </a:xfrm>
        </p:spPr>
        <p:txBody>
          <a:bodyPr/>
          <a:lstStyle/>
          <a:p>
            <a:endParaRPr lang="he-IL"/>
          </a:p>
        </p:txBody>
      </p:sp>
      <p:pic>
        <p:nvPicPr>
          <p:cNvPr id="4" name="Picture 4" descr="Image result for bloodletting">
            <a:extLst>
              <a:ext uri="{FF2B5EF4-FFF2-40B4-BE49-F238E27FC236}">
                <a16:creationId xmlns:a16="http://schemas.microsoft.com/office/drawing/2014/main" id="{96B436B4-CC8A-4C1E-87D1-FAFEB971F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8" y="1445536"/>
            <a:ext cx="2424234" cy="39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 descr="http://phenomena.nationalgeographic.com/files/2015/10/Life_of_George_Washington_Deathbed-e1445911206453.jpg">
            <a:extLst>
              <a:ext uri="{FF2B5EF4-FFF2-40B4-BE49-F238E27FC236}">
                <a16:creationId xmlns:a16="http://schemas.microsoft.com/office/drawing/2014/main" id="{0FBAFF93-12E4-4A0F-926B-969873DF4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70" y="1445536"/>
            <a:ext cx="5959574" cy="39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Pierre-Charles-Alexandre Louis, a drawing of a man wearing a suit, coat and glasses">
            <a:extLst>
              <a:ext uri="{FF2B5EF4-FFF2-40B4-BE49-F238E27FC236}">
                <a16:creationId xmlns:a16="http://schemas.microsoft.com/office/drawing/2014/main" id="{41C20D3A-0E3E-4897-B361-9C7830EB0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222" y="1445536"/>
            <a:ext cx="3041743" cy="39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07969" y="5672112"/>
            <a:ext cx="4184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Pierre Charles Alexandre Louis (1787-1872)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609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העולם נהפך מדיד ובגדול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226"/>
          <a:stretch/>
        </p:blipFill>
        <p:spPr>
          <a:xfrm>
            <a:off x="1799731" y="1477108"/>
            <a:ext cx="7816262" cy="494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8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dirty="0"/>
              <a:t>אימוץ טכנולוגי גובר של שמירת מידע שניתן לניצול</a:t>
            </a:r>
            <a:endParaRPr lang="en-US" dirty="0"/>
          </a:p>
        </p:txBody>
      </p:sp>
      <p:pic>
        <p:nvPicPr>
          <p:cNvPr id="28674" name="Picture 2" descr="http://www.realworldhealthcare.org/wp-content/uploads/2016/01/EHRimage-624x3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83" y="1618639"/>
            <a:ext cx="8918086" cy="44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2175" y="1264724"/>
            <a:ext cx="4990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" dirty="0"/>
              <a:t>גידול באחוז מטופלים בתיקים רפואיים ממחושבים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912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/>
              <a:t>מרפואת ממוצעים לרפואה מותאמת אישית המונעת מנתונים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657" y="1417638"/>
            <a:ext cx="9144000" cy="4139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629492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8071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http://www.fnih.org/</a:t>
            </a:r>
          </a:p>
        </p:txBody>
      </p:sp>
      <p:pic>
        <p:nvPicPr>
          <p:cNvPr id="7170" name="Picture 2" descr="http://cen.acs.org/content/dam/cen/static/images/timeline/09120-govpol1-2000TimeMagcx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38" y="4971438"/>
            <a:ext cx="1764078" cy="117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9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796" r="23288" b="46430"/>
          <a:stretch/>
        </p:blipFill>
        <p:spPr>
          <a:xfrm>
            <a:off x="2590801" y="1143000"/>
            <a:ext cx="5334000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" b="91204"/>
          <a:stretch/>
        </p:blipFill>
        <p:spPr>
          <a:xfrm>
            <a:off x="2588656" y="282262"/>
            <a:ext cx="695324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1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provements in the rate of DNA sequencing over the past 30 years and into the fu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7" y="1511492"/>
            <a:ext cx="5632503" cy="35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990409" cy="1058243"/>
          </a:xfrm>
        </p:spPr>
        <p:txBody>
          <a:bodyPr>
            <a:noAutofit/>
          </a:bodyPr>
          <a:lstStyle/>
          <a:p>
            <a:r>
              <a:rPr lang="he-IL" sz="3200" dirty="0"/>
              <a:t>שיפורים טכנולוגיים והורדת מחירים מובילים לעלייה חדה ביכולת לייצר נתונים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535200" y="6126112"/>
            <a:ext cx="38122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1053"/>
            <a:r>
              <a:rPr lang="en-US" sz="1050" dirty="0">
                <a:solidFill>
                  <a:prstClr val="black"/>
                </a:solidFill>
              </a:rPr>
              <a:t>Taken from http://genome.wellcome.ac.uk/doc_WTX059576.html</a:t>
            </a:r>
          </a:p>
        </p:txBody>
      </p:sp>
      <p:pic>
        <p:nvPicPr>
          <p:cNvPr id="5" name="Picture 2" descr="http://g.foolcdn.com/img/editorial/sequencecosts2001to2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21" y="1406646"/>
            <a:ext cx="5667222" cy="340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1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50473" y="308062"/>
            <a:ext cx="10450287" cy="1058243"/>
          </a:xfrm>
        </p:spPr>
        <p:txBody>
          <a:bodyPr>
            <a:normAutofit/>
          </a:bodyPr>
          <a:lstStyle/>
          <a:p>
            <a:pPr algn="r"/>
            <a:r>
              <a:rPr lang="he-IL" sz="3600" dirty="0"/>
              <a:t>עם הוזלת מחירים ניתן לחקור שונות ביולוגית</a:t>
            </a:r>
            <a:endParaRPr lang="en-US" sz="3600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511260" y="1924837"/>
            <a:ext cx="6589336" cy="4280572"/>
            <a:chOff x="1920" y="960"/>
            <a:chExt cx="3696" cy="240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20" y="960"/>
              <a:ext cx="3696" cy="2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960"/>
              <a:ext cx="3699" cy="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445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6354715" y="2665438"/>
            <a:ext cx="5078160" cy="3478740"/>
            <a:chOff x="4807" y="970"/>
            <a:chExt cx="2413" cy="1653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7" y="970"/>
              <a:ext cx="2413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" y="970"/>
              <a:ext cx="2415" cy="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4952"/>
          <a:stretch/>
        </p:blipFill>
        <p:spPr>
          <a:xfrm>
            <a:off x="586868" y="1312516"/>
            <a:ext cx="5474235" cy="112906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80785" y="2417930"/>
            <a:ext cx="5489972" cy="3128963"/>
            <a:chOff x="1516" y="1296"/>
            <a:chExt cx="4611" cy="262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16" y="1296"/>
              <a:ext cx="4608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white"/>
                </a:solidFill>
                <a:latin typeface="Corbel"/>
              </a:endParaRPr>
            </a:p>
          </p:txBody>
        </p:sp>
        <p:pic>
          <p:nvPicPr>
            <p:cNvPr id="23557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81"/>
            <a:stretch/>
          </p:blipFill>
          <p:spPr bwMode="auto">
            <a:xfrm>
              <a:off x="1516" y="1332"/>
              <a:ext cx="4611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/>
              <a:t>לידע על השונות הביולוגית שלנו יש השלכות מעשיות בקלינקה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39039" y="469659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362</a:t>
            </a:r>
          </a:p>
        </p:txBody>
      </p:sp>
      <p:sp>
        <p:nvSpPr>
          <p:cNvPr id="9" name="Rectangle 8"/>
          <p:cNvSpPr/>
          <p:nvPr/>
        </p:nvSpPr>
        <p:spPr>
          <a:xfrm>
            <a:off x="6227947" y="2091461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12/2018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3643" y="213501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6190" y="474015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518" y="4403912"/>
            <a:ext cx="6979023" cy="6620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27838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161</Words>
  <Application>Microsoft Office PowerPoint</Application>
  <PresentationFormat>Widescreen</PresentationFormat>
  <Paragraphs>37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Corbel</vt:lpstr>
      <vt:lpstr>Ubuntu</vt:lpstr>
      <vt:lpstr>Arial</vt:lpstr>
      <vt:lpstr>Arial</vt:lpstr>
      <vt:lpstr>4_Office Theme</vt:lpstr>
      <vt:lpstr>מוטיבציה ל-Precision Medicine</vt:lpstr>
      <vt:lpstr>נתונים כמנוע להחלטה ברפואה</vt:lpstr>
      <vt:lpstr>העולם נהפך מדיד ובגדול</vt:lpstr>
      <vt:lpstr>אימוץ טכנולוגי גובר של שמירת מידע שניתן לניצול</vt:lpstr>
      <vt:lpstr>מרפואת ממוצעים לרפואה מותאמת אישית המונעת מנתונים</vt:lpstr>
      <vt:lpstr>PowerPoint Presentation</vt:lpstr>
      <vt:lpstr>שיפורים טכנולוגיים והורדת מחירים מובילים לעלייה חדה ביכולת לייצר נתונים</vt:lpstr>
      <vt:lpstr>עם הוזלת מחירים ניתן לחקור שונות ביולוגית</vt:lpstr>
      <vt:lpstr>לידע על השונות הביולוגית שלנו יש השלכות מעשיות בקלינקה</vt:lpstr>
      <vt:lpstr>זה יכול להיות מאוד אישי</vt:lpstr>
      <vt:lpstr>לא רק בגנטיקה... </vt:lpstr>
      <vt:lpstr>נתונים יכולים להשפיע בהרבה רמות על האינטראקציה בין המטופל למערכת הבריאות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DATA, רב-מימד, מבחנים ומרחקים</dc:title>
  <dc:creator>Shai Shen-Orr</dc:creator>
  <cp:lastModifiedBy>Shai Shen-Orr</cp:lastModifiedBy>
  <cp:revision>77</cp:revision>
  <dcterms:created xsi:type="dcterms:W3CDTF">2017-05-27T21:05:59Z</dcterms:created>
  <dcterms:modified xsi:type="dcterms:W3CDTF">2022-05-23T07:44:37Z</dcterms:modified>
</cp:coreProperties>
</file>