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0"/>
  </p:notesMasterIdLst>
  <p:sldIdLst>
    <p:sldId id="262" r:id="rId6"/>
    <p:sldId id="354" r:id="rId7"/>
    <p:sldId id="368" r:id="rId8"/>
    <p:sldId id="415" r:id="rId9"/>
    <p:sldId id="264" r:id="rId10"/>
    <p:sldId id="416" r:id="rId11"/>
    <p:sldId id="412" r:id="rId12"/>
    <p:sldId id="271" r:id="rId13"/>
    <p:sldId id="301" r:id="rId14"/>
    <p:sldId id="302" r:id="rId15"/>
    <p:sldId id="419" r:id="rId16"/>
    <p:sldId id="418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AABCB-BAA0-4E3F-B2EB-243588F8B12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4158-E0D2-46F1-A3DA-133512372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A54A-C8BE-425A-AE30-E8B2619A6DF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9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59EE7-98E3-47A2-9F49-8652B1A613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8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59EE7-98E3-47A2-9F49-8652B1A6136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0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759EE7-98E3-47A2-9F49-8652B1A6136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04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24158-E0D2-46F1-A3DA-133512372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2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24158-E0D2-46F1-A3DA-1335123724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7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13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4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3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7043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7043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9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93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52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9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90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71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71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77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97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85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57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962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067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2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39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1pPr>
            <a:lvl2pPr marL="44240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2pPr>
            <a:lvl3pPr marL="88479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3pPr>
            <a:lvl4pPr marL="132721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76959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1198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65439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096773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539170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49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777"/>
            </a:lvl1pPr>
            <a:lvl2pPr>
              <a:defRPr sz="2407"/>
            </a:lvl2pPr>
            <a:lvl3pPr>
              <a:defRPr sz="1944"/>
            </a:lvl3pPr>
            <a:lvl4pPr>
              <a:defRPr sz="1759"/>
            </a:lvl4pPr>
            <a:lvl5pPr>
              <a:defRPr sz="1759"/>
            </a:lvl5pPr>
            <a:lvl6pPr>
              <a:defRPr sz="1759"/>
            </a:lvl6pPr>
            <a:lvl7pPr>
              <a:defRPr sz="1759"/>
            </a:lvl7pPr>
            <a:lvl8pPr>
              <a:defRPr sz="1759"/>
            </a:lvl8pPr>
            <a:lvl9pPr>
              <a:defRPr sz="1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69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1535114"/>
            <a:ext cx="5386919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0" y="2174876"/>
            <a:ext cx="5386919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7" b="1"/>
            </a:lvl1pPr>
            <a:lvl2pPr marL="442404" indent="0">
              <a:buNone/>
              <a:defRPr sz="1944" b="1"/>
            </a:lvl2pPr>
            <a:lvl3pPr marL="884798" indent="0">
              <a:buNone/>
              <a:defRPr sz="1759" b="1"/>
            </a:lvl3pPr>
            <a:lvl4pPr marL="1327213" indent="0">
              <a:buNone/>
              <a:defRPr sz="1574" b="1"/>
            </a:lvl4pPr>
            <a:lvl5pPr marL="1769593" indent="0">
              <a:buNone/>
              <a:defRPr sz="1574" b="1"/>
            </a:lvl5pPr>
            <a:lvl6pPr marL="2211987" indent="0">
              <a:buNone/>
              <a:defRPr sz="1574" b="1"/>
            </a:lvl6pPr>
            <a:lvl7pPr marL="2654394" indent="0">
              <a:buNone/>
              <a:defRPr sz="1574" b="1"/>
            </a:lvl7pPr>
            <a:lvl8pPr marL="3096773" indent="0">
              <a:buNone/>
              <a:defRPr sz="1574" b="1"/>
            </a:lvl8pPr>
            <a:lvl9pPr marL="3539170" indent="0">
              <a:buNone/>
              <a:defRPr sz="157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7"/>
            </a:lvl1pPr>
            <a:lvl2pPr>
              <a:defRPr sz="1944"/>
            </a:lvl2pPr>
            <a:lvl3pPr>
              <a:defRPr sz="1759"/>
            </a:lvl3pPr>
            <a:lvl4pPr>
              <a:defRPr sz="1574"/>
            </a:lvl4pPr>
            <a:lvl5pPr>
              <a:defRPr sz="1574"/>
            </a:lvl5pPr>
            <a:lvl6pPr>
              <a:defRPr sz="1574"/>
            </a:lvl6pPr>
            <a:lvl7pPr>
              <a:defRPr sz="1574"/>
            </a:lvl7pPr>
            <a:lvl8pPr>
              <a:defRPr sz="1574"/>
            </a:lvl8pPr>
            <a:lvl9pPr>
              <a:defRPr sz="15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4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90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40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9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9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9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9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8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8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10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6" y="273050"/>
            <a:ext cx="4011084" cy="1162050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1"/>
            <a:ext cx="6815667" cy="5853114"/>
          </a:xfrm>
        </p:spPr>
        <p:txBody>
          <a:bodyPr/>
          <a:lstStyle>
            <a:lvl1pPr>
              <a:defRPr sz="3148"/>
            </a:lvl1pPr>
            <a:lvl2pPr>
              <a:defRPr sz="2777"/>
            </a:lvl2pPr>
            <a:lvl3pPr>
              <a:defRPr sz="2407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6" y="1435101"/>
            <a:ext cx="4011084" cy="4691064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16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9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148"/>
            </a:lvl1pPr>
            <a:lvl2pPr marL="442404" indent="0">
              <a:buNone/>
              <a:defRPr sz="2777"/>
            </a:lvl2pPr>
            <a:lvl3pPr marL="884798" indent="0">
              <a:buNone/>
              <a:defRPr sz="2407"/>
            </a:lvl3pPr>
            <a:lvl4pPr marL="1327213" indent="0">
              <a:buNone/>
              <a:defRPr sz="1944"/>
            </a:lvl4pPr>
            <a:lvl5pPr marL="1769593" indent="0">
              <a:buNone/>
              <a:defRPr sz="1944"/>
            </a:lvl5pPr>
            <a:lvl6pPr marL="2211987" indent="0">
              <a:buNone/>
              <a:defRPr sz="1944"/>
            </a:lvl6pPr>
            <a:lvl7pPr marL="2654394" indent="0">
              <a:buNone/>
              <a:defRPr sz="1944"/>
            </a:lvl7pPr>
            <a:lvl8pPr marL="3096773" indent="0">
              <a:buNone/>
              <a:defRPr sz="1944"/>
            </a:lvl8pPr>
            <a:lvl9pPr marL="3539170" indent="0">
              <a:buNone/>
              <a:defRPr sz="19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389"/>
            </a:lvl1pPr>
            <a:lvl2pPr marL="442404" indent="0">
              <a:buNone/>
              <a:defRPr sz="1204"/>
            </a:lvl2pPr>
            <a:lvl3pPr marL="884798" indent="0">
              <a:buNone/>
              <a:defRPr sz="1018"/>
            </a:lvl3pPr>
            <a:lvl4pPr marL="1327213" indent="0">
              <a:buNone/>
              <a:defRPr sz="926"/>
            </a:lvl4pPr>
            <a:lvl5pPr marL="1769593" indent="0">
              <a:buNone/>
              <a:defRPr sz="926"/>
            </a:lvl5pPr>
            <a:lvl6pPr marL="2211987" indent="0">
              <a:buNone/>
              <a:defRPr sz="926"/>
            </a:lvl6pPr>
            <a:lvl7pPr marL="2654394" indent="0">
              <a:buNone/>
              <a:defRPr sz="926"/>
            </a:lvl7pPr>
            <a:lvl8pPr marL="3096773" indent="0">
              <a:buNone/>
              <a:defRPr sz="926"/>
            </a:lvl8pPr>
            <a:lvl9pPr marL="3539170" indent="0">
              <a:buNone/>
              <a:defRPr sz="9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22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889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6859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6859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65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13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22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24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97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320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50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0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89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9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57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3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08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96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9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27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9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1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18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55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7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3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1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18" y="1435101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5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39830" indent="0">
              <a:buNone/>
              <a:defRPr sz="2800"/>
            </a:lvl2pPr>
            <a:lvl3pPr marL="879658" indent="0">
              <a:buNone/>
              <a:defRPr sz="2400"/>
            </a:lvl3pPr>
            <a:lvl4pPr marL="1319472" indent="0">
              <a:buNone/>
              <a:defRPr sz="2000"/>
            </a:lvl4pPr>
            <a:lvl5pPr marL="1759324" indent="0">
              <a:buNone/>
              <a:defRPr sz="2000"/>
            </a:lvl5pPr>
            <a:lvl6pPr marL="2199128" indent="0">
              <a:buNone/>
              <a:defRPr sz="2000"/>
            </a:lvl6pPr>
            <a:lvl7pPr marL="2638945" indent="0">
              <a:buNone/>
              <a:defRPr sz="2000"/>
            </a:lvl7pPr>
            <a:lvl8pPr marL="3078759" indent="0">
              <a:buNone/>
              <a:defRPr sz="2000"/>
            </a:lvl8pPr>
            <a:lvl9pPr marL="35186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 vert="horz" lIns="87944" tIns="43971" rIns="87944" bIns="439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530"/>
            <a:ext cx="10972801" cy="4525963"/>
          </a:xfrm>
          <a:prstGeom prst="rect">
            <a:avLst/>
          </a:prstGeom>
        </p:spPr>
        <p:txBody>
          <a:bodyPr vert="horz" lIns="87944" tIns="43971" rIns="87944" bIns="439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681"/>
            <a:ext cx="3860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9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8796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873" indent="-329873" algn="l" defTabSz="8796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709" indent="-274949" algn="l" defTabSz="87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56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384" indent="-219911" algn="l" defTabSz="8796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202" indent="-219911" algn="l" defTabSz="8796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3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84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7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850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83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65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2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324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5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8759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8607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56" y="274638"/>
            <a:ext cx="10972801" cy="1143000"/>
          </a:xfrm>
          <a:prstGeom prst="rect">
            <a:avLst/>
          </a:prstGeom>
        </p:spPr>
        <p:txBody>
          <a:bodyPr vert="horz" lIns="95571" tIns="47786" rIns="95571" bIns="477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56" y="1600344"/>
            <a:ext cx="10972801" cy="4525963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l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5/23/2022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497"/>
            <a:ext cx="3860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ct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7"/>
            <a:ext cx="2844800" cy="365125"/>
          </a:xfrm>
          <a:prstGeom prst="rect">
            <a:avLst/>
          </a:prstGeom>
        </p:spPr>
        <p:txBody>
          <a:bodyPr vert="horz" lIns="95571" tIns="47786" rIns="95571" bIns="47786" rtlCol="0" anchor="ctr"/>
          <a:lstStyle>
            <a:lvl1pPr algn="r">
              <a:defRPr sz="12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84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47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2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884798" rtl="0" eaLnBrk="1" latinLnBrk="0" hangingPunct="1">
        <a:spcBef>
          <a:spcPct val="0"/>
        </a:spcBef>
        <a:buNone/>
        <a:defRPr sz="43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810" indent="-331810" algn="l" defTabSz="884798" rtl="0" eaLnBrk="1" latinLnBrk="0" hangingPunct="1">
        <a:spcBef>
          <a:spcPct val="20000"/>
        </a:spcBef>
        <a:buFont typeface="Arial" pitchFamily="34" charset="0"/>
        <a:buChar char="•"/>
        <a:defRPr sz="3148" kern="1200">
          <a:solidFill>
            <a:schemeClr val="tx1"/>
          </a:solidFill>
          <a:latin typeface="+mn-lt"/>
          <a:ea typeface="+mn-ea"/>
          <a:cs typeface="+mn-cs"/>
        </a:defRPr>
      </a:lvl1pPr>
      <a:lvl2pPr marL="718886" indent="-276513" algn="l" defTabSz="884798" rtl="0" eaLnBrk="1" latinLnBrk="0" hangingPunct="1">
        <a:spcBef>
          <a:spcPct val="20000"/>
        </a:spcBef>
        <a:buFont typeface="Arial" pitchFamily="34" charset="0"/>
        <a:buChar char="–"/>
        <a:defRPr sz="27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989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2407" kern="1200">
          <a:solidFill>
            <a:schemeClr val="tx1"/>
          </a:solidFill>
          <a:latin typeface="+mn-lt"/>
          <a:ea typeface="+mn-ea"/>
          <a:cs typeface="+mn-cs"/>
        </a:defRPr>
      </a:lvl3pPr>
      <a:lvl4pPr marL="1548388" indent="-221199" algn="l" defTabSz="884798" rtl="0" eaLnBrk="1" latinLnBrk="0" hangingPunct="1">
        <a:spcBef>
          <a:spcPct val="20000"/>
        </a:spcBef>
        <a:buFont typeface="Arial" pitchFamily="34" charset="0"/>
        <a:buChar char="–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90790" indent="-221199" algn="l" defTabSz="884798" rtl="0" eaLnBrk="1" latinLnBrk="0" hangingPunct="1">
        <a:spcBef>
          <a:spcPct val="20000"/>
        </a:spcBef>
        <a:buFont typeface="Arial" pitchFamily="34" charset="0"/>
        <a:buChar char="»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33180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875566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317984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760372" indent="-221199" algn="l" defTabSz="884798" rtl="0" eaLnBrk="1" latinLnBrk="0" hangingPunct="1">
        <a:spcBef>
          <a:spcPct val="20000"/>
        </a:spcBef>
        <a:buFont typeface="Arial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1pPr>
      <a:lvl2pPr marL="44240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2pPr>
      <a:lvl3pPr marL="884798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3pPr>
      <a:lvl4pPr marL="132721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4pPr>
      <a:lvl5pPr marL="176959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5pPr>
      <a:lvl6pPr marL="2211987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6pPr>
      <a:lvl7pPr marL="2654394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7pPr>
      <a:lvl8pPr marL="3096773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8pPr>
      <a:lvl9pPr marL="3539170" algn="l" defTabSz="884798" rtl="0" eaLnBrk="1" latinLnBrk="0" hangingPunct="1">
        <a:defRPr sz="1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FD30-B5E6-4234-A7EB-733A73BF2F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1C9A-9CCF-462B-8584-4347B42075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64A3F-3CFE-4BFA-B6F1-1C8261E6B7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1FAC-FE93-420C-B117-B422ED46F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800" dirty="0">
                <a:solidFill>
                  <a:srgbClr val="FFC000"/>
                </a:solidFill>
              </a:rPr>
              <a:t>שי שן-אור</a:t>
            </a:r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800" dirty="0">
                <a:solidFill>
                  <a:schemeClr val="bg1"/>
                </a:solidFill>
              </a:rPr>
              <a:t> ורפואה מותאמת אישית</a:t>
            </a:r>
            <a:endParaRPr lang="en-US" sz="2800" dirty="0">
              <a:solidFill>
                <a:schemeClr val="bg1"/>
              </a:solidFill>
            </a:endParaRPr>
          </a:p>
          <a:p>
            <a:pPr rtl="1"/>
            <a:endParaRPr lang="en-US" sz="28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הפקולטה לרפואה ע"ש רפפורט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he-IL" sz="2400" dirty="0">
                <a:solidFill>
                  <a:srgbClr val="FFC000"/>
                </a:solidFill>
              </a:rPr>
              <a:t>הטכניון</a:t>
            </a:r>
            <a:endParaRPr lang="en-US" sz="2400" dirty="0">
              <a:solidFill>
                <a:srgbClr val="FFC000"/>
              </a:solidFill>
            </a:endParaRPr>
          </a:p>
          <a:p>
            <a:pPr rtl="1"/>
            <a:r>
              <a:rPr lang="en-US" sz="2800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3600" dirty="0">
                <a:solidFill>
                  <a:srgbClr val="FFC000"/>
                </a:solidFill>
                <a:cs typeface="+mn-cs"/>
              </a:rPr>
              <a:t>הרב </a:t>
            </a:r>
            <a:r>
              <a:rPr lang="he-IL" sz="3600" dirty="0" err="1">
                <a:solidFill>
                  <a:srgbClr val="FFC000"/>
                </a:solidFill>
                <a:cs typeface="+mn-cs"/>
              </a:rPr>
              <a:t>מימד</a:t>
            </a:r>
            <a:r>
              <a:rPr lang="he-IL" sz="3600" dirty="0">
                <a:solidFill>
                  <a:srgbClr val="FFC000"/>
                </a:solidFill>
                <a:cs typeface="+mn-cs"/>
              </a:rPr>
              <a:t> ומחירו: בדיקת השערות מרובה</a:t>
            </a:r>
            <a:endParaRPr lang="en-US" sz="36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5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62FB3-B6CD-467E-874D-03643A0EAE4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cs typeface="+mn-cs"/>
              </a:rPr>
              <a:t>רמת מובהקות ו</a:t>
            </a:r>
            <a:r>
              <a:rPr lang="he-IL" dirty="0">
                <a:solidFill>
                  <a:prstClr val="black"/>
                </a:solidFill>
                <a:cs typeface="Arial" panose="020B0604020202020204" pitchFamily="34" charset="0"/>
              </a:rPr>
              <a:t>סוגי טעויות במבחן השערות</a:t>
            </a:r>
            <a:br>
              <a:rPr lang="en-US" dirty="0">
                <a:solidFill>
                  <a:prstClr val="black"/>
                </a:solidFill>
              </a:rPr>
            </a:br>
            <a:endParaRPr lang="en-GB" dirty="0"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086" y="2459038"/>
            <a:ext cx="8534400" cy="4525963"/>
          </a:xfrm>
        </p:spPr>
        <p:txBody>
          <a:bodyPr rtlCol="0">
            <a:normAutofit/>
          </a:bodyPr>
          <a:lstStyle/>
          <a:p>
            <a:pPr algn="r" rtl="1">
              <a:buNone/>
              <a:defRPr/>
            </a:pPr>
            <a:r>
              <a:rPr lang="en-US" dirty="0"/>
              <a:t>	</a:t>
            </a:r>
            <a:r>
              <a:rPr lang="el-GR" sz="2800" dirty="0"/>
              <a:t>α</a:t>
            </a:r>
            <a:r>
              <a:rPr lang="he-IL" sz="2800" dirty="0"/>
              <a:t> – רמת המובהקות</a:t>
            </a:r>
          </a:p>
          <a:p>
            <a:pPr algn="r" rtl="1">
              <a:buNone/>
              <a:defRPr/>
            </a:pPr>
            <a:r>
              <a:rPr lang="en-US" sz="2800" dirty="0"/>
              <a:t>  </a:t>
            </a:r>
            <a:r>
              <a:rPr lang="he-IL" sz="2800" dirty="0"/>
              <a:t>זהו הסיכוי לדחות את </a:t>
            </a:r>
            <a:r>
              <a:rPr lang="en-US" sz="2800" dirty="0"/>
              <a:t>Ho</a:t>
            </a:r>
            <a:r>
              <a:rPr lang="he-IL" sz="2800" dirty="0"/>
              <a:t> בטעות.</a:t>
            </a:r>
          </a:p>
          <a:p>
            <a:pPr algn="r" rtl="1">
              <a:buNone/>
              <a:defRPr/>
            </a:pPr>
            <a:r>
              <a:rPr lang="en-US" sz="2800" dirty="0"/>
              <a:t>  </a:t>
            </a:r>
            <a:r>
              <a:rPr lang="he-IL" sz="2800" dirty="0"/>
              <a:t>אם </a:t>
            </a:r>
            <a:r>
              <a:rPr lang="en-US" sz="2800" dirty="0"/>
              <a:t>p-value≤ </a:t>
            </a:r>
            <a:r>
              <a:rPr lang="el-GR" sz="2800" dirty="0"/>
              <a:t>α</a:t>
            </a:r>
            <a:r>
              <a:rPr lang="he-IL" sz="2800" dirty="0"/>
              <a:t> דוחים את </a:t>
            </a:r>
            <a:r>
              <a:rPr lang="en-US" sz="2800" dirty="0"/>
              <a:t>Ho</a:t>
            </a:r>
            <a:r>
              <a:rPr lang="he-IL" sz="2800" dirty="0"/>
              <a:t> </a:t>
            </a:r>
            <a:endParaRPr lang="en-US" sz="2800" dirty="0"/>
          </a:p>
          <a:p>
            <a:pPr algn="r" rtl="1">
              <a:buNone/>
              <a:defRPr/>
            </a:pPr>
            <a:r>
              <a:rPr lang="he-IL" sz="2800" dirty="0"/>
              <a:t>ברמת מובהקות </a:t>
            </a:r>
            <a:r>
              <a:rPr lang="el-GR" sz="2800" dirty="0"/>
              <a:t>α</a:t>
            </a:r>
            <a:r>
              <a:rPr lang="he-IL" sz="2800" dirty="0"/>
              <a:t>.</a:t>
            </a:r>
          </a:p>
          <a:p>
            <a:pPr algn="r" rtl="1">
              <a:buNone/>
              <a:defRPr/>
            </a:pPr>
            <a:endParaRPr lang="he-IL" sz="2800" dirty="0"/>
          </a:p>
          <a:p>
            <a:pPr>
              <a:buNone/>
              <a:defRPr/>
            </a:pPr>
            <a:endParaRPr lang="en-GB" sz="2400" dirty="0">
              <a:solidFill>
                <a:schemeClr val="folHlin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8334" b="6137"/>
          <a:stretch/>
        </p:blipFill>
        <p:spPr>
          <a:xfrm>
            <a:off x="0" y="1584961"/>
            <a:ext cx="6879771" cy="37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BE78-BD9B-4CF1-89BC-2338E9A2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254273"/>
            <a:ext cx="11624689" cy="1058243"/>
          </a:xfrm>
        </p:spPr>
        <p:txBody>
          <a:bodyPr>
            <a:noAutofit/>
          </a:bodyPr>
          <a:lstStyle/>
          <a:p>
            <a:pPr algn="ctr" rtl="1"/>
            <a:r>
              <a:rPr lang="he-IL" sz="3600" dirty="0"/>
              <a:t>קללת הרב מימד: ככל שמתארים עצמים באופן עשיר יותר, היה אמור להיות לנו קל למצוא הבדלים ביניהם, אך סטטיסטית אנחנו נתקלים בבעיה</a:t>
            </a:r>
            <a:endParaRPr lang="en-US" sz="3600" dirty="0"/>
          </a:p>
        </p:txBody>
      </p:sp>
      <p:pic>
        <p:nvPicPr>
          <p:cNvPr id="2052" name="Picture 4" descr="Twin Study Deepens Multiple Sclerosis Mystery | WIRED">
            <a:extLst>
              <a:ext uri="{FF2B5EF4-FFF2-40B4-BE49-F238E27FC236}">
                <a16:creationId xmlns:a16="http://schemas.microsoft.com/office/drawing/2014/main" id="{E99194A7-BD9F-45C2-B51A-E4ED9BFE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80" y="1767823"/>
            <a:ext cx="6006354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FA3B-2BC6-489B-BF52-E2AAACCEA472}"/>
              </a:ext>
            </a:extLst>
          </p:cNvPr>
          <p:cNvSpPr txBox="1"/>
          <p:nvPr/>
        </p:nvSpPr>
        <p:spPr>
          <a:xfrm>
            <a:off x="9418023" y="6301480"/>
            <a:ext cx="256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Sergio et al. Nature, 2010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48E07-B17C-2402-55F3-FB2CC38EFBFB}"/>
              </a:ext>
            </a:extLst>
          </p:cNvPr>
          <p:cNvSpPr txBox="1"/>
          <p:nvPr/>
        </p:nvSpPr>
        <p:spPr>
          <a:xfrm>
            <a:off x="1252590" y="5284473"/>
            <a:ext cx="94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400" dirty="0"/>
              <a:t>מחיר סטטיסטי המתבטא ביכולת לתפוס הבדלים עקב כל שמדדנו הרבה פריטים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5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894"/>
          <a:stretch/>
        </p:blipFill>
        <p:spPr>
          <a:xfrm>
            <a:off x="1415688" y="1417638"/>
            <a:ext cx="3826220" cy="5133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8309B-9F8A-4A37-91CB-03A021D971CD}"/>
              </a:ext>
            </a:extLst>
          </p:cNvPr>
          <p:cNvSpPr txBox="1"/>
          <p:nvPr/>
        </p:nvSpPr>
        <p:spPr>
          <a:xfrm>
            <a:off x="3577978" y="1073559"/>
            <a:ext cx="1481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Control group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4506D-5ABC-4E01-8429-1F25E628CE4A}"/>
              </a:ext>
            </a:extLst>
          </p:cNvPr>
          <p:cNvSpPr txBox="1"/>
          <p:nvPr/>
        </p:nvSpPr>
        <p:spPr>
          <a:xfrm>
            <a:off x="1636060" y="1050024"/>
            <a:ext cx="1505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Disease group</a:t>
            </a:r>
            <a:endParaRPr lang="he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96D25D-F79D-470B-9669-234ED14C7501}"/>
              </a:ext>
            </a:extLst>
          </p:cNvPr>
          <p:cNvCxnSpPr>
            <a:cxnSpLocks/>
          </p:cNvCxnSpPr>
          <p:nvPr/>
        </p:nvCxnSpPr>
        <p:spPr>
          <a:xfrm>
            <a:off x="3330711" y="1073559"/>
            <a:ext cx="30748" cy="55601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/>
          <a:lstStyle>
            <a:lvl1pPr algn="ctr" defTabSz="884798" rtl="0" eaLnBrk="1" latinLnBrk="0" hangingPunct="1">
              <a:spcBef>
                <a:spcPct val="0"/>
              </a:spcBef>
              <a:buNone/>
              <a:defRPr sz="43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>
                <a:cs typeface="+mn-cs"/>
              </a:rPr>
              <a:t>נחפש הבדלים בין קבוצות</a:t>
            </a:r>
            <a:endParaRPr lang="en-US" dirty="0">
              <a:cs typeface="+mn-cs"/>
            </a:endParaRPr>
          </a:p>
        </p:txBody>
      </p:sp>
      <p:pic>
        <p:nvPicPr>
          <p:cNvPr id="2050" name="Picture 2" descr="Visualization of RNA-Seq results with Volcano Plot">
            <a:extLst>
              <a:ext uri="{FF2B5EF4-FFF2-40B4-BE49-F238E27FC236}">
                <a16:creationId xmlns:a16="http://schemas.microsoft.com/office/drawing/2014/main" id="{733959AD-3B6B-C5AF-C258-675004F55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b="3366"/>
          <a:stretch/>
        </p:blipFill>
        <p:spPr bwMode="auto">
          <a:xfrm>
            <a:off x="6534364" y="1417638"/>
            <a:ext cx="4593134" cy="45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523337-5790-E696-C5DE-706C85424D8B}"/>
              </a:ext>
            </a:extLst>
          </p:cNvPr>
          <p:cNvSpPr txBox="1"/>
          <p:nvPr/>
        </p:nvSpPr>
        <p:spPr>
          <a:xfrm>
            <a:off x="7919656" y="6047932"/>
            <a:ext cx="182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log(fold-change)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40A89-023E-43FD-0E9D-EBEDEB7A53C6}"/>
              </a:ext>
            </a:extLst>
          </p:cNvPr>
          <p:cNvSpPr txBox="1"/>
          <p:nvPr/>
        </p:nvSpPr>
        <p:spPr>
          <a:xfrm rot="16200000">
            <a:off x="5512247" y="3569723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log(p-value)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BE491-1715-F1BE-409C-71CEA148C495}"/>
              </a:ext>
            </a:extLst>
          </p:cNvPr>
          <p:cNvSpPr txBox="1"/>
          <p:nvPr/>
        </p:nvSpPr>
        <p:spPr>
          <a:xfrm>
            <a:off x="5866912" y="6472869"/>
            <a:ext cx="521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Fold-change = mean(condition A)/mean(condition B)</a:t>
            </a:r>
          </a:p>
        </p:txBody>
      </p:sp>
    </p:spTree>
    <p:extLst>
      <p:ext uri="{BB962C8B-B14F-4D97-AF65-F5344CB8AC3E}">
        <p14:creationId xmlns:p14="http://schemas.microsoft.com/office/powerpoint/2010/main" val="414502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שאלה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נניח שבדקנו להבדל בין קבוצות ב-1000 פריטים בעזרת</a:t>
            </a:r>
            <a:r>
              <a:rPr lang="en-US" dirty="0"/>
              <a:t> .t-test </a:t>
            </a:r>
          </a:p>
          <a:p>
            <a:pPr algn="r" rtl="1"/>
            <a:r>
              <a:rPr lang="he-IL" dirty="0"/>
              <a:t>דרשנו רמת מובהקות </a:t>
            </a:r>
            <a:r>
              <a:rPr lang="el-GR" dirty="0"/>
              <a:t>α</a:t>
            </a:r>
            <a:r>
              <a:rPr lang="he-IL" dirty="0"/>
              <a:t>=1%.קיבלנו 1000 </a:t>
            </a:r>
            <a:r>
              <a:rPr lang="en-US" dirty="0"/>
              <a:t>p-values</a:t>
            </a:r>
          </a:p>
          <a:p>
            <a:pPr algn="r" rtl="1"/>
            <a:r>
              <a:rPr lang="he-IL" dirty="0"/>
              <a:t>זיהנו 10 פריטים שונים בין הקבוצות. </a:t>
            </a:r>
          </a:p>
          <a:p>
            <a:pPr algn="r" rtl="1"/>
            <a:r>
              <a:rPr lang="he-IL" dirty="0"/>
              <a:t>האם מצאנו הבדל בין הקבוצות ?</a:t>
            </a:r>
          </a:p>
          <a:p>
            <a:pPr algn="r" rtl="1"/>
            <a:r>
              <a:rPr lang="he-IL" dirty="0"/>
              <a:t>לצורך כך נשאל </a:t>
            </a:r>
            <a:r>
              <a:rPr lang="he-IL" sz="3200" dirty="0"/>
              <a:t>כמה בממוצע נצפה שיתנו שגיאה מסוג </a:t>
            </a:r>
            <a:r>
              <a:rPr lang="en-US" sz="3200" dirty="0"/>
              <a:t>I</a:t>
            </a:r>
            <a:r>
              <a:rPr lang="he-IL" sz="3200" dirty="0"/>
              <a:t>? </a:t>
            </a:r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8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קללת הרב ממד – תיקון למספר ההיפותזות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26" y="1815507"/>
            <a:ext cx="7167036" cy="4525963"/>
          </a:xfrm>
        </p:spPr>
        <p:txBody>
          <a:bodyPr>
            <a:normAutofit fontScale="77500" lnSpcReduction="20000"/>
          </a:bodyPr>
          <a:lstStyle/>
          <a:p>
            <a:pPr lvl="0" algn="r" rtl="1"/>
            <a:r>
              <a:rPr lang="he-IL" sz="2800" dirty="0"/>
              <a:t>כשמבצעים הרבה מבחנים יש לשלם "קנס סטטיסטי"</a:t>
            </a:r>
            <a:r>
              <a:rPr lang="en-US" sz="2800" dirty="0"/>
              <a:t> </a:t>
            </a:r>
            <a:r>
              <a:rPr lang="he-IL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על מנת שלא לנפח את ההסתברות לטעות מסוג ראשון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e-IL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rtl="1"/>
            <a:r>
              <a:rPr lang="he-IL" sz="2800" dirty="0"/>
              <a:t>כלומר נרצה לשלוט ברמת הטעויות מסוג </a:t>
            </a:r>
            <a:r>
              <a:rPr lang="en-US" sz="2800" dirty="0"/>
              <a:t>I</a:t>
            </a:r>
            <a:r>
              <a:rPr lang="he-IL" sz="2800" dirty="0"/>
              <a:t> על פני כל המבחנים יחד.</a:t>
            </a:r>
          </a:p>
          <a:p>
            <a:pPr algn="r" rtl="1"/>
            <a:r>
              <a:rPr lang="he-IL" sz="2800" dirty="0"/>
              <a:t>ההסתברות לעשות שגיאה מסוג </a:t>
            </a:r>
            <a:r>
              <a:rPr lang="en-US" sz="2800" dirty="0"/>
              <a:t>I</a:t>
            </a:r>
            <a:r>
              <a:rPr lang="he-IL" sz="2800" dirty="0"/>
              <a:t> בלפחות מבחן אחד נקראת</a:t>
            </a:r>
            <a:r>
              <a:rPr lang="en-US" sz="2800" dirty="0"/>
              <a:t>Familywise error rate </a:t>
            </a:r>
            <a:r>
              <a:rPr lang="en-GB" sz="2800" dirty="0"/>
              <a:t> </a:t>
            </a:r>
            <a:r>
              <a:rPr lang="he-IL" sz="2800" dirty="0"/>
              <a:t>.</a:t>
            </a:r>
          </a:p>
          <a:p>
            <a:pPr lvl="0" algn="r" rtl="1"/>
            <a:r>
              <a:rPr lang="he-IL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נהוג להקטין את ערך ה</a:t>
            </a:r>
            <a:r>
              <a:rPr lang="en-US" alt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 </a:t>
            </a:r>
            <a:r>
              <a:rPr lang="el-GR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he-IL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של כל השוואה ע"מ לשמור על רמת ה</a:t>
            </a:r>
            <a:r>
              <a:rPr lang="en-US" alt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 </a:t>
            </a:r>
            <a:r>
              <a:rPr lang="el-GR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α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 </a:t>
            </a:r>
            <a:r>
              <a:rPr lang="he-IL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הכללית. </a:t>
            </a:r>
          </a:p>
          <a:p>
            <a:pPr lvl="0" algn="r" rtl="1"/>
            <a:r>
              <a:rPr lang="he-IL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התיקון המחמיר ביותר הוא תיקון </a:t>
            </a:r>
            <a:r>
              <a:rPr lang="en-US" sz="2800" dirty="0"/>
              <a:t>Bonferroni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r" rtl="1"/>
            <a:r>
              <a:rPr lang="he-IL" sz="2400" dirty="0"/>
              <a:t>בהינתן </a:t>
            </a:r>
            <a:r>
              <a:rPr lang="en-US" sz="2400" dirty="0"/>
              <a:t>m</a:t>
            </a:r>
            <a:r>
              <a:rPr lang="he-IL" sz="2400" dirty="0"/>
              <a:t> היפותזות</a:t>
            </a:r>
          </a:p>
          <a:p>
            <a:pPr lvl="1" algn="r" rtl="1"/>
            <a:endParaRPr lang="he-IL" sz="2400" dirty="0"/>
          </a:p>
          <a:p>
            <a:pPr marL="457200" lvl="1" indent="0" algn="r" rtl="1">
              <a:buNone/>
            </a:pPr>
            <a:endParaRPr lang="he-IL" sz="2400" dirty="0"/>
          </a:p>
          <a:p>
            <a:pPr algn="r" rtl="1"/>
            <a:r>
              <a:rPr lang="he-IL" sz="2800" dirty="0"/>
              <a:t>חסרון, פגענו נואשות בכוח הסטטיסטי שלנו וסביר להניח שהגדלנו את כמות ההבדלים האמיתיים שפספסנו (</a:t>
            </a:r>
            <a:r>
              <a:rPr lang="en-US" sz="2800" dirty="0"/>
              <a:t>false negatives</a:t>
            </a:r>
            <a:r>
              <a:rPr lang="he-IL" sz="2800" dirty="0"/>
              <a:t>)</a:t>
            </a:r>
          </a:p>
          <a:p>
            <a:pPr marL="439760" lvl="1" indent="0" algn="r" rtl="1">
              <a:buNone/>
            </a:pPr>
            <a:endParaRPr lang="he-IL" sz="2400" dirty="0"/>
          </a:p>
          <a:p>
            <a:pPr marL="439760" lvl="1" indent="0" algn="r" rtl="1">
              <a:buNone/>
            </a:pPr>
            <a:endParaRPr lang="he-IL" sz="2400" dirty="0"/>
          </a:p>
          <a:p>
            <a:pPr algn="r" rtl="1"/>
            <a:endParaRPr lang="he-IL" sz="2800" dirty="0"/>
          </a:p>
          <a:p>
            <a:pPr algn="r" rtl="1"/>
            <a:endParaRPr lang="he-IL" sz="2800" dirty="0"/>
          </a:p>
          <a:p>
            <a:pPr algn="r" rtl="1"/>
            <a:endParaRPr lang="en-US" sz="2800" dirty="0"/>
          </a:p>
        </p:txBody>
      </p:sp>
      <p:pic>
        <p:nvPicPr>
          <p:cNvPr id="2050" name="Picture 2" descr="http://www.tau.ac.il/~ricardo/mekuvan/lessons/b6/b6.1.files/eq0006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-84138"/>
            <a:ext cx="13335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-84138"/>
            <a:ext cx="104775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u.ac.il/~ricardo/mekuvan/lessons/b6/b6.1.files/eq0006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-84138"/>
            <a:ext cx="952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84138"/>
            <a:ext cx="9525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au.ac.il/~ricardo/mekuvan/lessons/b6/b6.1.files/eq0007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84138"/>
            <a:ext cx="13335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-84138"/>
            <a:ext cx="104775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au.ac.il/~ricardo/mekuvan/lessons/b6/b6.1.files/eq0007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-84138"/>
            <a:ext cx="952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-84138"/>
            <a:ext cx="9525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au.ac.il/~ricardo/mekuvan/lessons/b6/b6.1.files/eq0008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-84138"/>
            <a:ext cx="13335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-84138"/>
            <a:ext cx="104775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tau.ac.il/~ricardo/mekuvan/lessons/b6/b6.1.files/eq0008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-84138"/>
            <a:ext cx="952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-84138"/>
            <a:ext cx="9525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au.ac.il/~ricardo/mekuvan/lessons/b6/b6.1.files/eq0009M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663" y="-84138"/>
            <a:ext cx="390525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513" y="-84138"/>
            <a:ext cx="276225" cy="1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tau.ac.il/~ricardo/mekuvan/lessons/b6/b6.1.files/eq0009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263" y="-84138"/>
            <a:ext cx="266700" cy="1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tau.ac.il/~ricardo/mekuvan/lessons/b6/b6.1.files/emp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900" y="-84138"/>
            <a:ext cx="9525" cy="18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p_{i}\leq\frac{\alpha}{m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49" y="4738234"/>
            <a:ext cx="829228" cy="47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55D4AA-A10C-EA0D-E431-74D27374FE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894"/>
          <a:stretch/>
        </p:blipFill>
        <p:spPr>
          <a:xfrm>
            <a:off x="487190" y="1641949"/>
            <a:ext cx="3826220" cy="51339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D5FD78-6423-1D0E-D211-E6D68FA0ADBF}"/>
              </a:ext>
            </a:extLst>
          </p:cNvPr>
          <p:cNvSpPr txBox="1"/>
          <p:nvPr/>
        </p:nvSpPr>
        <p:spPr>
          <a:xfrm>
            <a:off x="2649480" y="1297870"/>
            <a:ext cx="1481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Control group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346352-6270-092A-E2B8-E32733F896A5}"/>
              </a:ext>
            </a:extLst>
          </p:cNvPr>
          <p:cNvSpPr txBox="1"/>
          <p:nvPr/>
        </p:nvSpPr>
        <p:spPr>
          <a:xfrm>
            <a:off x="707562" y="1274335"/>
            <a:ext cx="1505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Disease group</a:t>
            </a:r>
            <a:endParaRPr lang="he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C0FE75-8CBC-C78E-0AB4-5DCEBC649949}"/>
              </a:ext>
            </a:extLst>
          </p:cNvPr>
          <p:cNvCxnSpPr>
            <a:cxnSpLocks/>
          </p:cNvCxnSpPr>
          <p:nvPr/>
        </p:nvCxnSpPr>
        <p:spPr>
          <a:xfrm>
            <a:off x="2402213" y="1297870"/>
            <a:ext cx="30748" cy="55601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he-IL" dirty="0"/>
              <a:t>שתי צורות של </a:t>
            </a:r>
            <a:r>
              <a:rPr lang="en-US" dirty="0"/>
              <a:t>BIGDATA</a:t>
            </a:r>
            <a:br>
              <a:rPr lang="en-US" dirty="0"/>
            </a:br>
            <a:br>
              <a:rPr lang="en-US" dirty="0"/>
            </a:br>
            <a:r>
              <a:rPr lang="he-IL" dirty="0"/>
              <a:t>הבעיות שהן מציבות בפנינו אינן זהות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8019" y="1894016"/>
            <a:ext cx="1766030" cy="432435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DEEP</a:t>
            </a:r>
            <a:r>
              <a:rPr lang="he-IL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0574" y="1357109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473402" y="2875651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9872" y="3295808"/>
            <a:ext cx="7366729" cy="48971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BIG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4356" y="2751646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3525256" y="3309833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036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0539" y="-55448"/>
            <a:ext cx="10515600" cy="1325563"/>
          </a:xfrm>
        </p:spPr>
        <p:txBody>
          <a:bodyPr/>
          <a:lstStyle/>
          <a:p>
            <a:pPr algn="r" rtl="1"/>
            <a:r>
              <a:rPr lang="he-IL" dirty="0"/>
              <a:t>רב ממד לא "עושה נעים" לבני אדם אך העולם הוא כזה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731" y="3820432"/>
            <a:ext cx="23336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3856" y="3625169"/>
            <a:ext cx="390525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12131" y="3625168"/>
            <a:ext cx="390525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08349" y="2420256"/>
            <a:ext cx="19050" cy="1460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1724" y="3972830"/>
            <a:ext cx="559" cy="42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27399" y="3871227"/>
            <a:ext cx="1695450" cy="38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22787" y="2658382"/>
            <a:ext cx="319088" cy="2920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10755" y="3068751"/>
            <a:ext cx="276225" cy="261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547592" y="2410729"/>
            <a:ext cx="19050" cy="1460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66642" y="3861700"/>
            <a:ext cx="1695450" cy="38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6642" y="2619489"/>
            <a:ext cx="1800225" cy="1242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6058" y="484913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ממד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21777" y="484913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2 ממדים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10337" y="481023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3 ממדים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466754" y="2434548"/>
            <a:ext cx="319088" cy="2920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86981" y="3294178"/>
            <a:ext cx="276225" cy="2619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6901" y="5873750"/>
            <a:ext cx="2571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834564" y="5873750"/>
            <a:ext cx="2571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82227" y="5873750"/>
            <a:ext cx="2571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529890" y="5873750"/>
            <a:ext cx="2571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877551" y="5873750"/>
            <a:ext cx="257175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794486" y="636905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ועוד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921793" y="2390890"/>
            <a:ext cx="19050" cy="1460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940843" y="3841861"/>
            <a:ext cx="1695450" cy="38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940843" y="2599650"/>
            <a:ext cx="1800225" cy="1242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184538" y="47904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4 ממדים 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8840955" y="2414709"/>
            <a:ext cx="319088" cy="29209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761182" y="3274339"/>
            <a:ext cx="276225" cy="26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07279" y="3625167"/>
            <a:ext cx="390525" cy="390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979492" y="3330685"/>
            <a:ext cx="283776" cy="2944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90167" y="3199718"/>
            <a:ext cx="283776" cy="2944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42650" y="3258065"/>
            <a:ext cx="283776" cy="2944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0139364" y="2410729"/>
            <a:ext cx="19050" cy="14604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158414" y="3861700"/>
            <a:ext cx="1695450" cy="388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0158414" y="2619489"/>
            <a:ext cx="1800225" cy="1242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402109" y="481023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dirty="0"/>
              <a:t>5</a:t>
            </a:r>
            <a:r>
              <a:rPr lang="he-IL" dirty="0"/>
              <a:t> ממדים </a:t>
            </a: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10978753" y="3294178"/>
            <a:ext cx="276225" cy="26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0260221" y="3277904"/>
            <a:ext cx="283776" cy="2944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6-Point Star 1"/>
          <p:cNvSpPr/>
          <p:nvPr/>
        </p:nvSpPr>
        <p:spPr>
          <a:xfrm>
            <a:off x="10843371" y="2334810"/>
            <a:ext cx="515193" cy="405800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CE7AC-384D-2C7C-89B4-3674244331E9}"/>
              </a:ext>
            </a:extLst>
          </p:cNvPr>
          <p:cNvSpPr txBox="1"/>
          <p:nvPr/>
        </p:nvSpPr>
        <p:spPr>
          <a:xfrm>
            <a:off x="4297014" y="6121153"/>
            <a:ext cx="233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ממדים = פריטים</a:t>
            </a:r>
            <a:endParaRPr lang="en-US" sz="24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3ADBDDE-0A2A-127B-129F-7E7B7C35EAD4}"/>
              </a:ext>
            </a:extLst>
          </p:cNvPr>
          <p:cNvSpPr txBox="1"/>
          <p:nvPr/>
        </p:nvSpPr>
        <p:spPr>
          <a:xfrm>
            <a:off x="3979492" y="5700964"/>
            <a:ext cx="298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Features = dimensions</a:t>
            </a:r>
          </a:p>
        </p:txBody>
      </p:sp>
    </p:spTree>
    <p:extLst>
      <p:ext uri="{BB962C8B-B14F-4D97-AF65-F5344CB8AC3E}">
        <p14:creationId xmlns:p14="http://schemas.microsoft.com/office/powerpoint/2010/main" val="27479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753" y="-38847"/>
            <a:ext cx="11393714" cy="800219"/>
          </a:xfrm>
        </p:spPr>
        <p:txBody>
          <a:bodyPr>
            <a:normAutofit/>
          </a:bodyPr>
          <a:lstStyle/>
          <a:p>
            <a:r>
              <a:rPr lang="he-IL" dirty="0"/>
              <a:t>פלטפורמות למדידת רמת ביטוי כל הגנים כדוגמא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7672" y="6384821"/>
            <a:ext cx="1624163" cy="21544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1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taken from Affymetrix.com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10332" y="1684577"/>
            <a:ext cx="6402932" cy="3371517"/>
            <a:chOff x="555171" y="1069374"/>
            <a:chExt cx="7353024" cy="3592434"/>
          </a:xfrm>
        </p:grpSpPr>
        <p:sp>
          <p:nvSpPr>
            <p:cNvPr id="23" name="Right Arrow 22"/>
            <p:cNvSpPr/>
            <p:nvPr/>
          </p:nvSpPr>
          <p:spPr>
            <a:xfrm>
              <a:off x="2286001" y="2553876"/>
              <a:ext cx="1069519" cy="703674"/>
            </a:xfrm>
            <a:prstGeom prst="rightArrow">
              <a:avLst>
                <a:gd name="adj1" fmla="val 50000"/>
                <a:gd name="adj2" fmla="val 67568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55171" y="1069374"/>
              <a:ext cx="1658862" cy="3592434"/>
              <a:chOff x="555171" y="1069374"/>
              <a:chExt cx="1658862" cy="3592434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55171" y="2939144"/>
                <a:ext cx="1658862" cy="1722664"/>
                <a:chOff x="555171" y="2939144"/>
                <a:chExt cx="1658862" cy="1722664"/>
              </a:xfrm>
            </p:grpSpPr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3950" b="3226"/>
                <a:stretch>
                  <a:fillRect/>
                </a:stretch>
              </p:blipFill>
              <p:spPr bwMode="auto">
                <a:xfrm>
                  <a:off x="562482" y="2971799"/>
                  <a:ext cx="1631270" cy="16900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555171" y="2939144"/>
                  <a:ext cx="1658862" cy="1722664"/>
                </a:xfrm>
                <a:prstGeom prst="rect">
                  <a:avLst/>
                </a:prstGeom>
                <a:noFill/>
                <a:ln w="38100">
                  <a:gradFill flip="none" rotWithShape="1">
                    <a:gsLst>
                      <a:gs pos="0">
                        <a:schemeClr val="accent6"/>
                      </a:gs>
                      <a:gs pos="5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555171" y="1069374"/>
                <a:ext cx="1658862" cy="1739140"/>
                <a:chOff x="555171" y="1069374"/>
                <a:chExt cx="1658862" cy="1739140"/>
              </a:xfrm>
            </p:grpSpPr>
            <p:pic>
              <p:nvPicPr>
                <p:cNvPr id="14" name="Picture 6" descr="blood_test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017" t="3571" r="4057" b="3214"/>
                <a:stretch>
                  <a:fillRect/>
                </a:stretch>
              </p:blipFill>
              <p:spPr bwMode="auto">
                <a:xfrm>
                  <a:off x="563337" y="1069374"/>
                  <a:ext cx="1649184" cy="1739140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555171" y="1077687"/>
                  <a:ext cx="1658862" cy="1722664"/>
                </a:xfrm>
                <a:prstGeom prst="rect">
                  <a:avLst/>
                </a:prstGeom>
                <a:noFill/>
                <a:ln w="38100">
                  <a:gradFill flip="none" rotWithShape="1">
                    <a:gsLst>
                      <a:gs pos="0">
                        <a:schemeClr val="accent6"/>
                      </a:gs>
                      <a:gs pos="5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6237524" y="1077687"/>
              <a:ext cx="1670671" cy="3584121"/>
              <a:chOff x="6237524" y="1077687"/>
              <a:chExt cx="1670671" cy="358412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237524" y="2939144"/>
                <a:ext cx="1658862" cy="1722664"/>
                <a:chOff x="6237524" y="2939144"/>
                <a:chExt cx="1658862" cy="1722664"/>
              </a:xfrm>
            </p:grpSpPr>
            <p:pic>
              <p:nvPicPr>
                <p:cNvPr id="19" name="Picture 7" descr="Gene Profiling Array cGMP U133 P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5104"/>
                <a:stretch>
                  <a:fillRect/>
                </a:stretch>
              </p:blipFill>
              <p:spPr bwMode="auto">
                <a:xfrm>
                  <a:off x="6341934" y="2959448"/>
                  <a:ext cx="1454968" cy="1695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6237524" y="2939144"/>
                  <a:ext cx="1658862" cy="1722664"/>
                </a:xfrm>
                <a:prstGeom prst="rect">
                  <a:avLst/>
                </a:prstGeom>
                <a:noFill/>
                <a:ln w="38100">
                  <a:gradFill flip="none" rotWithShape="1">
                    <a:gsLst>
                      <a:gs pos="0">
                        <a:schemeClr val="accent6"/>
                      </a:gs>
                      <a:gs pos="5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237524" y="1077687"/>
                <a:ext cx="1670671" cy="1722664"/>
                <a:chOff x="6237524" y="1077687"/>
                <a:chExt cx="1670671" cy="1722664"/>
              </a:xfrm>
            </p:grpSpPr>
            <p:pic>
              <p:nvPicPr>
                <p:cNvPr id="16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241465" y="1085853"/>
                  <a:ext cx="1666730" cy="17144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6237524" y="1077687"/>
                  <a:ext cx="1658862" cy="1722664"/>
                </a:xfrm>
                <a:prstGeom prst="rect">
                  <a:avLst/>
                </a:prstGeom>
                <a:noFill/>
                <a:ln w="38100">
                  <a:gradFill flip="none" rotWithShape="1">
                    <a:gsLst>
                      <a:gs pos="0">
                        <a:schemeClr val="accent6"/>
                      </a:gs>
                      <a:gs pos="50000">
                        <a:schemeClr val="accent6">
                          <a:lumMod val="40000"/>
                          <a:lumOff val="60000"/>
                        </a:schemeClr>
                      </a:gs>
                      <a:gs pos="100000">
                        <a:schemeClr val="accent6"/>
                      </a:gs>
                    </a:gsLst>
                    <a:lin ang="2700000" scaled="1"/>
                    <a:tileRect/>
                  </a:gra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3399681" y="2016578"/>
              <a:ext cx="1658862" cy="1722664"/>
              <a:chOff x="2383971" y="2016578"/>
              <a:chExt cx="1658862" cy="172266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27135" y="2247901"/>
                <a:ext cx="1388944" cy="133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383971" y="2016578"/>
                <a:ext cx="1658862" cy="1722664"/>
              </a:xfrm>
              <a:prstGeom prst="rect">
                <a:avLst/>
              </a:prstGeom>
              <a:noFill/>
              <a:ln w="38100">
                <a:gradFill flip="none" rotWithShape="1">
                  <a:gsLst>
                    <a:gs pos="0">
                      <a:schemeClr val="accent6"/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Right Arrow 27"/>
            <p:cNvSpPr/>
            <p:nvPr/>
          </p:nvSpPr>
          <p:spPr>
            <a:xfrm>
              <a:off x="5135348" y="2553876"/>
              <a:ext cx="1069519" cy="703674"/>
            </a:xfrm>
            <a:prstGeom prst="rightArrow">
              <a:avLst>
                <a:gd name="adj1" fmla="val 50000"/>
                <a:gd name="adj2" fmla="val 67568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2" descr="http://www.scq.ubc.ca/wp-content/eukaryoticexpressionsarra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0" y="817340"/>
            <a:ext cx="5306074" cy="58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1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כיצד נציג את הנתונים ?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60619" r="143" b="6213"/>
          <a:stretch/>
        </p:blipFill>
        <p:spPr bwMode="auto">
          <a:xfrm>
            <a:off x="2931455" y="2943683"/>
            <a:ext cx="8575197" cy="177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90037" y="467732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דוגמאות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088883" y="3329217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רמת ביטוי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E41CC-399D-5215-DDB0-5B30F71E6E58}"/>
              </a:ext>
            </a:extLst>
          </p:cNvPr>
          <p:cNvSpPr txBox="1"/>
          <p:nvPr/>
        </p:nvSpPr>
        <p:spPr>
          <a:xfrm>
            <a:off x="3447338" y="1626662"/>
            <a:ext cx="772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ניתן להציג בקלות את ההתנהגות של כל גן בודד, כיוון שקל לנו לחשוב על מעט פריטים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8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3cr1-deficient microglia exhibit a premature aging transcriptome | Life  Science Alliance">
            <a:extLst>
              <a:ext uri="{FF2B5EF4-FFF2-40B4-BE49-F238E27FC236}">
                <a16:creationId xmlns:a16="http://schemas.microsoft.com/office/drawing/2014/main" id="{A3543F99-B863-A4F7-A6C2-EEBCA3839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r="41804"/>
          <a:stretch/>
        </p:blipFill>
        <p:spPr bwMode="auto">
          <a:xfrm>
            <a:off x="441983" y="1113825"/>
            <a:ext cx="3362312" cy="546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622" y="13332"/>
            <a:ext cx="10972801" cy="1143000"/>
          </a:xfrm>
        </p:spPr>
        <p:txBody>
          <a:bodyPr/>
          <a:lstStyle/>
          <a:p>
            <a:r>
              <a:rPr lang="he-IL" dirty="0"/>
              <a:t>מספר הדוגמאות &lt;&lt; מספר הממדים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79189" y="3215055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גנים שונים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628" y="52905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דוגמאות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60619" r="143" b="6213"/>
          <a:stretch/>
        </p:blipFill>
        <p:spPr bwMode="auto">
          <a:xfrm>
            <a:off x="4237043" y="3833283"/>
            <a:ext cx="7207583" cy="14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392776" y="2708853"/>
            <a:ext cx="1707327" cy="113974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516172" y="4422639"/>
            <a:ext cx="1652388" cy="13215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95625" y="5283668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דוגמאות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363821" y="4062739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רמת ביטוי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EED5B-888B-1954-537E-46F2ED09562D}"/>
              </a:ext>
            </a:extLst>
          </p:cNvPr>
          <p:cNvSpPr txBox="1"/>
          <p:nvPr/>
        </p:nvSpPr>
        <p:spPr>
          <a:xfrm>
            <a:off x="5398383" y="1693913"/>
            <a:ext cx="600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אולם מדידות של הרבה פריטים ידרשו שיטות הצגת נתונים חדשות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7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894"/>
          <a:stretch/>
        </p:blipFill>
        <p:spPr>
          <a:xfrm>
            <a:off x="3767701" y="1641949"/>
            <a:ext cx="3826220" cy="5133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8309B-9F8A-4A37-91CB-03A021D971CD}"/>
              </a:ext>
            </a:extLst>
          </p:cNvPr>
          <p:cNvSpPr txBox="1"/>
          <p:nvPr/>
        </p:nvSpPr>
        <p:spPr>
          <a:xfrm>
            <a:off x="5929991" y="1297870"/>
            <a:ext cx="148155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Control group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4506D-5ABC-4E01-8429-1F25E628CE4A}"/>
              </a:ext>
            </a:extLst>
          </p:cNvPr>
          <p:cNvSpPr txBox="1"/>
          <p:nvPr/>
        </p:nvSpPr>
        <p:spPr>
          <a:xfrm>
            <a:off x="3988073" y="1274335"/>
            <a:ext cx="1505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Disease group</a:t>
            </a:r>
            <a:endParaRPr lang="he-IL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96D25D-F79D-470B-9669-234ED14C7501}"/>
              </a:ext>
            </a:extLst>
          </p:cNvPr>
          <p:cNvCxnSpPr>
            <a:cxnSpLocks/>
          </p:cNvCxnSpPr>
          <p:nvPr/>
        </p:nvCxnSpPr>
        <p:spPr>
          <a:xfrm>
            <a:off x="5682724" y="1297870"/>
            <a:ext cx="30748" cy="556013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/>
          <a:lstStyle>
            <a:lvl1pPr algn="ctr" defTabSz="884798" rtl="0" eaLnBrk="1" latinLnBrk="0" hangingPunct="1">
              <a:spcBef>
                <a:spcPct val="0"/>
              </a:spcBef>
              <a:buNone/>
              <a:defRPr sz="43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he-IL">
                <a:cs typeface="+mn-cs"/>
              </a:rPr>
              <a:t>נחפש הבדלים בין קבוצות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86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-scoreAnalysisFig"/>
          <p:cNvPicPr>
            <a:picLocks noChangeAspect="1" noChangeArrowheads="1"/>
          </p:cNvPicPr>
          <p:nvPr/>
        </p:nvPicPr>
        <p:blipFill rotWithShape="1">
          <a:blip r:embed="rId2" cstate="print"/>
          <a:srcRect t="9328" r="8190" b="5797"/>
          <a:stretch/>
        </p:blipFill>
        <p:spPr bwMode="auto">
          <a:xfrm>
            <a:off x="-176303" y="1446042"/>
            <a:ext cx="6731556" cy="48058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>
                <a:cs typeface="+mn-cs"/>
              </a:rPr>
              <a:t>נחפש הבדלים בין קבוצות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154" y="1446042"/>
            <a:ext cx="6228165" cy="4525963"/>
          </a:xfrm>
        </p:spPr>
        <p:txBody>
          <a:bodyPr/>
          <a:lstStyle/>
          <a:p>
            <a:pPr algn="r" rtl="1"/>
            <a:r>
              <a:rPr lang="he-IL" dirty="0"/>
              <a:t>מה בעצם מחפשים:</a:t>
            </a:r>
            <a:endParaRPr lang="en-US" dirty="0"/>
          </a:p>
          <a:p>
            <a:pPr algn="r" rtl="1"/>
            <a:r>
              <a:rPr lang="he-IL" dirty="0"/>
              <a:t>אינטואיציה- האם הערכים שנמדדו לשתי הקבוצות נדגמו מאותה התפלגות או מקורם בשתי התפלגויות בעלות ממוצע שונה.</a:t>
            </a:r>
          </a:p>
          <a:p>
            <a:pPr lvl="1" algn="r" rtl="1"/>
            <a:r>
              <a:rPr lang="he-IL" dirty="0"/>
              <a:t> בדיקה באם השונות בתוך קבוצה </a:t>
            </a:r>
          </a:p>
          <a:p>
            <a:pPr marL="439760" lvl="1" indent="0" algn="r" rtl="1">
              <a:buNone/>
            </a:pPr>
            <a:r>
              <a:rPr lang="he-IL" dirty="0"/>
              <a:t>			קטנה</a:t>
            </a:r>
          </a:p>
          <a:p>
            <a:pPr marL="439760" lvl="1" indent="0" algn="r" rtl="1">
              <a:buNone/>
            </a:pPr>
            <a:r>
              <a:rPr lang="he-IL" dirty="0"/>
              <a:t> 	   מהשונות בין קבוצות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6173C-3435-4F9C-A91C-40FE3FDF0C0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P-value</a:t>
            </a:r>
            <a:endParaRPr lang="en-GB" dirty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1"/>
            <a:ext cx="9753600" cy="4525963"/>
          </a:xfrm>
        </p:spPr>
        <p:txBody>
          <a:bodyPr/>
          <a:lstStyle/>
          <a:p>
            <a:pPr algn="r" rtl="1" eaLnBrk="1" hangingPunct="1">
              <a:buFontTx/>
              <a:buNone/>
            </a:pPr>
            <a:r>
              <a:rPr lang="en-US" sz="2800" dirty="0"/>
              <a:t>	</a:t>
            </a:r>
            <a:r>
              <a:rPr lang="he-IL" sz="2800" dirty="0"/>
              <a:t>ההסתברות לקבל תוצאה כמו זו שהתקבלה במדגם או קיצונית יותר.</a:t>
            </a: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algn="r" rtl="1" eaLnBrk="1" hangingPunct="1">
              <a:buFontTx/>
              <a:buNone/>
            </a:pPr>
            <a:r>
              <a:rPr lang="he-IL" sz="2800" dirty="0"/>
              <a:t>   "קיצונית" – רחוקה מ </a:t>
            </a:r>
            <a:r>
              <a:rPr lang="en-US" sz="2800" dirty="0"/>
              <a:t>H</a:t>
            </a:r>
            <a:r>
              <a:rPr lang="en-US" sz="1800" dirty="0"/>
              <a:t>0</a:t>
            </a:r>
            <a:r>
              <a:rPr lang="he-IL" sz="2800" dirty="0"/>
              <a:t> לכיוון </a:t>
            </a:r>
            <a:r>
              <a:rPr lang="en-US" sz="2800" dirty="0"/>
              <a:t>H</a:t>
            </a:r>
            <a:r>
              <a:rPr lang="en-US" sz="1800" dirty="0"/>
              <a:t>1</a:t>
            </a:r>
            <a:r>
              <a:rPr lang="he-IL" sz="2800" dirty="0"/>
              <a:t>.</a:t>
            </a:r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	</a:t>
            </a:r>
          </a:p>
          <a:p>
            <a:pPr algn="r" rtl="1">
              <a:buNone/>
            </a:pPr>
            <a:r>
              <a:rPr lang="he-IL" sz="2800" dirty="0"/>
              <a:t>   נדחה את </a:t>
            </a:r>
            <a:r>
              <a:rPr lang="en-US" sz="2800" dirty="0"/>
              <a:t>Ho </a:t>
            </a:r>
            <a:r>
              <a:rPr lang="he-IL" sz="2800" dirty="0"/>
              <a:t> אם </a:t>
            </a:r>
            <a:r>
              <a:rPr lang="en-US" sz="2800" dirty="0" err="1"/>
              <a:t>p.value</a:t>
            </a:r>
            <a:r>
              <a:rPr lang="en-US" sz="2800" dirty="0"/>
              <a:t> </a:t>
            </a:r>
            <a:r>
              <a:rPr lang="he-IL" sz="2800" dirty="0"/>
              <a:t> קטן מאוד</a:t>
            </a:r>
            <a:r>
              <a:rPr lang="en-US" sz="2800" dirty="0"/>
              <a:t> </a:t>
            </a:r>
            <a:r>
              <a:rPr lang="he-IL" sz="2800" dirty="0"/>
              <a:t>מרמת המובהקות שדרשנו</a:t>
            </a:r>
          </a:p>
          <a:p>
            <a:pPr eaLnBrk="1" hangingPunct="1">
              <a:buFontTx/>
              <a:buNone/>
            </a:pPr>
            <a:r>
              <a:rPr lang="en-US" sz="2800" dirty="0"/>
              <a:t>	</a:t>
            </a:r>
            <a:endParaRPr lang="en-GB" sz="28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4921863"/>
            <a:ext cx="4191000" cy="117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6565900" y="5569562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80200" y="5074263"/>
            <a:ext cx="1143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en-US" sz="2400" dirty="0" err="1">
                <a:solidFill>
                  <a:prstClr val="black"/>
                </a:solidFill>
                <a:latin typeface="Calibri"/>
              </a:rPr>
              <a:t>p.value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7372" y="4365417"/>
            <a:ext cx="20701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he-IL" sz="2400" dirty="0">
                <a:solidFill>
                  <a:prstClr val="black"/>
                </a:solidFill>
                <a:latin typeface="Calibri"/>
              </a:rPr>
              <a:t>רמת מובהקות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6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496</Words>
  <Application>Microsoft Office PowerPoint</Application>
  <PresentationFormat>Widescreen</PresentationFormat>
  <Paragraphs>99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1_Office Theme</vt:lpstr>
      <vt:lpstr>4_Office Theme</vt:lpstr>
      <vt:lpstr>22_Office Theme</vt:lpstr>
      <vt:lpstr>2_Office Theme</vt:lpstr>
      <vt:lpstr>3_Office Theme</vt:lpstr>
      <vt:lpstr>הרב מימד ומחירו: בדיקת השערות מרובה</vt:lpstr>
      <vt:lpstr>שתי צורות של BIGDATA  הבעיות שהן מציבות בפנינו אינן זהות </vt:lpstr>
      <vt:lpstr>רב ממד לא "עושה נעים" לבני אדם אך העולם הוא כזה</vt:lpstr>
      <vt:lpstr>פלטפורמות למדידת רמת ביטוי כל הגנים כדוגמא </vt:lpstr>
      <vt:lpstr>כיצד נציג את הנתונים ?</vt:lpstr>
      <vt:lpstr>מספר הדוגמאות &lt;&lt; מספר הממדים</vt:lpstr>
      <vt:lpstr>PowerPoint Presentation</vt:lpstr>
      <vt:lpstr>נחפש הבדלים בין קבוצות</vt:lpstr>
      <vt:lpstr>P-value</vt:lpstr>
      <vt:lpstr>רמת מובהקות וסוגי טעויות במבחן השערות </vt:lpstr>
      <vt:lpstr>קללת הרב מימד: ככל שמתארים עצמים באופן עשיר יותר, היה אמור להיות לנו קל למצוא הבדלים ביניהם, אך סטטיסטית אנחנו נתקלים בבעיה</vt:lpstr>
      <vt:lpstr>PowerPoint Presentation</vt:lpstr>
      <vt:lpstr>שאלה</vt:lpstr>
      <vt:lpstr>קללת הרב ממד – תיקון למספר ההיפותזות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רב-מימד, מבחנים ומרחקים</dc:title>
  <dc:creator>Shai Shen-Orr</dc:creator>
  <cp:lastModifiedBy>Shai Shen-Orr</cp:lastModifiedBy>
  <cp:revision>74</cp:revision>
  <dcterms:created xsi:type="dcterms:W3CDTF">2017-05-27T21:05:59Z</dcterms:created>
  <dcterms:modified xsi:type="dcterms:W3CDTF">2022-05-23T09:37:28Z</dcterms:modified>
</cp:coreProperties>
</file>