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8" r:id="rId2"/>
  </p:sldMasterIdLst>
  <p:notesMasterIdLst>
    <p:notesMasterId r:id="rId12"/>
  </p:notesMasterIdLst>
  <p:sldIdLst>
    <p:sldId id="262" r:id="rId3"/>
    <p:sldId id="838840101" r:id="rId4"/>
    <p:sldId id="838840100" r:id="rId5"/>
    <p:sldId id="417" r:id="rId6"/>
    <p:sldId id="419" r:id="rId7"/>
    <p:sldId id="420" r:id="rId8"/>
    <p:sldId id="421" r:id="rId9"/>
    <p:sldId id="422" r:id="rId10"/>
    <p:sldId id="83884009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692" y="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CAABCB-BAA0-4E3F-B2EB-243588F8B12A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324158-E0D2-46F1-A3DA-133512372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472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904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71A54A-C8BE-425A-AE30-E8B2619A6DF3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904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5890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0859" y="1972671"/>
            <a:ext cx="9869715" cy="136101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41978" y="3598026"/>
            <a:ext cx="8128001" cy="162263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7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5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5/23/2022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5930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5/23/2022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8975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13714" y="339743"/>
            <a:ext cx="1959428" cy="72225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5432" y="339743"/>
            <a:ext cx="5684761" cy="722250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5/23/2022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6685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64A3F-3CFE-4BFA-B6F1-1C8261E6B7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1FAC-FE93-420C-B117-B422ED46F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9938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64A3F-3CFE-4BFA-B6F1-1C8261E6B7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1FAC-FE93-420C-B117-B422ED46F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360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64A3F-3CFE-4BFA-B6F1-1C8261E6B7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1FAC-FE93-420C-B117-B422ED46F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896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64A3F-3CFE-4BFA-B6F1-1C8261E6B7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1FAC-FE93-420C-B117-B422ED46F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259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64A3F-3CFE-4BFA-B6F1-1C8261E6B7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1FAC-FE93-420C-B117-B422ED46F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592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64A3F-3CFE-4BFA-B6F1-1C8261E6B7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1FAC-FE93-420C-B117-B422ED46F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575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64A3F-3CFE-4BFA-B6F1-1C8261E6B7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1FAC-FE93-420C-B117-B422ED46F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9392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64A3F-3CFE-4BFA-B6F1-1C8261E6B7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1FAC-FE93-420C-B117-B422ED46F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981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5/23/2022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95226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64A3F-3CFE-4BFA-B6F1-1C8261E6B7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1FAC-FE93-420C-B117-B422ED46F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7184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64A3F-3CFE-4BFA-B6F1-1C8261E6B7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1FAC-FE93-420C-B117-B422ED46F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2550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64A3F-3CFE-4BFA-B6F1-1C8261E6B7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1FAC-FE93-420C-B117-B422ED46F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475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3" y="4080336"/>
            <a:ext cx="9869715" cy="1261072"/>
          </a:xfrm>
        </p:spPr>
        <p:txBody>
          <a:bodyPr anchor="t"/>
          <a:lstStyle>
            <a:lvl1pPr algn="l">
              <a:defRPr sz="370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7223" y="2691172"/>
            <a:ext cx="9869715" cy="1388942"/>
          </a:xfrm>
        </p:spPr>
        <p:txBody>
          <a:bodyPr anchor="b"/>
          <a:lstStyle>
            <a:lvl1pPr marL="0" indent="0">
              <a:buNone/>
              <a:defRPr sz="1852">
                <a:solidFill>
                  <a:schemeClr val="tx1">
                    <a:tint val="75000"/>
                  </a:schemeClr>
                </a:solidFill>
              </a:defRPr>
            </a:lvl1pPr>
            <a:lvl2pPr marL="411435" indent="0">
              <a:buNone/>
              <a:defRPr sz="1666">
                <a:solidFill>
                  <a:schemeClr val="tx1">
                    <a:tint val="75000"/>
                  </a:schemeClr>
                </a:solidFill>
              </a:defRPr>
            </a:lvl2pPr>
            <a:lvl3pPr marL="822865" indent="0">
              <a:buNone/>
              <a:defRPr sz="1481">
                <a:solidFill>
                  <a:schemeClr val="tx1">
                    <a:tint val="75000"/>
                  </a:schemeClr>
                </a:solidFill>
              </a:defRPr>
            </a:lvl3pPr>
            <a:lvl4pPr marL="1234296" indent="0">
              <a:buNone/>
              <a:defRPr sz="1296">
                <a:solidFill>
                  <a:schemeClr val="tx1">
                    <a:tint val="75000"/>
                  </a:schemeClr>
                </a:solidFill>
              </a:defRPr>
            </a:lvl4pPr>
            <a:lvl5pPr marL="1645734" indent="0">
              <a:buNone/>
              <a:defRPr sz="1296">
                <a:solidFill>
                  <a:schemeClr val="tx1">
                    <a:tint val="75000"/>
                  </a:schemeClr>
                </a:solidFill>
              </a:defRPr>
            </a:lvl5pPr>
            <a:lvl6pPr marL="2057156" indent="0">
              <a:buNone/>
              <a:defRPr sz="1296">
                <a:solidFill>
                  <a:schemeClr val="tx1">
                    <a:tint val="75000"/>
                  </a:schemeClr>
                </a:solidFill>
              </a:defRPr>
            </a:lvl6pPr>
            <a:lvl7pPr marL="2468589" indent="0">
              <a:buNone/>
              <a:defRPr sz="1296">
                <a:solidFill>
                  <a:schemeClr val="tx1">
                    <a:tint val="75000"/>
                  </a:schemeClr>
                </a:solidFill>
              </a:defRPr>
            </a:lvl7pPr>
            <a:lvl8pPr marL="2880018" indent="0">
              <a:buNone/>
              <a:defRPr sz="1296">
                <a:solidFill>
                  <a:schemeClr val="tx1">
                    <a:tint val="75000"/>
                  </a:schemeClr>
                </a:solidFill>
              </a:defRPr>
            </a:lvl8pPr>
            <a:lvl9pPr marL="3291448" indent="0">
              <a:buNone/>
              <a:defRPr sz="12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5/23/2022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323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430" y="1975387"/>
            <a:ext cx="3822095" cy="5586640"/>
          </a:xfrm>
        </p:spPr>
        <p:txBody>
          <a:bodyPr/>
          <a:lstStyle>
            <a:lvl1pPr>
              <a:defRPr sz="2592"/>
            </a:lvl1pPr>
            <a:lvl2pPr>
              <a:defRPr sz="2222"/>
            </a:lvl2pPr>
            <a:lvl3pPr>
              <a:defRPr sz="1852"/>
            </a:lvl3pPr>
            <a:lvl4pPr>
              <a:defRPr sz="1666"/>
            </a:lvl4pPr>
            <a:lvl5pPr>
              <a:defRPr sz="1666"/>
            </a:lvl5pPr>
            <a:lvl6pPr>
              <a:defRPr sz="1666"/>
            </a:lvl6pPr>
            <a:lvl7pPr>
              <a:defRPr sz="1666"/>
            </a:lvl7pPr>
            <a:lvl8pPr>
              <a:defRPr sz="1666"/>
            </a:lvl8pPr>
            <a:lvl9pPr>
              <a:defRPr sz="16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51050" y="1975387"/>
            <a:ext cx="3822095" cy="5586640"/>
          </a:xfrm>
        </p:spPr>
        <p:txBody>
          <a:bodyPr/>
          <a:lstStyle>
            <a:lvl1pPr>
              <a:defRPr sz="2592"/>
            </a:lvl1pPr>
            <a:lvl2pPr>
              <a:defRPr sz="2222"/>
            </a:lvl2pPr>
            <a:lvl3pPr>
              <a:defRPr sz="1852"/>
            </a:lvl3pPr>
            <a:lvl4pPr>
              <a:defRPr sz="1666"/>
            </a:lvl4pPr>
            <a:lvl5pPr>
              <a:defRPr sz="1666"/>
            </a:lvl5pPr>
            <a:lvl6pPr>
              <a:defRPr sz="1666"/>
            </a:lvl6pPr>
            <a:lvl7pPr>
              <a:defRPr sz="1666"/>
            </a:lvl7pPr>
            <a:lvl8pPr>
              <a:defRPr sz="1666"/>
            </a:lvl8pPr>
            <a:lvl9pPr>
              <a:defRPr sz="16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5/23/2022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8093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785" y="254273"/>
            <a:ext cx="10450287" cy="105824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0581" y="1421281"/>
            <a:ext cx="5130399" cy="592321"/>
          </a:xfrm>
        </p:spPr>
        <p:txBody>
          <a:bodyPr anchor="b"/>
          <a:lstStyle>
            <a:lvl1pPr marL="0" indent="0">
              <a:buNone/>
              <a:defRPr sz="2222" b="1"/>
            </a:lvl1pPr>
            <a:lvl2pPr marL="411435" indent="0">
              <a:buNone/>
              <a:defRPr sz="1852" b="1"/>
            </a:lvl2pPr>
            <a:lvl3pPr marL="822865" indent="0">
              <a:buNone/>
              <a:defRPr sz="1666" b="1"/>
            </a:lvl3pPr>
            <a:lvl4pPr marL="1234296" indent="0">
              <a:buNone/>
              <a:defRPr sz="1481" b="1"/>
            </a:lvl4pPr>
            <a:lvl5pPr marL="1645734" indent="0">
              <a:buNone/>
              <a:defRPr sz="1481" b="1"/>
            </a:lvl5pPr>
            <a:lvl6pPr marL="2057156" indent="0">
              <a:buNone/>
              <a:defRPr sz="1481" b="1"/>
            </a:lvl6pPr>
            <a:lvl7pPr marL="2468589" indent="0">
              <a:buNone/>
              <a:defRPr sz="1481" b="1"/>
            </a:lvl7pPr>
            <a:lvl8pPr marL="2880018" indent="0">
              <a:buNone/>
              <a:defRPr sz="1481" b="1"/>
            </a:lvl8pPr>
            <a:lvl9pPr marL="3291448" indent="0">
              <a:buNone/>
              <a:defRPr sz="148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581" y="2013602"/>
            <a:ext cx="5130399" cy="3658286"/>
          </a:xfrm>
        </p:spPr>
        <p:txBody>
          <a:bodyPr/>
          <a:lstStyle>
            <a:lvl1pPr>
              <a:defRPr sz="2222"/>
            </a:lvl1pPr>
            <a:lvl2pPr>
              <a:defRPr sz="1852"/>
            </a:lvl2pPr>
            <a:lvl3pPr>
              <a:defRPr sz="1666"/>
            </a:lvl3pPr>
            <a:lvl4pPr>
              <a:defRPr sz="1481"/>
            </a:lvl4pPr>
            <a:lvl5pPr>
              <a:defRPr sz="1481"/>
            </a:lvl5pPr>
            <a:lvl6pPr>
              <a:defRPr sz="1481"/>
            </a:lvl6pPr>
            <a:lvl7pPr>
              <a:defRPr sz="1481"/>
            </a:lvl7pPr>
            <a:lvl8pPr>
              <a:defRPr sz="1481"/>
            </a:lvl8pPr>
            <a:lvl9pPr>
              <a:defRPr sz="14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8447" y="1421281"/>
            <a:ext cx="5132412" cy="592321"/>
          </a:xfrm>
        </p:spPr>
        <p:txBody>
          <a:bodyPr anchor="b"/>
          <a:lstStyle>
            <a:lvl1pPr marL="0" indent="0">
              <a:buNone/>
              <a:defRPr sz="2222" b="1"/>
            </a:lvl1pPr>
            <a:lvl2pPr marL="411435" indent="0">
              <a:buNone/>
              <a:defRPr sz="1852" b="1"/>
            </a:lvl2pPr>
            <a:lvl3pPr marL="822865" indent="0">
              <a:buNone/>
              <a:defRPr sz="1666" b="1"/>
            </a:lvl3pPr>
            <a:lvl4pPr marL="1234296" indent="0">
              <a:buNone/>
              <a:defRPr sz="1481" b="1"/>
            </a:lvl4pPr>
            <a:lvl5pPr marL="1645734" indent="0">
              <a:buNone/>
              <a:defRPr sz="1481" b="1"/>
            </a:lvl5pPr>
            <a:lvl6pPr marL="2057156" indent="0">
              <a:buNone/>
              <a:defRPr sz="1481" b="1"/>
            </a:lvl6pPr>
            <a:lvl7pPr marL="2468589" indent="0">
              <a:buNone/>
              <a:defRPr sz="1481" b="1"/>
            </a:lvl7pPr>
            <a:lvl8pPr marL="2880018" indent="0">
              <a:buNone/>
              <a:defRPr sz="1481" b="1"/>
            </a:lvl8pPr>
            <a:lvl9pPr marL="3291448" indent="0">
              <a:buNone/>
              <a:defRPr sz="148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8447" y="2013602"/>
            <a:ext cx="5132412" cy="3658286"/>
          </a:xfrm>
        </p:spPr>
        <p:txBody>
          <a:bodyPr/>
          <a:lstStyle>
            <a:lvl1pPr>
              <a:defRPr sz="2222"/>
            </a:lvl1pPr>
            <a:lvl2pPr>
              <a:defRPr sz="1852"/>
            </a:lvl2pPr>
            <a:lvl3pPr>
              <a:defRPr sz="1666"/>
            </a:lvl3pPr>
            <a:lvl4pPr>
              <a:defRPr sz="1481"/>
            </a:lvl4pPr>
            <a:lvl5pPr>
              <a:defRPr sz="1481"/>
            </a:lvl5pPr>
            <a:lvl6pPr>
              <a:defRPr sz="1481"/>
            </a:lvl6pPr>
            <a:lvl7pPr>
              <a:defRPr sz="1481"/>
            </a:lvl7pPr>
            <a:lvl8pPr>
              <a:defRPr sz="1481"/>
            </a:lvl8pPr>
            <a:lvl9pPr>
              <a:defRPr sz="14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5/23/2022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590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5/23/2022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9031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5/23/2022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2771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804" y="252802"/>
            <a:ext cx="3820080" cy="1075880"/>
          </a:xfrm>
        </p:spPr>
        <p:txBody>
          <a:bodyPr anchor="b"/>
          <a:lstStyle>
            <a:lvl1pPr algn="l">
              <a:defRPr sz="185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9750" y="252805"/>
            <a:ext cx="6491111" cy="5419085"/>
          </a:xfrm>
        </p:spPr>
        <p:txBody>
          <a:bodyPr/>
          <a:lstStyle>
            <a:lvl1pPr>
              <a:defRPr sz="2963"/>
            </a:lvl1pPr>
            <a:lvl2pPr>
              <a:defRPr sz="2592"/>
            </a:lvl2pPr>
            <a:lvl3pPr>
              <a:defRPr sz="2222"/>
            </a:lvl3pPr>
            <a:lvl4pPr>
              <a:defRPr sz="1852"/>
            </a:lvl4pPr>
            <a:lvl5pPr>
              <a:defRPr sz="1852"/>
            </a:lvl5pPr>
            <a:lvl6pPr>
              <a:defRPr sz="1852"/>
            </a:lvl6pPr>
            <a:lvl7pPr>
              <a:defRPr sz="1852"/>
            </a:lvl7pPr>
            <a:lvl8pPr>
              <a:defRPr sz="1852"/>
            </a:lvl8pPr>
            <a:lvl9pPr>
              <a:defRPr sz="185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0804" y="1328685"/>
            <a:ext cx="3820080" cy="4343205"/>
          </a:xfrm>
        </p:spPr>
        <p:txBody>
          <a:bodyPr/>
          <a:lstStyle>
            <a:lvl1pPr marL="0" indent="0">
              <a:buNone/>
              <a:defRPr sz="1296"/>
            </a:lvl1pPr>
            <a:lvl2pPr marL="411435" indent="0">
              <a:buNone/>
              <a:defRPr sz="1111"/>
            </a:lvl2pPr>
            <a:lvl3pPr marL="822865" indent="0">
              <a:buNone/>
              <a:defRPr sz="926"/>
            </a:lvl3pPr>
            <a:lvl4pPr marL="1234296" indent="0">
              <a:buNone/>
              <a:defRPr sz="833"/>
            </a:lvl4pPr>
            <a:lvl5pPr marL="1645734" indent="0">
              <a:buNone/>
              <a:defRPr sz="833"/>
            </a:lvl5pPr>
            <a:lvl6pPr marL="2057156" indent="0">
              <a:buNone/>
              <a:defRPr sz="833"/>
            </a:lvl6pPr>
            <a:lvl7pPr marL="2468589" indent="0">
              <a:buNone/>
              <a:defRPr sz="833"/>
            </a:lvl7pPr>
            <a:lvl8pPr marL="2880018" indent="0">
              <a:buNone/>
              <a:defRPr sz="833"/>
            </a:lvl8pPr>
            <a:lvl9pPr marL="329144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5/23/2022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3413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924" y="4444620"/>
            <a:ext cx="6966857" cy="524712"/>
          </a:xfrm>
        </p:spPr>
        <p:txBody>
          <a:bodyPr anchor="b"/>
          <a:lstStyle>
            <a:lvl1pPr algn="l">
              <a:defRPr sz="185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75924" y="567340"/>
            <a:ext cx="6966857" cy="3809673"/>
          </a:xfrm>
        </p:spPr>
        <p:txBody>
          <a:bodyPr/>
          <a:lstStyle>
            <a:lvl1pPr marL="0" indent="0">
              <a:buNone/>
              <a:defRPr sz="2963"/>
            </a:lvl1pPr>
            <a:lvl2pPr marL="411435" indent="0">
              <a:buNone/>
              <a:defRPr sz="2592"/>
            </a:lvl2pPr>
            <a:lvl3pPr marL="822865" indent="0">
              <a:buNone/>
              <a:defRPr sz="2222"/>
            </a:lvl3pPr>
            <a:lvl4pPr marL="1234296" indent="0">
              <a:buNone/>
              <a:defRPr sz="1852"/>
            </a:lvl4pPr>
            <a:lvl5pPr marL="1645734" indent="0">
              <a:buNone/>
              <a:defRPr sz="1852"/>
            </a:lvl5pPr>
            <a:lvl6pPr marL="2057156" indent="0">
              <a:buNone/>
              <a:defRPr sz="1852"/>
            </a:lvl6pPr>
            <a:lvl7pPr marL="2468589" indent="0">
              <a:buNone/>
              <a:defRPr sz="1852"/>
            </a:lvl7pPr>
            <a:lvl8pPr marL="2880018" indent="0">
              <a:buNone/>
              <a:defRPr sz="1852"/>
            </a:lvl8pPr>
            <a:lvl9pPr marL="3291448" indent="0">
              <a:buNone/>
              <a:defRPr sz="1852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75924" y="4969333"/>
            <a:ext cx="6966857" cy="745179"/>
          </a:xfrm>
        </p:spPr>
        <p:txBody>
          <a:bodyPr/>
          <a:lstStyle>
            <a:lvl1pPr marL="0" indent="0">
              <a:buNone/>
              <a:defRPr sz="1296"/>
            </a:lvl1pPr>
            <a:lvl2pPr marL="411435" indent="0">
              <a:buNone/>
              <a:defRPr sz="1111"/>
            </a:lvl2pPr>
            <a:lvl3pPr marL="822865" indent="0">
              <a:buNone/>
              <a:defRPr sz="926"/>
            </a:lvl3pPr>
            <a:lvl4pPr marL="1234296" indent="0">
              <a:buNone/>
              <a:defRPr sz="833"/>
            </a:lvl4pPr>
            <a:lvl5pPr marL="1645734" indent="0">
              <a:buNone/>
              <a:defRPr sz="833"/>
            </a:lvl5pPr>
            <a:lvl6pPr marL="2057156" indent="0">
              <a:buNone/>
              <a:defRPr sz="833"/>
            </a:lvl6pPr>
            <a:lvl7pPr marL="2468589" indent="0">
              <a:buNone/>
              <a:defRPr sz="833"/>
            </a:lvl7pPr>
            <a:lvl8pPr marL="2880018" indent="0">
              <a:buNone/>
              <a:defRPr sz="833"/>
            </a:lvl8pPr>
            <a:lvl9pPr marL="329144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5/23/2022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0877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0785" y="254273"/>
            <a:ext cx="10450287" cy="1058243"/>
          </a:xfrm>
          <a:prstGeom prst="rect">
            <a:avLst/>
          </a:prstGeom>
        </p:spPr>
        <p:txBody>
          <a:bodyPr vert="horz" lIns="88875" tIns="44437" rIns="88875" bIns="4443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0785" y="1481765"/>
            <a:ext cx="10450287" cy="4190347"/>
          </a:xfrm>
          <a:prstGeom prst="rect">
            <a:avLst/>
          </a:prstGeom>
        </p:spPr>
        <p:txBody>
          <a:bodyPr vert="horz" lIns="88875" tIns="44437" rIns="88875" bIns="4443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0572" y="5885229"/>
            <a:ext cx="2709333" cy="338050"/>
          </a:xfrm>
          <a:prstGeom prst="rect">
            <a:avLst/>
          </a:prstGeom>
        </p:spPr>
        <p:txBody>
          <a:bodyPr vert="horz" lIns="88875" tIns="44437" rIns="88875" bIns="44437" rtlCol="0" anchor="ctr"/>
          <a:lstStyle>
            <a:lvl1pPr algn="l">
              <a:defRPr sz="111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8228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8228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5/23/2022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67240" y="5885229"/>
            <a:ext cx="3676952" cy="338050"/>
          </a:xfrm>
          <a:prstGeom prst="rect">
            <a:avLst/>
          </a:prstGeom>
        </p:spPr>
        <p:txBody>
          <a:bodyPr vert="horz" lIns="88875" tIns="44437" rIns="88875" bIns="44437" rtlCol="0" anchor="ctr"/>
          <a:lstStyle>
            <a:lvl1pPr algn="ctr">
              <a:defRPr sz="111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8228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21524" y="5885229"/>
            <a:ext cx="2709333" cy="338050"/>
          </a:xfrm>
          <a:prstGeom prst="rect">
            <a:avLst/>
          </a:prstGeom>
        </p:spPr>
        <p:txBody>
          <a:bodyPr vert="horz" lIns="88875" tIns="44437" rIns="88875" bIns="44437" rtlCol="0" anchor="ctr"/>
          <a:lstStyle>
            <a:lvl1pPr algn="r">
              <a:defRPr sz="111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8228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228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6197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822865" rtl="0" eaLnBrk="1" latinLnBrk="0" hangingPunct="1">
        <a:spcBef>
          <a:spcPct val="0"/>
        </a:spcBef>
        <a:buNone/>
        <a:defRPr sz="407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8578" indent="-308578" algn="l" defTabSz="822865" rtl="0" eaLnBrk="1" latinLnBrk="0" hangingPunct="1">
        <a:spcBef>
          <a:spcPct val="20000"/>
        </a:spcBef>
        <a:buFont typeface="Arial" pitchFamily="34" charset="0"/>
        <a:buChar char="•"/>
        <a:defRPr sz="2963" kern="1200">
          <a:solidFill>
            <a:schemeClr val="tx1"/>
          </a:solidFill>
          <a:latin typeface="+mn-lt"/>
          <a:ea typeface="+mn-ea"/>
          <a:cs typeface="+mn-cs"/>
        </a:defRPr>
      </a:lvl1pPr>
      <a:lvl2pPr marL="668572" indent="-257170" algn="l" defTabSz="822865" rtl="0" eaLnBrk="1" latinLnBrk="0" hangingPunct="1">
        <a:spcBef>
          <a:spcPct val="20000"/>
        </a:spcBef>
        <a:buFont typeface="Arial" pitchFamily="34" charset="0"/>
        <a:buChar char="–"/>
        <a:defRPr sz="2592" kern="1200">
          <a:solidFill>
            <a:schemeClr val="tx1"/>
          </a:solidFill>
          <a:latin typeface="+mn-lt"/>
          <a:ea typeface="+mn-ea"/>
          <a:cs typeface="+mn-cs"/>
        </a:defRPr>
      </a:lvl2pPr>
      <a:lvl3pPr marL="1028575" indent="-205713" algn="l" defTabSz="822865" rtl="0" eaLnBrk="1" latinLnBrk="0" hangingPunct="1">
        <a:spcBef>
          <a:spcPct val="20000"/>
        </a:spcBef>
        <a:buFont typeface="Arial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3pPr>
      <a:lvl4pPr marL="1440012" indent="-205713" algn="l" defTabSz="822865" rtl="0" eaLnBrk="1" latinLnBrk="0" hangingPunct="1">
        <a:spcBef>
          <a:spcPct val="20000"/>
        </a:spcBef>
        <a:buFont typeface="Arial" pitchFamily="34" charset="0"/>
        <a:buChar char="–"/>
        <a:defRPr sz="1852" kern="1200">
          <a:solidFill>
            <a:schemeClr val="tx1"/>
          </a:solidFill>
          <a:latin typeface="+mn-lt"/>
          <a:ea typeface="+mn-ea"/>
          <a:cs typeface="+mn-cs"/>
        </a:defRPr>
      </a:lvl4pPr>
      <a:lvl5pPr marL="1851435" indent="-205713" algn="l" defTabSz="822865" rtl="0" eaLnBrk="1" latinLnBrk="0" hangingPunct="1">
        <a:spcBef>
          <a:spcPct val="20000"/>
        </a:spcBef>
        <a:buFont typeface="Arial" pitchFamily="34" charset="0"/>
        <a:buChar char="»"/>
        <a:defRPr sz="1852" kern="1200">
          <a:solidFill>
            <a:schemeClr val="tx1"/>
          </a:solidFill>
          <a:latin typeface="+mn-lt"/>
          <a:ea typeface="+mn-ea"/>
          <a:cs typeface="+mn-cs"/>
        </a:defRPr>
      </a:lvl5pPr>
      <a:lvl6pPr marL="2262871" indent="-205713" algn="l" defTabSz="822865" rtl="0" eaLnBrk="1" latinLnBrk="0" hangingPunct="1">
        <a:spcBef>
          <a:spcPct val="20000"/>
        </a:spcBef>
        <a:buFont typeface="Arial" pitchFamily="34" charset="0"/>
        <a:buChar char="•"/>
        <a:defRPr sz="1852" kern="1200">
          <a:solidFill>
            <a:schemeClr val="tx1"/>
          </a:solidFill>
          <a:latin typeface="+mn-lt"/>
          <a:ea typeface="+mn-ea"/>
          <a:cs typeface="+mn-cs"/>
        </a:defRPr>
      </a:lvl6pPr>
      <a:lvl7pPr marL="2674287" indent="-205713" algn="l" defTabSz="822865" rtl="0" eaLnBrk="1" latinLnBrk="0" hangingPunct="1">
        <a:spcBef>
          <a:spcPct val="20000"/>
        </a:spcBef>
        <a:buFont typeface="Arial" pitchFamily="34" charset="0"/>
        <a:buChar char="•"/>
        <a:defRPr sz="1852" kern="1200">
          <a:solidFill>
            <a:schemeClr val="tx1"/>
          </a:solidFill>
          <a:latin typeface="+mn-lt"/>
          <a:ea typeface="+mn-ea"/>
          <a:cs typeface="+mn-cs"/>
        </a:defRPr>
      </a:lvl7pPr>
      <a:lvl8pPr marL="3085734" indent="-205713" algn="l" defTabSz="822865" rtl="0" eaLnBrk="1" latinLnBrk="0" hangingPunct="1">
        <a:spcBef>
          <a:spcPct val="20000"/>
        </a:spcBef>
        <a:buFont typeface="Arial" pitchFamily="34" charset="0"/>
        <a:buChar char="•"/>
        <a:defRPr sz="1852" kern="1200">
          <a:solidFill>
            <a:schemeClr val="tx1"/>
          </a:solidFill>
          <a:latin typeface="+mn-lt"/>
          <a:ea typeface="+mn-ea"/>
          <a:cs typeface="+mn-cs"/>
        </a:defRPr>
      </a:lvl8pPr>
      <a:lvl9pPr marL="3497175" indent="-205713" algn="l" defTabSz="822865" rtl="0" eaLnBrk="1" latinLnBrk="0" hangingPunct="1">
        <a:spcBef>
          <a:spcPct val="20000"/>
        </a:spcBef>
        <a:buFont typeface="Arial" pitchFamily="34" charset="0"/>
        <a:buChar char="•"/>
        <a:defRPr sz="1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865" rtl="0" eaLnBrk="1" latinLnBrk="0" hangingPunct="1">
        <a:defRPr sz="1666" kern="1200">
          <a:solidFill>
            <a:schemeClr val="tx1"/>
          </a:solidFill>
          <a:latin typeface="+mn-lt"/>
          <a:ea typeface="+mn-ea"/>
          <a:cs typeface="+mn-cs"/>
        </a:defRPr>
      </a:lvl1pPr>
      <a:lvl2pPr marL="411435" algn="l" defTabSz="822865" rtl="0" eaLnBrk="1" latinLnBrk="0" hangingPunct="1">
        <a:defRPr sz="1666" kern="1200">
          <a:solidFill>
            <a:schemeClr val="tx1"/>
          </a:solidFill>
          <a:latin typeface="+mn-lt"/>
          <a:ea typeface="+mn-ea"/>
          <a:cs typeface="+mn-cs"/>
        </a:defRPr>
      </a:lvl2pPr>
      <a:lvl3pPr marL="822865" algn="l" defTabSz="822865" rtl="0" eaLnBrk="1" latinLnBrk="0" hangingPunct="1">
        <a:defRPr sz="1666" kern="1200">
          <a:solidFill>
            <a:schemeClr val="tx1"/>
          </a:solidFill>
          <a:latin typeface="+mn-lt"/>
          <a:ea typeface="+mn-ea"/>
          <a:cs typeface="+mn-cs"/>
        </a:defRPr>
      </a:lvl3pPr>
      <a:lvl4pPr marL="1234296" algn="l" defTabSz="822865" rtl="0" eaLnBrk="1" latinLnBrk="0" hangingPunct="1">
        <a:defRPr sz="1666" kern="1200">
          <a:solidFill>
            <a:schemeClr val="tx1"/>
          </a:solidFill>
          <a:latin typeface="+mn-lt"/>
          <a:ea typeface="+mn-ea"/>
          <a:cs typeface="+mn-cs"/>
        </a:defRPr>
      </a:lvl4pPr>
      <a:lvl5pPr marL="1645734" algn="l" defTabSz="822865" rtl="0" eaLnBrk="1" latinLnBrk="0" hangingPunct="1">
        <a:defRPr sz="1666" kern="1200">
          <a:solidFill>
            <a:schemeClr val="tx1"/>
          </a:solidFill>
          <a:latin typeface="+mn-lt"/>
          <a:ea typeface="+mn-ea"/>
          <a:cs typeface="+mn-cs"/>
        </a:defRPr>
      </a:lvl5pPr>
      <a:lvl6pPr marL="2057156" algn="l" defTabSz="822865" rtl="0" eaLnBrk="1" latinLnBrk="0" hangingPunct="1">
        <a:defRPr sz="1666" kern="1200">
          <a:solidFill>
            <a:schemeClr val="tx1"/>
          </a:solidFill>
          <a:latin typeface="+mn-lt"/>
          <a:ea typeface="+mn-ea"/>
          <a:cs typeface="+mn-cs"/>
        </a:defRPr>
      </a:lvl6pPr>
      <a:lvl7pPr marL="2468589" algn="l" defTabSz="822865" rtl="0" eaLnBrk="1" latinLnBrk="0" hangingPunct="1">
        <a:defRPr sz="1666" kern="1200">
          <a:solidFill>
            <a:schemeClr val="tx1"/>
          </a:solidFill>
          <a:latin typeface="+mn-lt"/>
          <a:ea typeface="+mn-ea"/>
          <a:cs typeface="+mn-cs"/>
        </a:defRPr>
      </a:lvl7pPr>
      <a:lvl8pPr marL="2880018" algn="l" defTabSz="822865" rtl="0" eaLnBrk="1" latinLnBrk="0" hangingPunct="1">
        <a:defRPr sz="1666" kern="1200">
          <a:solidFill>
            <a:schemeClr val="tx1"/>
          </a:solidFill>
          <a:latin typeface="+mn-lt"/>
          <a:ea typeface="+mn-ea"/>
          <a:cs typeface="+mn-cs"/>
        </a:defRPr>
      </a:lvl8pPr>
      <a:lvl9pPr marL="3291448" algn="l" defTabSz="822865" rtl="0" eaLnBrk="1" latinLnBrk="0" hangingPunct="1">
        <a:defRPr sz="16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64A3F-3CFE-4BFA-B6F1-1C8261E6B7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D1FAC-FE93-420C-B117-B422ED46F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485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7634" y="251985"/>
            <a:ext cx="4892344" cy="629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1057" y="170104"/>
            <a:ext cx="5106441" cy="2416193"/>
          </a:xfrm>
        </p:spPr>
        <p:txBody>
          <a:bodyPr>
            <a:noAutofit/>
          </a:bodyPr>
          <a:lstStyle/>
          <a:p>
            <a:pPr rtl="1"/>
            <a:r>
              <a:rPr lang="he-IL" sz="2800" dirty="0">
                <a:solidFill>
                  <a:srgbClr val="FFC000"/>
                </a:solidFill>
              </a:rPr>
              <a:t>שי שן-אור</a:t>
            </a:r>
            <a:endParaRPr lang="en-US" sz="2800" dirty="0">
              <a:solidFill>
                <a:srgbClr val="FFC000"/>
              </a:solidFill>
            </a:endParaRPr>
          </a:p>
          <a:p>
            <a:pPr rtl="1"/>
            <a:r>
              <a:rPr lang="he-IL" sz="2800" dirty="0">
                <a:solidFill>
                  <a:schemeClr val="bg1"/>
                </a:solidFill>
              </a:rPr>
              <a:t>המעבדה לאימונולוגיה מערכתית</a:t>
            </a:r>
          </a:p>
          <a:p>
            <a:pPr rtl="1"/>
            <a:r>
              <a:rPr lang="he-IL" sz="2800" dirty="0">
                <a:solidFill>
                  <a:schemeClr val="bg1"/>
                </a:solidFill>
              </a:rPr>
              <a:t> ורפואה מותאמת אישית</a:t>
            </a:r>
            <a:endParaRPr lang="en-US" sz="2800" dirty="0">
              <a:solidFill>
                <a:schemeClr val="bg1"/>
              </a:solidFill>
            </a:endParaRPr>
          </a:p>
          <a:p>
            <a:pPr rtl="1"/>
            <a:endParaRPr lang="en-US" sz="2800" dirty="0">
              <a:solidFill>
                <a:srgbClr val="FFC000"/>
              </a:solidFill>
            </a:endParaRPr>
          </a:p>
          <a:p>
            <a:pPr rtl="1"/>
            <a:r>
              <a:rPr lang="he-IL" sz="2400" dirty="0">
                <a:solidFill>
                  <a:srgbClr val="FFC000"/>
                </a:solidFill>
              </a:rPr>
              <a:t>הפקולטה לרפואה ע"ש רפפורט</a:t>
            </a:r>
            <a:endParaRPr lang="en-US" sz="2400" dirty="0">
              <a:solidFill>
                <a:srgbClr val="FFC000"/>
              </a:solidFill>
            </a:endParaRPr>
          </a:p>
          <a:p>
            <a:pPr rtl="1"/>
            <a:r>
              <a:rPr lang="he-IL" sz="2400" dirty="0">
                <a:solidFill>
                  <a:srgbClr val="FFC000"/>
                </a:solidFill>
              </a:rPr>
              <a:t>הטכניון</a:t>
            </a:r>
            <a:endParaRPr lang="en-US" sz="2400" dirty="0">
              <a:solidFill>
                <a:srgbClr val="FFC000"/>
              </a:solidFill>
            </a:endParaRPr>
          </a:p>
          <a:p>
            <a:pPr rtl="1"/>
            <a:r>
              <a:rPr lang="en-US" sz="2800" dirty="0">
                <a:solidFill>
                  <a:schemeClr val="bg1"/>
                </a:solidFill>
              </a:rPr>
              <a:t>shenorr@technion.ac.il</a:t>
            </a:r>
          </a:p>
          <a:p>
            <a:pPr rtl="1"/>
            <a:endParaRPr lang="en-US" sz="2407" dirty="0">
              <a:solidFill>
                <a:srgbClr val="FFFF00"/>
              </a:solidFill>
            </a:endParaRPr>
          </a:p>
          <a:p>
            <a:pPr rtl="1"/>
            <a:endParaRPr lang="en-US" sz="2407" dirty="0">
              <a:solidFill>
                <a:schemeClr val="bg1"/>
              </a:solidFill>
            </a:endParaRPr>
          </a:p>
          <a:p>
            <a:pPr rtl="1"/>
            <a:endParaRPr lang="en-US" sz="2407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60214" y="6539914"/>
            <a:ext cx="3296842" cy="254032"/>
          </a:xfrm>
          <a:prstGeom prst="rect">
            <a:avLst/>
          </a:prstGeom>
          <a:noFill/>
        </p:spPr>
        <p:txBody>
          <a:bodyPr wrap="none" lIns="82285" tIns="41142" rIns="82285" bIns="41142" rtlCol="0">
            <a:spAutoFit/>
          </a:bodyPr>
          <a:lstStyle/>
          <a:p>
            <a:pPr marL="0" marR="0" lvl="0" indent="0" algn="l" defTabSz="8227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1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Figure by Marina </a:t>
            </a:r>
            <a:r>
              <a:rPr kumimoji="0" lang="en-US" sz="1111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Sirota</a:t>
            </a:r>
            <a:r>
              <a:rPr kumimoji="0" lang="en-US" sz="111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using </a:t>
            </a:r>
            <a:r>
              <a:rPr kumimoji="0" lang="en-US" sz="1111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iStockPhoto</a:t>
            </a:r>
            <a:r>
              <a:rPr kumimoji="0" lang="en-US" sz="111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illustrations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160" y="4409346"/>
            <a:ext cx="5342763" cy="1128792"/>
          </a:xfrm>
        </p:spPr>
        <p:txBody>
          <a:bodyPr>
            <a:noAutofit/>
          </a:bodyPr>
          <a:lstStyle/>
          <a:p>
            <a:pPr algn="r" rtl="1"/>
            <a:r>
              <a:rPr lang="he-IL" sz="3600" dirty="0">
                <a:solidFill>
                  <a:srgbClr val="FFC000"/>
                </a:solidFill>
                <a:cs typeface="+mn-cs"/>
              </a:rPr>
              <a:t>עיקרון הערבול</a:t>
            </a:r>
            <a:endParaRPr lang="en-US" sz="3600" dirty="0">
              <a:solidFill>
                <a:srgbClr val="FFC000"/>
              </a:solidFill>
              <a:cs typeface="+mn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580832" y="5538138"/>
            <a:ext cx="6843302" cy="1622639"/>
          </a:xfrm>
          <a:prstGeom prst="rect">
            <a:avLst/>
          </a:prstGeom>
        </p:spPr>
        <p:txBody>
          <a:bodyPr vert="horz" lIns="82285" tIns="41142" rIns="82285" bIns="41142" rtlCol="0">
            <a:normAutofit/>
          </a:bodyPr>
          <a:lstStyle/>
          <a:p>
            <a:pPr marL="0" marR="0" lvl="0" indent="0" algn="l" defTabSz="82276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52" b="0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4655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C9F4D-E7A6-E323-7DBC-B5410F083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מודרניזציה והרגלים היסטוריים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324FF-3103-E9F2-3F80-7E6D915CF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Radio station, Ham radio, Radio">
            <a:extLst>
              <a:ext uri="{FF2B5EF4-FFF2-40B4-BE49-F238E27FC236}">
                <a16:creationId xmlns:a16="http://schemas.microsoft.com/office/drawing/2014/main" id="{D9D473C2-F915-50BE-3E56-6EEC91ECB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9" y="1793816"/>
            <a:ext cx="5102915" cy="408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 Mid-60s TV Studio | Tv set design, Stage set design, 60s tv">
            <a:extLst>
              <a:ext uri="{FF2B5EF4-FFF2-40B4-BE49-F238E27FC236}">
                <a16:creationId xmlns:a16="http://schemas.microsoft.com/office/drawing/2014/main" id="{AB7BA58F-B2AE-8136-2905-8117900A9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06109"/>
            <a:ext cx="4992696" cy="416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9C695E-0057-2AC5-35D8-D8245B38BF48}"/>
              </a:ext>
            </a:extLst>
          </p:cNvPr>
          <p:cNvSpPr txBox="1"/>
          <p:nvPr/>
        </p:nvSpPr>
        <p:spPr>
          <a:xfrm>
            <a:off x="580785" y="6234395"/>
            <a:ext cx="2110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Radio invented 1894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70379C-F668-04D6-EED5-B30CABF17692}"/>
              </a:ext>
            </a:extLst>
          </p:cNvPr>
          <p:cNvSpPr txBox="1"/>
          <p:nvPr/>
        </p:nvSpPr>
        <p:spPr>
          <a:xfrm>
            <a:off x="6096000" y="6234395"/>
            <a:ext cx="1821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TV invented 1927</a:t>
            </a:r>
          </a:p>
        </p:txBody>
      </p:sp>
    </p:spTree>
    <p:extLst>
      <p:ext uri="{BB962C8B-B14F-4D97-AF65-F5344CB8AC3E}">
        <p14:creationId xmlns:p14="http://schemas.microsoft.com/office/powerpoint/2010/main" val="1925697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EE541-C791-D76F-9A51-D890BE6F2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rise of the machines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F5685-9892-18A6-AD24-A6633F08E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Main graphic">
            <a:extLst>
              <a:ext uri="{FF2B5EF4-FFF2-40B4-BE49-F238E27FC236}">
                <a16:creationId xmlns:a16="http://schemas.microsoft.com/office/drawing/2014/main" id="{F9739E5D-E837-3D74-4DAC-5FC9AFA62CB9}"/>
              </a:ext>
            </a:extLst>
          </p:cNvPr>
          <p:cNvPicPr/>
          <p:nvPr/>
        </p:nvPicPr>
        <p:blipFill>
          <a:blip r:embed="rId2"/>
          <a:stretch/>
        </p:blipFill>
        <p:spPr>
          <a:xfrm rot="5400000">
            <a:off x="-765752" y="2766241"/>
            <a:ext cx="4141879" cy="1325518"/>
          </a:xfrm>
          <a:prstGeom prst="rect">
            <a:avLst/>
          </a:prstGeom>
          <a:ln>
            <a:noFill/>
          </a:ln>
        </p:spPr>
      </p:pic>
      <p:pic>
        <p:nvPicPr>
          <p:cNvPr id="1026" name="Picture 2" descr="Details are in the caption following the image">
            <a:extLst>
              <a:ext uri="{FF2B5EF4-FFF2-40B4-BE49-F238E27FC236}">
                <a16:creationId xmlns:a16="http://schemas.microsoft.com/office/drawing/2014/main" id="{F9537919-BA9A-EB4E-F4DE-2A9E3DBD0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084" y="1358060"/>
            <a:ext cx="5309981" cy="420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eet Gordon, the World's First Flash Supercomputer | WIRED">
            <a:extLst>
              <a:ext uri="{FF2B5EF4-FFF2-40B4-BE49-F238E27FC236}">
                <a16:creationId xmlns:a16="http://schemas.microsoft.com/office/drawing/2014/main" id="{B494AB3A-431D-5468-E34B-F68B70F79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644" y="2831215"/>
            <a:ext cx="3109439" cy="284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est laptop 2022: 15 best laptops to buy in 2022 - The Verge">
            <a:extLst>
              <a:ext uri="{FF2B5EF4-FFF2-40B4-BE49-F238E27FC236}">
                <a16:creationId xmlns:a16="http://schemas.microsoft.com/office/drawing/2014/main" id="{20910EA2-CB9D-FAE2-6192-38569BD5B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782" y="1003852"/>
            <a:ext cx="2763079" cy="190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463E32E-453E-C099-C99A-35DA13B9B8D4}"/>
              </a:ext>
            </a:extLst>
          </p:cNvPr>
          <p:cNvSpPr txBox="1"/>
          <p:nvPr/>
        </p:nvSpPr>
        <p:spPr>
          <a:xfrm>
            <a:off x="375411" y="6158423"/>
            <a:ext cx="115557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b="1" i="0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Fisher and the millionaire: The statistician and the calculator</a:t>
            </a:r>
          </a:p>
          <a:p>
            <a:r>
              <a:rPr lang="en-US" sz="1400" b="1" strike="noStrike" spc="-1" dirty="0">
                <a:solidFill>
                  <a:srgbClr val="0054A6"/>
                </a:solidFill>
                <a:latin typeface="Arial"/>
              </a:rPr>
              <a:t>Significance, Volume: 9, Issue: 6, Pages: 46-48, First published: 07 December 2012</a:t>
            </a:r>
            <a:endParaRPr lang="en-US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7849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274638"/>
            <a:ext cx="9388001" cy="1143000"/>
          </a:xfrm>
        </p:spPr>
        <p:txBody>
          <a:bodyPr>
            <a:normAutofit fontScale="90000"/>
          </a:bodyPr>
          <a:lstStyle/>
          <a:p>
            <a:pPr algn="r" rtl="1"/>
            <a:r>
              <a:rPr lang="he-IL" sz="3600" dirty="0"/>
              <a:t>עקרון הערבול למציאת הבדלים: פתרון אחר לבעיית מבדק היפותזות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185" y="1149532"/>
            <a:ext cx="11524455" cy="5167462"/>
          </a:xfrm>
        </p:spPr>
        <p:txBody>
          <a:bodyPr>
            <a:normAutofit/>
          </a:bodyPr>
          <a:lstStyle/>
          <a:p>
            <a:pPr algn="r" rtl="1"/>
            <a:r>
              <a:rPr lang="he-IL" dirty="0"/>
              <a:t>במקום לבצע הנחות סטטיסטיות על התפלגויות, נעזר בכוח המחשוב</a:t>
            </a:r>
          </a:p>
          <a:p>
            <a:pPr algn="r" rtl="1"/>
            <a:r>
              <a:rPr lang="he-IL" dirty="0"/>
              <a:t>ערבול/רנדומיזציה/פרמוטציה כדרך לשערוך שגיאה סטטיסטית הנובעים מהמדגם שלנו ושאינן קשורים בהשערת המחקר</a:t>
            </a:r>
          </a:p>
          <a:p>
            <a:pPr algn="r" rtl="1"/>
            <a:r>
              <a:rPr lang="he-IL" dirty="0"/>
              <a:t>נשערך את מובהקות התוצאה שלנו בנותנים האמיתיים ובנתונים המעורבלים, ונערבל מספר פעמים לייצר </a:t>
            </a:r>
            <a:r>
              <a:rPr lang="he-IL" dirty="0" err="1"/>
              <a:t>סטיסטיקה</a:t>
            </a:r>
            <a:endParaRPr lang="he-IL" dirty="0"/>
          </a:p>
          <a:p>
            <a:pPr lvl="2" algn="r" rtl="1"/>
            <a:r>
              <a:rPr lang="he-IL" dirty="0"/>
              <a:t>יותר אמין</a:t>
            </a:r>
          </a:p>
          <a:p>
            <a:pPr lvl="2" algn="r" rtl="1"/>
            <a:r>
              <a:rPr lang="he-IL" dirty="0"/>
              <a:t>לא מניח הנחות על ההתפלגות</a:t>
            </a:r>
          </a:p>
          <a:p>
            <a:pPr lvl="2" algn="r" rtl="1"/>
            <a:r>
              <a:rPr lang="he-IL" dirty="0"/>
              <a:t>אולם, לא יתאים אם יש מספר קטן מדי של דוגמאות</a:t>
            </a:r>
          </a:p>
          <a:p>
            <a:pPr marL="457200" lvl="1" indent="0" algn="r" rtl="1">
              <a:buNone/>
            </a:pPr>
            <a:endParaRPr lang="he-IL" dirty="0"/>
          </a:p>
          <a:p>
            <a:pPr marL="457200" lvl="1" indent="0" algn="r" rtl="1">
              <a:buNone/>
            </a:pPr>
            <a:endParaRPr lang="he-IL" dirty="0"/>
          </a:p>
          <a:p>
            <a:pPr algn="r" rtl="1"/>
            <a:endParaRPr lang="he-IL" dirty="0"/>
          </a:p>
          <a:p>
            <a:pPr marL="0" indent="0" algn="r" rtl="1">
              <a:buNone/>
            </a:pPr>
            <a:endParaRPr lang="he-IL" dirty="0"/>
          </a:p>
          <a:p>
            <a:pPr marL="0" indent="0" algn="r" rtl="1">
              <a:buNone/>
            </a:pPr>
            <a:endParaRPr lang="en-US" dirty="0"/>
          </a:p>
          <a:p>
            <a:pPr algn="r" rtl="1"/>
            <a:endParaRPr lang="en-US" dirty="0"/>
          </a:p>
          <a:p>
            <a:pPr algn="r" rtl="1"/>
            <a:endParaRPr lang="en-US" dirty="0"/>
          </a:p>
          <a:p>
            <a:pPr algn="r" rtl="1"/>
            <a:endParaRPr lang="en-US" dirty="0"/>
          </a:p>
          <a:p>
            <a:pPr algn="r" rtl="1"/>
            <a:endParaRPr lang="en-US" dirty="0"/>
          </a:p>
          <a:p>
            <a:pPr algn="r" rtl="1"/>
            <a:endParaRPr lang="en-US" dirty="0"/>
          </a:p>
          <a:p>
            <a:pPr algn="r" rtl="1"/>
            <a:endParaRPr lang="he-IL" dirty="0"/>
          </a:p>
          <a:p>
            <a:pPr algn="r" rtl="1"/>
            <a:endParaRPr lang="he-IL" dirty="0"/>
          </a:p>
          <a:p>
            <a:pPr algn="r" rtl="1"/>
            <a:endParaRPr lang="he-IL" dirty="0"/>
          </a:p>
          <a:p>
            <a:pPr algn="r" rtl="1"/>
            <a:endParaRPr lang="en-US" dirty="0"/>
          </a:p>
        </p:txBody>
      </p:sp>
      <p:pic>
        <p:nvPicPr>
          <p:cNvPr id="19460" name="Picture 4" descr="http://www.clinicaltrial-portal.com/blog/wp-content/uploads/2010/07/services_trialportal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06" y="284577"/>
            <a:ext cx="1506204" cy="99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09760" y="328140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38008" y="5278831"/>
            <a:ext cx="10142904" cy="1517506"/>
            <a:chOff x="1151792" y="344912"/>
            <a:chExt cx="10142904" cy="151750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/>
            <a:srcRect b="92863"/>
            <a:stretch/>
          </p:blipFill>
          <p:spPr>
            <a:xfrm>
              <a:off x="6836996" y="1426796"/>
              <a:ext cx="4457700" cy="36166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/>
            <a:srcRect b="92825"/>
            <a:stretch/>
          </p:blipFill>
          <p:spPr>
            <a:xfrm>
              <a:off x="1151792" y="1426797"/>
              <a:ext cx="4495800" cy="368386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2213460" y="344912"/>
              <a:ext cx="2201244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lvl="0">
                <a:defRPr/>
              </a:pPr>
              <a:r>
                <a:rPr lang="he-IL" dirty="0">
                  <a:solidFill>
                    <a:prstClr val="black"/>
                  </a:solidFill>
                  <a:latin typeface="Calibri" panose="020F0502020204030204"/>
                </a:rPr>
                <a:t>חלוקת </a:t>
              </a:r>
              <a:r>
                <a:rPr lang="he-IL" dirty="0">
                  <a:solidFill>
                    <a:prstClr val="black"/>
                  </a:solidFill>
                </a:rPr>
                <a:t>קבוצות אמיתית</a:t>
              </a:r>
              <a:endPara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9B8309B-9F8A-4A37-91CB-03A021D971CD}"/>
                </a:ext>
              </a:extLst>
            </p:cNvPr>
            <p:cNvSpPr txBox="1"/>
            <p:nvPr/>
          </p:nvSpPr>
          <p:spPr>
            <a:xfrm>
              <a:off x="3314082" y="1082717"/>
              <a:ext cx="1481559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dirty="0"/>
                <a:t>Control group</a:t>
              </a:r>
              <a:endParaRPr lang="he-IL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7B4506D-5ABC-4E01-8429-1F25E628CE4A}"/>
                </a:ext>
              </a:extLst>
            </p:cNvPr>
            <p:cNvSpPr txBox="1"/>
            <p:nvPr/>
          </p:nvSpPr>
          <p:spPr>
            <a:xfrm>
              <a:off x="1372164" y="1059182"/>
              <a:ext cx="1505027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dirty="0"/>
                <a:t>Disease group</a:t>
              </a:r>
              <a:endParaRPr lang="he-IL" dirty="0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796D25D-F79D-470B-9669-234ED14C750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59206" y="1082717"/>
              <a:ext cx="7609" cy="779701"/>
            </a:xfrm>
            <a:prstGeom prst="line">
              <a:avLst/>
            </a:prstGeom>
            <a:ln w="3810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0D815C3-D368-4A25-8C56-5DB4859543B0}"/>
                </a:ext>
              </a:extLst>
            </p:cNvPr>
            <p:cNvSpPr txBox="1"/>
            <p:nvPr/>
          </p:nvSpPr>
          <p:spPr>
            <a:xfrm>
              <a:off x="9006671" y="1000641"/>
              <a:ext cx="1670714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dirty="0"/>
                <a:t>“Control group”</a:t>
              </a:r>
              <a:endParaRPr lang="he-IL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D33EA29-B51F-4368-8AA2-F0817EAFF181}"/>
                </a:ext>
              </a:extLst>
            </p:cNvPr>
            <p:cNvSpPr txBox="1"/>
            <p:nvPr/>
          </p:nvSpPr>
          <p:spPr>
            <a:xfrm>
              <a:off x="7064753" y="977106"/>
              <a:ext cx="1694182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dirty="0"/>
                <a:t>“Disease group”</a:t>
              </a:r>
              <a:endParaRPr lang="he-IL" dirty="0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B36A570-089E-4FC0-84F6-A1281119B39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58935" y="1000641"/>
              <a:ext cx="469" cy="787818"/>
            </a:xfrm>
            <a:prstGeom prst="line">
              <a:avLst/>
            </a:prstGeom>
            <a:ln w="3810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7352550" y="5328616"/>
            <a:ext cx="233589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lvl="0">
              <a:defRPr/>
            </a:pPr>
            <a:r>
              <a:rPr lang="he-IL" dirty="0">
                <a:solidFill>
                  <a:prstClr val="black"/>
                </a:solidFill>
                <a:latin typeface="Calibri" panose="020F0502020204030204"/>
              </a:rPr>
              <a:t>חלוקת </a:t>
            </a:r>
            <a:r>
              <a:rPr lang="he-IL" dirty="0">
                <a:solidFill>
                  <a:prstClr val="black"/>
                </a:solidFill>
              </a:rPr>
              <a:t>קבוצות מעורבלת</a:t>
            </a: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939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6008" y="52570"/>
            <a:ext cx="9388001" cy="1143000"/>
          </a:xfrm>
        </p:spPr>
        <p:txBody>
          <a:bodyPr>
            <a:normAutofit/>
          </a:bodyPr>
          <a:lstStyle/>
          <a:p>
            <a:pPr algn="r" rtl="1"/>
            <a:r>
              <a:rPr lang="he-IL" sz="3600" dirty="0"/>
              <a:t>שערוך </a:t>
            </a:r>
            <a:r>
              <a:rPr lang="en-US" sz="3600" dirty="0"/>
              <a:t>p-value</a:t>
            </a:r>
            <a:r>
              <a:rPr lang="he-IL" sz="3600" dirty="0"/>
              <a:t> דרך ערבול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185" y="1149532"/>
            <a:ext cx="11524455" cy="5167462"/>
          </a:xfrm>
        </p:spPr>
        <p:txBody>
          <a:bodyPr>
            <a:normAutofit fontScale="92500" lnSpcReduction="10000"/>
          </a:bodyPr>
          <a:lstStyle/>
          <a:p>
            <a:pPr marL="514350" indent="-514350" algn="r" rtl="1">
              <a:buFont typeface="+mj-lt"/>
              <a:buAutoNum type="arabicPeriod"/>
            </a:pPr>
            <a:r>
              <a:rPr lang="he-IL" sz="2800" dirty="0"/>
              <a:t>בהינתן נתונים על מדד כלשהו והשערת אפס כלשהי (לדוגמא גובה, שנמדד במדגם של </a:t>
            </a:r>
            <a:r>
              <a:rPr lang="en-US" sz="2800" dirty="0"/>
              <a:t>X</a:t>
            </a:r>
            <a:r>
              <a:rPr lang="he-IL" sz="2800" dirty="0"/>
              <a:t> אנשים מהאוכלוסייה והשערה שגברים גבוהים יותר מנשים)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sz="2800" dirty="0"/>
              <a:t>נחשב סטטיסטי (לדוגמא </a:t>
            </a:r>
            <a:r>
              <a:rPr lang="en-US" sz="2800" dirty="0"/>
              <a:t> t-statistic</a:t>
            </a:r>
            <a:r>
              <a:rPr lang="he-IL" sz="2800" dirty="0"/>
              <a:t>) על השערת האפס שלנו. נשמור את הערך, זהו הערך שמיצג את ההבדל </a:t>
            </a:r>
            <a:r>
              <a:rPr lang="he-IL" sz="2800" dirty="0" err="1"/>
              <a:t>האמיתי</a:t>
            </a:r>
            <a:r>
              <a:rPr lang="he-IL" sz="2800" dirty="0"/>
              <a:t> בין גברים ונשים שנצפה במדגם שלנו  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sz="2800" dirty="0"/>
              <a:t>נבצע ערבול של התוויות בנתונים (מי גבר ומי אישה) ונחזור על חישוב </a:t>
            </a:r>
            <a:r>
              <a:rPr lang="he-IL" sz="2800" dirty="0" err="1"/>
              <a:t>הסטטיטי</a:t>
            </a:r>
            <a:r>
              <a:rPr lang="he-IL" sz="2800" dirty="0"/>
              <a:t>, נשמור אותו כתוצאה רנדומלית (המנותקת מהשערת האפס שבדקנו עקב הערבול)  שקיבלנו לאותה שאלה לשערוך שגיאה סטטיסטית הנובעים מהמדגם שלנו ושאינן קשורים בהשערת המחקר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sz="2800" dirty="0"/>
              <a:t>נחזור על סעיף 3 מספר רב של פעמים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sz="2800" dirty="0"/>
              <a:t>נשערך את </a:t>
            </a:r>
            <a:r>
              <a:rPr lang="he-IL" sz="2800" dirty="0" err="1"/>
              <a:t>סיגניפיגנטיות</a:t>
            </a:r>
            <a:r>
              <a:rPr lang="he-IL" sz="2800" dirty="0"/>
              <a:t> התוצאה </a:t>
            </a:r>
            <a:r>
              <a:rPr lang="he-IL" sz="2800" dirty="0" err="1"/>
              <a:t>האמיתית</a:t>
            </a:r>
            <a:r>
              <a:rPr lang="he-IL" sz="2800" dirty="0"/>
              <a:t> שלנו לפי מספר הפעמים שקיבלנו תוצאה כזו או טובה ממנה בנתונים שבהם התוויות שלנו היו מעורבלות. </a:t>
            </a:r>
            <a:endParaRPr lang="en-US" sz="2800" dirty="0"/>
          </a:p>
          <a:p>
            <a:pPr marL="514350" indent="-514350" algn="r" rtl="1">
              <a:buFont typeface="+mj-lt"/>
              <a:buAutoNum type="arabicPeriod"/>
            </a:pPr>
            <a:r>
              <a:rPr lang="en-US" sz="2800" dirty="0"/>
              <a:t>P-value = #passed Real threshold/# of permutations run</a:t>
            </a:r>
          </a:p>
          <a:p>
            <a:pPr marL="514350" indent="-514350" algn="r" rtl="1">
              <a:buFont typeface="+mj-lt"/>
              <a:buAutoNum type="arabicPeriod"/>
            </a:pPr>
            <a:endParaRPr lang="en-US" sz="2800" dirty="0"/>
          </a:p>
        </p:txBody>
      </p:sp>
      <p:pic>
        <p:nvPicPr>
          <p:cNvPr id="19460" name="Picture 4" descr="http://www.clinicaltrial-portal.com/blog/wp-content/uploads/2010/07/services_trialportal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06" y="284577"/>
            <a:ext cx="1506204" cy="99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09760" y="328140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FEC13FE-F98F-40FC-A0EA-90AB0166BF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112"/>
          <a:stretch/>
        </p:blipFill>
        <p:spPr>
          <a:xfrm>
            <a:off x="-116713" y="5247073"/>
            <a:ext cx="2311273" cy="1610927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D9EA089-6B2A-482E-958C-B85EBE5DA404}"/>
              </a:ext>
            </a:extLst>
          </p:cNvPr>
          <p:cNvCxnSpPr/>
          <p:nvPr/>
        </p:nvCxnSpPr>
        <p:spPr>
          <a:xfrm>
            <a:off x="1685110" y="5561463"/>
            <a:ext cx="0" cy="1241946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818263" y="6098537"/>
            <a:ext cx="89732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dirty="0"/>
              <a:t>שימו לב – 1) אין מגבלה לבצע את הבדיקה דווקא עם </a:t>
            </a:r>
            <a:r>
              <a:rPr lang="en-US" dirty="0"/>
              <a:t>t-statistic </a:t>
            </a:r>
            <a:r>
              <a:rPr lang="he-IL" dirty="0"/>
              <a:t> 2) כאמצעי שערוך ניתן להשתמש הן ב-</a:t>
            </a:r>
            <a:r>
              <a:rPr lang="en-US" dirty="0"/>
              <a:t>statistic </a:t>
            </a:r>
            <a:r>
              <a:rPr lang="he-IL" dirty="0"/>
              <a:t> והן ב-</a:t>
            </a:r>
            <a:r>
              <a:rPr lang="en-US" dirty="0"/>
              <a:t>p-value</a:t>
            </a:r>
            <a:r>
              <a:rPr lang="he-IL" dirty="0"/>
              <a:t> של ה</a:t>
            </a:r>
            <a:r>
              <a:rPr lang="en-US" dirty="0"/>
              <a:t>statistic </a:t>
            </a:r>
            <a:endParaRPr lang="he-IL" dirty="0"/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557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274638"/>
            <a:ext cx="9388001" cy="1143000"/>
          </a:xfrm>
        </p:spPr>
        <p:txBody>
          <a:bodyPr>
            <a:normAutofit fontScale="90000"/>
          </a:bodyPr>
          <a:lstStyle/>
          <a:p>
            <a:pPr algn="r" rtl="1"/>
            <a:r>
              <a:rPr lang="he-IL" sz="3600" dirty="0"/>
              <a:t>פתרון אחר לבעיית ה-</a:t>
            </a:r>
            <a:r>
              <a:rPr lang="en-US" sz="3600" dirty="0"/>
              <a:t> multiple hypotheses correction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185" y="1149532"/>
            <a:ext cx="11524455" cy="5167462"/>
          </a:xfrm>
        </p:spPr>
        <p:txBody>
          <a:bodyPr>
            <a:normAutofit/>
          </a:bodyPr>
          <a:lstStyle/>
          <a:p>
            <a:pPr algn="r" rtl="1"/>
            <a:r>
              <a:rPr lang="he-IL" sz="2800" dirty="0"/>
              <a:t>במקום </a:t>
            </a:r>
            <a:r>
              <a:rPr lang="en-US" sz="2800" dirty="0"/>
              <a:t>family wise error rate</a:t>
            </a:r>
            <a:r>
              <a:rPr lang="he-IL" sz="2800" dirty="0"/>
              <a:t>, ננסה לשלוט/לשערך את כמות השגיאות מסוג 1 בתוצאות שלנו (</a:t>
            </a:r>
            <a:r>
              <a:rPr lang="en-US" sz="2800" dirty="0"/>
              <a:t>(false discovery rate</a:t>
            </a:r>
            <a:r>
              <a:rPr lang="he-IL" sz="2800" dirty="0"/>
              <a:t> קיימות מספר דרכים לביצוע תהליך זה</a:t>
            </a:r>
            <a:endParaRPr lang="en-US" sz="2800" dirty="0"/>
          </a:p>
          <a:p>
            <a:pPr algn="r" rtl="1"/>
            <a:r>
              <a:rPr lang="he-IL" sz="2800" dirty="0"/>
              <a:t>גם פה, ניתן לנצל ערבול כדרך לשערוך גודל השגיאה סטטיסטית שמגיעה מביצוע מספר רב של מבחנים.</a:t>
            </a:r>
            <a:endParaRPr lang="en-US" sz="2800" dirty="0"/>
          </a:p>
          <a:p>
            <a:pPr algn="r" rtl="1"/>
            <a:r>
              <a:rPr lang="he-IL" sz="2800" dirty="0"/>
              <a:t>דומה לרעיון שהצגנו קודם רק עכשיו מספר המדדים הוא גדול והערבול משמש לדעת כמה מדדים יעברו את סף המובהקות שהצבנו</a:t>
            </a:r>
          </a:p>
          <a:p>
            <a:pPr marL="0" indent="0" algn="r" rtl="1">
              <a:buNone/>
            </a:pPr>
            <a:endParaRPr lang="he-IL" sz="2800" dirty="0"/>
          </a:p>
          <a:p>
            <a:pPr marL="0" indent="0" algn="r" rtl="1">
              <a:buNone/>
            </a:pPr>
            <a:endParaRPr lang="en-US" sz="2800" dirty="0"/>
          </a:p>
          <a:p>
            <a:pPr algn="r" rtl="1"/>
            <a:endParaRPr lang="en-US" sz="2800" dirty="0"/>
          </a:p>
          <a:p>
            <a:pPr algn="r" rtl="1"/>
            <a:endParaRPr lang="en-US" sz="2800" dirty="0"/>
          </a:p>
          <a:p>
            <a:pPr algn="r" rtl="1"/>
            <a:endParaRPr lang="en-US" sz="2800" dirty="0"/>
          </a:p>
          <a:p>
            <a:pPr algn="r" rtl="1"/>
            <a:endParaRPr lang="en-US" sz="2800" dirty="0"/>
          </a:p>
          <a:p>
            <a:pPr algn="r" rtl="1"/>
            <a:endParaRPr lang="en-US" sz="2800" dirty="0"/>
          </a:p>
          <a:p>
            <a:pPr algn="r" rtl="1"/>
            <a:endParaRPr lang="he-IL" sz="2800" dirty="0"/>
          </a:p>
          <a:p>
            <a:pPr algn="r" rtl="1"/>
            <a:endParaRPr lang="he-IL" sz="2800" dirty="0"/>
          </a:p>
          <a:p>
            <a:pPr algn="r" rtl="1"/>
            <a:endParaRPr lang="he-IL" sz="2800" dirty="0"/>
          </a:p>
          <a:p>
            <a:pPr algn="r" rtl="1"/>
            <a:endParaRPr lang="en-US" sz="2800" dirty="0"/>
          </a:p>
        </p:txBody>
      </p:sp>
      <p:pic>
        <p:nvPicPr>
          <p:cNvPr id="19460" name="Picture 4" descr="http://www.clinicaltrial-portal.com/blog/wp-content/uploads/2010/07/services_trialportal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06" y="284577"/>
            <a:ext cx="1506204" cy="99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09760" y="328140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1918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6996" y="1426796"/>
            <a:ext cx="4457700" cy="5067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792" y="1426796"/>
            <a:ext cx="4495800" cy="51339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30129" y="344912"/>
            <a:ext cx="107337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 Data</a:t>
            </a: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90769" y="363904"/>
            <a:ext cx="145187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Shuffled Data</a:t>
            </a: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B8309B-9F8A-4A37-91CB-03A021D971CD}"/>
              </a:ext>
            </a:extLst>
          </p:cNvPr>
          <p:cNvSpPr txBox="1"/>
          <p:nvPr/>
        </p:nvSpPr>
        <p:spPr>
          <a:xfrm>
            <a:off x="3314082" y="1082717"/>
            <a:ext cx="148155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Control group</a:t>
            </a:r>
            <a:endParaRPr lang="he-I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B4506D-5ABC-4E01-8429-1F25E628CE4A}"/>
              </a:ext>
            </a:extLst>
          </p:cNvPr>
          <p:cNvSpPr txBox="1"/>
          <p:nvPr/>
        </p:nvSpPr>
        <p:spPr>
          <a:xfrm>
            <a:off x="1372164" y="1059182"/>
            <a:ext cx="150502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Disease group</a:t>
            </a:r>
            <a:endParaRPr lang="he-IL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796D25D-F79D-470B-9669-234ED14C7501}"/>
              </a:ext>
            </a:extLst>
          </p:cNvPr>
          <p:cNvCxnSpPr>
            <a:cxnSpLocks/>
          </p:cNvCxnSpPr>
          <p:nvPr/>
        </p:nvCxnSpPr>
        <p:spPr>
          <a:xfrm>
            <a:off x="3066815" y="1082717"/>
            <a:ext cx="30748" cy="5560130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0D815C3-D368-4A25-8C56-5DB4859543B0}"/>
              </a:ext>
            </a:extLst>
          </p:cNvPr>
          <p:cNvSpPr txBox="1"/>
          <p:nvPr/>
        </p:nvSpPr>
        <p:spPr>
          <a:xfrm>
            <a:off x="9006671" y="1000641"/>
            <a:ext cx="167071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“Control group”</a:t>
            </a:r>
            <a:endParaRPr lang="he-IL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33EA29-B51F-4368-8AA2-F0817EAFF181}"/>
              </a:ext>
            </a:extLst>
          </p:cNvPr>
          <p:cNvSpPr txBox="1"/>
          <p:nvPr/>
        </p:nvSpPr>
        <p:spPr>
          <a:xfrm>
            <a:off x="7064753" y="977106"/>
            <a:ext cx="169418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“Disease group”</a:t>
            </a:r>
            <a:endParaRPr lang="he-IL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B36A570-089E-4FC0-84F6-A1281119B390}"/>
              </a:ext>
            </a:extLst>
          </p:cNvPr>
          <p:cNvCxnSpPr>
            <a:cxnSpLocks/>
          </p:cNvCxnSpPr>
          <p:nvPr/>
        </p:nvCxnSpPr>
        <p:spPr>
          <a:xfrm>
            <a:off x="8759404" y="1000641"/>
            <a:ext cx="30748" cy="5560130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7886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274638"/>
            <a:ext cx="9388001" cy="1143000"/>
          </a:xfrm>
        </p:spPr>
        <p:txBody>
          <a:bodyPr>
            <a:normAutofit/>
          </a:bodyPr>
          <a:lstStyle/>
          <a:p>
            <a:pPr algn="r" rtl="1"/>
            <a:r>
              <a:rPr lang="he-IL" sz="3600" dirty="0"/>
              <a:t>שימוש בפרמוטציות לחישוב </a:t>
            </a:r>
            <a:r>
              <a:rPr lang="en-US" sz="3600" dirty="0"/>
              <a:t>FDR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185" y="1149532"/>
            <a:ext cx="11524455" cy="5167462"/>
          </a:xfrm>
        </p:spPr>
        <p:txBody>
          <a:bodyPr>
            <a:normAutofit/>
          </a:bodyPr>
          <a:lstStyle/>
          <a:p>
            <a:pPr algn="r" rtl="1"/>
            <a:r>
              <a:rPr lang="he-IL" sz="2800" dirty="0"/>
              <a:t>נחשב הבדלים בין קבוצות לכל הפריטים בנתונים האמיתיים</a:t>
            </a:r>
          </a:p>
          <a:p>
            <a:pPr algn="r" rtl="1"/>
            <a:r>
              <a:rPr lang="he-IL" sz="2800" dirty="0"/>
              <a:t>נבצע ערבול דוגמאות, מספר רב של פעמים</a:t>
            </a:r>
          </a:p>
          <a:p>
            <a:pPr lvl="1" algn="r" rtl="1"/>
            <a:r>
              <a:rPr lang="he-IL" sz="2400" dirty="0"/>
              <a:t>נחשב הבדלים על סדרת חלוקות מעורבלת, נוכל לשערך לכל פריט </a:t>
            </a:r>
            <a:r>
              <a:rPr lang="en-US" sz="2400" dirty="0"/>
              <a:t>p-value</a:t>
            </a:r>
            <a:endParaRPr lang="he-IL" sz="2400" dirty="0"/>
          </a:p>
          <a:p>
            <a:pPr lvl="1" algn="r" rtl="1"/>
            <a:r>
              <a:rPr lang="he-IL" sz="2400" dirty="0"/>
              <a:t>נקבע סף ל-"יש הבדל" ונשאל כמה פריטים עוברים את הסף בנתונים האמיתיים</a:t>
            </a:r>
          </a:p>
          <a:p>
            <a:pPr lvl="1" algn="r" rtl="1"/>
            <a:r>
              <a:rPr lang="he-IL" sz="2400" dirty="0"/>
              <a:t>נשאל כמה נתונים עוברים את הסף שנקבע בנתונים המעורבלים</a:t>
            </a:r>
          </a:p>
          <a:p>
            <a:pPr algn="r" rtl="1"/>
            <a:r>
              <a:rPr lang="he-IL" sz="2800" dirty="0"/>
              <a:t>שימו לב – שאין מניעה לבצע את התהליך הנ"ל במספר רב של ספים</a:t>
            </a:r>
          </a:p>
          <a:p>
            <a:pPr algn="r" rtl="1"/>
            <a:r>
              <a:rPr lang="he-IL" sz="2800" dirty="0"/>
              <a:t>לכל סף נחשב את ה-</a:t>
            </a:r>
            <a:r>
              <a:rPr lang="en-US" sz="2800" dirty="0"/>
              <a:t>FDR</a:t>
            </a:r>
            <a:r>
              <a:rPr lang="he-IL" sz="2800" dirty="0"/>
              <a:t> </a:t>
            </a:r>
          </a:p>
          <a:p>
            <a:pPr algn="r" rtl="1"/>
            <a:endParaRPr lang="he-IL" sz="2800" dirty="0"/>
          </a:p>
          <a:p>
            <a:pPr algn="r" rtl="1"/>
            <a:endParaRPr lang="he-IL" sz="2800" dirty="0"/>
          </a:p>
          <a:p>
            <a:pPr marL="0" indent="0" algn="r" rtl="1">
              <a:buNone/>
            </a:pPr>
            <a:endParaRPr lang="he-IL" sz="2800" dirty="0"/>
          </a:p>
          <a:p>
            <a:pPr marL="0" indent="0" algn="r" rtl="1">
              <a:buNone/>
            </a:pPr>
            <a:endParaRPr lang="en-US" sz="2800" dirty="0"/>
          </a:p>
          <a:p>
            <a:pPr algn="r" rtl="1"/>
            <a:endParaRPr lang="en-US" sz="2800" dirty="0"/>
          </a:p>
          <a:p>
            <a:pPr algn="r" rtl="1"/>
            <a:endParaRPr lang="en-US" sz="2800" dirty="0"/>
          </a:p>
          <a:p>
            <a:pPr algn="r" rtl="1"/>
            <a:endParaRPr lang="en-US" sz="2800" dirty="0"/>
          </a:p>
          <a:p>
            <a:pPr algn="r" rtl="1"/>
            <a:endParaRPr lang="en-US" sz="2800" dirty="0"/>
          </a:p>
          <a:p>
            <a:pPr algn="r" rtl="1"/>
            <a:endParaRPr lang="en-US" sz="2800" dirty="0"/>
          </a:p>
          <a:p>
            <a:pPr algn="r" rtl="1"/>
            <a:endParaRPr lang="he-IL" sz="2800" dirty="0"/>
          </a:p>
          <a:p>
            <a:pPr algn="r" rtl="1"/>
            <a:endParaRPr lang="he-IL" sz="2800" dirty="0"/>
          </a:p>
          <a:p>
            <a:pPr algn="r" rtl="1"/>
            <a:endParaRPr lang="he-IL" sz="2800" dirty="0"/>
          </a:p>
          <a:p>
            <a:pPr algn="r" rtl="1"/>
            <a:endParaRPr lang="en-US" sz="2800" dirty="0"/>
          </a:p>
        </p:txBody>
      </p:sp>
      <p:pic>
        <p:nvPicPr>
          <p:cNvPr id="19460" name="Picture 4" descr="http://www.clinicaltrial-portal.com/blog/wp-content/uploads/2010/07/services_trialportal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06" y="284577"/>
            <a:ext cx="1506204" cy="99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09760" y="328140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9AF620-9F33-4E44-3A30-31A9925000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0678" y="4653975"/>
            <a:ext cx="5493527" cy="86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598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4F3EA-F418-4966-BE52-BC7B033DB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he-IL" sz="4400" dirty="0"/>
              <a:t>שימוש בפרמוטציות לחישוב </a:t>
            </a:r>
            <a:r>
              <a:rPr lang="en-US" sz="4400" dirty="0"/>
              <a:t>FDR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29557-D3EF-4E66-8BEA-136D539B8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7417" y="1600201"/>
            <a:ext cx="6584984" cy="4525963"/>
          </a:xfrm>
        </p:spPr>
        <p:txBody>
          <a:bodyPr>
            <a:normAutofit/>
          </a:bodyPr>
          <a:lstStyle/>
          <a:p>
            <a:pPr algn="r" rtl="1"/>
            <a:r>
              <a:rPr lang="he-IL" sz="2800" dirty="0"/>
              <a:t>ניתן לשרטט את התוצאות המתקבלות בצורה זו</a:t>
            </a:r>
          </a:p>
          <a:p>
            <a:pPr algn="r" rtl="1"/>
            <a:r>
              <a:rPr lang="he-IL" sz="2800" dirty="0"/>
              <a:t>ציר ה-</a:t>
            </a:r>
            <a:r>
              <a:rPr lang="en-US" sz="2800" dirty="0"/>
              <a:t>x</a:t>
            </a:r>
            <a:r>
              <a:rPr lang="he-IL" sz="2800" dirty="0"/>
              <a:t> יכול להיות מוצג כ-ספים השונים שניסנו (מהמחמיר ביותר ועד המקל ביותר), או לחלופין כמספר ההבדלים המתגלים בכל סף בנתונים האמיתיים</a:t>
            </a:r>
          </a:p>
          <a:p>
            <a:pPr algn="r" rtl="1"/>
            <a:r>
              <a:rPr lang="he-IL" sz="2800" dirty="0"/>
              <a:t>באינטואיציה נצפה שהגרף יהיה </a:t>
            </a:r>
            <a:r>
              <a:rPr lang="he-IL" sz="2800" dirty="0" err="1"/>
              <a:t>מונטוני</a:t>
            </a:r>
            <a:r>
              <a:rPr lang="he-IL" sz="2800" dirty="0"/>
              <a:t> עולה</a:t>
            </a:r>
            <a:endParaRPr lang="en-US" sz="2800" dirty="0"/>
          </a:p>
          <a:p>
            <a:pPr algn="r" rtl="1"/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FBA3BD-BF2C-498B-A52B-110AFD7567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90" r="8577"/>
          <a:stretch/>
        </p:blipFill>
        <p:spPr>
          <a:xfrm>
            <a:off x="0" y="1780334"/>
            <a:ext cx="4855611" cy="38614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66EC58-2A1B-4640-B325-BDC112983A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592" y="6004452"/>
            <a:ext cx="5270935" cy="83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812790"/>
      </p:ext>
    </p:extLst>
  </p:cSld>
  <p:clrMapOvr>
    <a:masterClrMapping/>
  </p:clrMapOvr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2938</TotalTime>
  <Words>536</Words>
  <Application>Microsoft Office PowerPoint</Application>
  <PresentationFormat>Widescreen</PresentationFormat>
  <Paragraphs>96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Open Sans</vt:lpstr>
      <vt:lpstr>4_Office Theme</vt:lpstr>
      <vt:lpstr>3_Office Theme</vt:lpstr>
      <vt:lpstr>עיקרון הערבול</vt:lpstr>
      <vt:lpstr>מודרניזציה והרגלים היסטוריים</vt:lpstr>
      <vt:lpstr>The rise of the machines </vt:lpstr>
      <vt:lpstr>עקרון הערבול למציאת הבדלים: פתרון אחר לבעיית מבדק היפותזות</vt:lpstr>
      <vt:lpstr>שערוך p-value דרך ערבול</vt:lpstr>
      <vt:lpstr>פתרון אחר לבעיית ה- multiple hypotheses correction</vt:lpstr>
      <vt:lpstr>PowerPoint Presentation</vt:lpstr>
      <vt:lpstr>שימוש בפרמוטציות לחישוב FDR</vt:lpstr>
      <vt:lpstr>שימוש בפרמוטציות לחישוב FDR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DATA, רב-מימד, מבחנים ומרחקים</dc:title>
  <dc:creator>Shai Shen-Orr</dc:creator>
  <cp:lastModifiedBy>Shai Shen-Orr</cp:lastModifiedBy>
  <cp:revision>72</cp:revision>
  <dcterms:created xsi:type="dcterms:W3CDTF">2017-05-27T21:05:59Z</dcterms:created>
  <dcterms:modified xsi:type="dcterms:W3CDTF">2022-05-23T10:33:49Z</dcterms:modified>
</cp:coreProperties>
</file>