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1910" r:id="rId4"/>
    <p:sldId id="313" r:id="rId5"/>
    <p:sldId id="350" r:id="rId6"/>
    <p:sldId id="316" r:id="rId7"/>
    <p:sldId id="429" r:id="rId8"/>
    <p:sldId id="1911" r:id="rId9"/>
    <p:sldId id="317" r:id="rId10"/>
    <p:sldId id="1912" r:id="rId11"/>
    <p:sldId id="348" r:id="rId12"/>
    <p:sldId id="300" r:id="rId13"/>
    <p:sldId id="1913" r:id="rId14"/>
    <p:sldId id="333" r:id="rId15"/>
    <p:sldId id="302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5" d="100"/>
          <a:sy n="75" d="100"/>
        </p:scale>
        <p:origin x="5070" y="2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A497D-A6DF-464A-BB85-CDFD6F815C85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81769A-9748-4E49-938E-D8E2AFF11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478">
              <a:defRPr/>
            </a:pPr>
            <a:fld id="{2471A54A-C8BE-425A-AE30-E8B2619A6DF3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129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59" y="1972671"/>
            <a:ext cx="9869715" cy="1361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978" y="3598026"/>
            <a:ext cx="8128001" cy="16226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07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714" y="339743"/>
            <a:ext cx="1959428" cy="72225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432" y="339743"/>
            <a:ext cx="5684761" cy="72225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7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13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9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8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3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296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39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9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94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9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9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89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8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8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83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44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4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6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830" indent="0">
              <a:buNone/>
              <a:defRPr sz="2000" b="1"/>
            </a:lvl2pPr>
            <a:lvl3pPr marL="879658" indent="0">
              <a:buNone/>
              <a:defRPr sz="1800" b="1"/>
            </a:lvl3pPr>
            <a:lvl4pPr marL="1319472" indent="0">
              <a:buNone/>
              <a:defRPr sz="1600" b="1"/>
            </a:lvl4pPr>
            <a:lvl5pPr marL="1759324" indent="0">
              <a:buNone/>
              <a:defRPr sz="1600" b="1"/>
            </a:lvl5pPr>
            <a:lvl6pPr marL="2199128" indent="0">
              <a:buNone/>
              <a:defRPr sz="1600" b="1"/>
            </a:lvl6pPr>
            <a:lvl7pPr marL="2638945" indent="0">
              <a:buNone/>
              <a:defRPr sz="1600" b="1"/>
            </a:lvl7pPr>
            <a:lvl8pPr marL="3078759" indent="0">
              <a:buNone/>
              <a:defRPr sz="1600" b="1"/>
            </a:lvl8pPr>
            <a:lvl9pPr marL="35186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0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2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4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1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7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18" y="1435101"/>
            <a:ext cx="401108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4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3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8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39830" indent="0">
              <a:buNone/>
              <a:defRPr sz="2800"/>
            </a:lvl2pPr>
            <a:lvl3pPr marL="879658" indent="0">
              <a:buNone/>
              <a:defRPr sz="2400"/>
            </a:lvl3pPr>
            <a:lvl4pPr marL="1319472" indent="0">
              <a:buNone/>
              <a:defRPr sz="2000"/>
            </a:lvl4pPr>
            <a:lvl5pPr marL="1759324" indent="0">
              <a:buNone/>
              <a:defRPr sz="2000"/>
            </a:lvl5pPr>
            <a:lvl6pPr marL="2199128" indent="0">
              <a:buNone/>
              <a:defRPr sz="2000"/>
            </a:lvl6pPr>
            <a:lvl7pPr marL="2638945" indent="0">
              <a:buNone/>
              <a:defRPr sz="2000"/>
            </a:lvl7pPr>
            <a:lvl8pPr marL="3078759" indent="0">
              <a:buNone/>
              <a:defRPr sz="2000"/>
            </a:lvl8pPr>
            <a:lvl9pPr marL="351860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830" indent="0">
              <a:buNone/>
              <a:defRPr sz="1200"/>
            </a:lvl2pPr>
            <a:lvl3pPr marL="879658" indent="0">
              <a:buNone/>
              <a:defRPr sz="1000"/>
            </a:lvl3pPr>
            <a:lvl4pPr marL="1319472" indent="0">
              <a:buNone/>
              <a:defRPr sz="900"/>
            </a:lvl4pPr>
            <a:lvl5pPr marL="1759324" indent="0">
              <a:buNone/>
              <a:defRPr sz="900"/>
            </a:lvl5pPr>
            <a:lvl6pPr marL="2199128" indent="0">
              <a:buNone/>
              <a:defRPr sz="900"/>
            </a:lvl6pPr>
            <a:lvl7pPr marL="2638945" indent="0">
              <a:buNone/>
              <a:defRPr sz="900"/>
            </a:lvl7pPr>
            <a:lvl8pPr marL="3078759" indent="0">
              <a:buNone/>
              <a:defRPr sz="900"/>
            </a:lvl8pPr>
            <a:lvl9pPr marL="35186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53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12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7043"/>
            <a:ext cx="205740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7043"/>
            <a:ext cx="596900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3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3" y="4080336"/>
            <a:ext cx="9869715" cy="1261072"/>
          </a:xfrm>
        </p:spPr>
        <p:txBody>
          <a:bodyPr anchor="t"/>
          <a:lstStyle>
            <a:lvl1pPr algn="l">
              <a:defRPr sz="370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23" y="2691172"/>
            <a:ext cx="9869715" cy="1388942"/>
          </a:xfrm>
        </p:spPr>
        <p:txBody>
          <a:bodyPr anchor="b"/>
          <a:lstStyle>
            <a:lvl1pPr marL="0" indent="0">
              <a:buNone/>
              <a:defRPr sz="1852">
                <a:solidFill>
                  <a:schemeClr val="tx1">
                    <a:tint val="75000"/>
                  </a:schemeClr>
                </a:solidFill>
              </a:defRPr>
            </a:lvl1pPr>
            <a:lvl2pPr marL="41143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2pPr>
            <a:lvl3pPr marL="8228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3pPr>
            <a:lvl4pPr marL="123429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4pPr>
            <a:lvl5pPr marL="1645734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5pPr>
            <a:lvl6pPr marL="2057156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6pPr>
            <a:lvl7pPr marL="2468589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7pPr>
            <a:lvl8pPr marL="288001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8pPr>
            <a:lvl9pPr marL="329144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47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3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1050" y="1975387"/>
            <a:ext cx="3822095" cy="5586640"/>
          </a:xfrm>
        </p:spPr>
        <p:txBody>
          <a:bodyPr/>
          <a:lstStyle>
            <a:lvl1pPr>
              <a:defRPr sz="2592"/>
            </a:lvl1pPr>
            <a:lvl2pPr>
              <a:defRPr sz="2222"/>
            </a:lvl2pPr>
            <a:lvl3pPr>
              <a:defRPr sz="185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581" y="1421281"/>
            <a:ext cx="5130399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581" y="2013602"/>
            <a:ext cx="5130399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8447" y="1421281"/>
            <a:ext cx="5132412" cy="592321"/>
          </a:xfrm>
        </p:spPr>
        <p:txBody>
          <a:bodyPr anchor="b"/>
          <a:lstStyle>
            <a:lvl1pPr marL="0" indent="0">
              <a:buNone/>
              <a:defRPr sz="2222" b="1"/>
            </a:lvl1pPr>
            <a:lvl2pPr marL="411435" indent="0">
              <a:buNone/>
              <a:defRPr sz="1852" b="1"/>
            </a:lvl2pPr>
            <a:lvl3pPr marL="822865" indent="0">
              <a:buNone/>
              <a:defRPr sz="1666" b="1"/>
            </a:lvl3pPr>
            <a:lvl4pPr marL="1234296" indent="0">
              <a:buNone/>
              <a:defRPr sz="1481" b="1"/>
            </a:lvl4pPr>
            <a:lvl5pPr marL="1645734" indent="0">
              <a:buNone/>
              <a:defRPr sz="1481" b="1"/>
            </a:lvl5pPr>
            <a:lvl6pPr marL="2057156" indent="0">
              <a:buNone/>
              <a:defRPr sz="1481" b="1"/>
            </a:lvl6pPr>
            <a:lvl7pPr marL="2468589" indent="0">
              <a:buNone/>
              <a:defRPr sz="1481" b="1"/>
            </a:lvl7pPr>
            <a:lvl8pPr marL="2880018" indent="0">
              <a:buNone/>
              <a:defRPr sz="1481" b="1"/>
            </a:lvl8pPr>
            <a:lvl9pPr marL="3291448" indent="0">
              <a:buNone/>
              <a:defRPr sz="148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8447" y="2013602"/>
            <a:ext cx="5132412" cy="3658286"/>
          </a:xfrm>
        </p:spPr>
        <p:txBody>
          <a:bodyPr/>
          <a:lstStyle>
            <a:lvl1pPr>
              <a:defRPr sz="2222"/>
            </a:lvl1pPr>
            <a:lvl2pPr>
              <a:defRPr sz="1852"/>
            </a:lvl2pPr>
            <a:lvl3pPr>
              <a:defRPr sz="1666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1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4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04" y="252802"/>
            <a:ext cx="3820080" cy="1075880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750" y="252805"/>
            <a:ext cx="6491111" cy="5419085"/>
          </a:xfrm>
        </p:spPr>
        <p:txBody>
          <a:bodyPr/>
          <a:lstStyle>
            <a:lvl1pPr>
              <a:defRPr sz="2963"/>
            </a:lvl1pPr>
            <a:lvl2pPr>
              <a:defRPr sz="2592"/>
            </a:lvl2pPr>
            <a:lvl3pPr>
              <a:defRPr sz="2222"/>
            </a:lvl3pPr>
            <a:lvl4pPr>
              <a:defRPr sz="1852"/>
            </a:lvl4pPr>
            <a:lvl5pPr>
              <a:defRPr sz="1852"/>
            </a:lvl5pPr>
            <a:lvl6pPr>
              <a:defRPr sz="1852"/>
            </a:lvl6pPr>
            <a:lvl7pPr>
              <a:defRPr sz="1852"/>
            </a:lvl7pPr>
            <a:lvl8pPr>
              <a:defRPr sz="1852"/>
            </a:lvl8pPr>
            <a:lvl9pPr>
              <a:defRPr sz="18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804" y="1328685"/>
            <a:ext cx="3820080" cy="4343205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3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924" y="4444620"/>
            <a:ext cx="6966857" cy="524712"/>
          </a:xfrm>
        </p:spPr>
        <p:txBody>
          <a:bodyPr anchor="b"/>
          <a:lstStyle>
            <a:lvl1pPr algn="l">
              <a:defRPr sz="185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5924" y="567340"/>
            <a:ext cx="6966857" cy="3809673"/>
          </a:xfrm>
        </p:spPr>
        <p:txBody>
          <a:bodyPr/>
          <a:lstStyle>
            <a:lvl1pPr marL="0" indent="0">
              <a:buNone/>
              <a:defRPr sz="2963"/>
            </a:lvl1pPr>
            <a:lvl2pPr marL="411435" indent="0">
              <a:buNone/>
              <a:defRPr sz="2592"/>
            </a:lvl2pPr>
            <a:lvl3pPr marL="822865" indent="0">
              <a:buNone/>
              <a:defRPr sz="2222"/>
            </a:lvl3pPr>
            <a:lvl4pPr marL="1234296" indent="0">
              <a:buNone/>
              <a:defRPr sz="1852"/>
            </a:lvl4pPr>
            <a:lvl5pPr marL="1645734" indent="0">
              <a:buNone/>
              <a:defRPr sz="1852"/>
            </a:lvl5pPr>
            <a:lvl6pPr marL="2057156" indent="0">
              <a:buNone/>
              <a:defRPr sz="1852"/>
            </a:lvl6pPr>
            <a:lvl7pPr marL="2468589" indent="0">
              <a:buNone/>
              <a:defRPr sz="1852"/>
            </a:lvl7pPr>
            <a:lvl8pPr marL="2880018" indent="0">
              <a:buNone/>
              <a:defRPr sz="1852"/>
            </a:lvl8pPr>
            <a:lvl9pPr marL="3291448" indent="0">
              <a:buNone/>
              <a:defRPr sz="185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924" y="4969333"/>
            <a:ext cx="6966857" cy="745179"/>
          </a:xfrm>
        </p:spPr>
        <p:txBody>
          <a:bodyPr/>
          <a:lstStyle>
            <a:lvl1pPr marL="0" indent="0">
              <a:buNone/>
              <a:defRPr sz="1296"/>
            </a:lvl1pPr>
            <a:lvl2pPr marL="411435" indent="0">
              <a:buNone/>
              <a:defRPr sz="1111"/>
            </a:lvl2pPr>
            <a:lvl3pPr marL="822865" indent="0">
              <a:buNone/>
              <a:defRPr sz="926"/>
            </a:lvl3pPr>
            <a:lvl4pPr marL="1234296" indent="0">
              <a:buNone/>
              <a:defRPr sz="833"/>
            </a:lvl4pPr>
            <a:lvl5pPr marL="1645734" indent="0">
              <a:buNone/>
              <a:defRPr sz="833"/>
            </a:lvl5pPr>
            <a:lvl6pPr marL="2057156" indent="0">
              <a:buNone/>
              <a:defRPr sz="833"/>
            </a:lvl6pPr>
            <a:lvl7pPr marL="2468589" indent="0">
              <a:buNone/>
              <a:defRPr sz="833"/>
            </a:lvl7pPr>
            <a:lvl8pPr marL="2880018" indent="0">
              <a:buNone/>
              <a:defRPr sz="833"/>
            </a:lvl8pPr>
            <a:lvl9pPr marL="329144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785" y="254273"/>
            <a:ext cx="10450287" cy="1058243"/>
          </a:xfrm>
          <a:prstGeom prst="rect">
            <a:avLst/>
          </a:prstGeom>
        </p:spPr>
        <p:txBody>
          <a:bodyPr vert="horz" lIns="88875" tIns="44437" rIns="88875" bIns="4443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785" y="1481765"/>
            <a:ext cx="10450287" cy="4190347"/>
          </a:xfrm>
          <a:prstGeom prst="rect">
            <a:avLst/>
          </a:prstGeom>
        </p:spPr>
        <p:txBody>
          <a:bodyPr vert="horz" lIns="88875" tIns="44437" rIns="88875" bIns="444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572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0DF9D-1AF8-4BA4-86CB-9A5DE40321E7}" type="datetimeFigureOut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5/28/2022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240" y="5885229"/>
            <a:ext cx="3676952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ct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524" y="5885229"/>
            <a:ext cx="2709333" cy="338050"/>
          </a:xfrm>
          <a:prstGeom prst="rect">
            <a:avLst/>
          </a:prstGeom>
        </p:spPr>
        <p:txBody>
          <a:bodyPr vert="horz" lIns="88875" tIns="44437" rIns="88875" bIns="44437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28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11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228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11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22865" rtl="0" eaLnBrk="1" latinLnBrk="0" hangingPunct="1"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578" indent="-308578" algn="l" defTabSz="822865" rtl="0" eaLnBrk="1" latinLnBrk="0" hangingPunct="1">
        <a:spcBef>
          <a:spcPct val="20000"/>
        </a:spcBef>
        <a:buFont typeface="Arial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1pPr>
      <a:lvl2pPr marL="668572" indent="-257170" algn="l" defTabSz="822865" rtl="0" eaLnBrk="1" latinLnBrk="0" hangingPunct="1">
        <a:spcBef>
          <a:spcPct val="20000"/>
        </a:spcBef>
        <a:buFont typeface="Arial" pitchFamily="34" charset="0"/>
        <a:buChar char="–"/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0285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440012" indent="-205713" algn="l" defTabSz="822865" rtl="0" eaLnBrk="1" latinLnBrk="0" hangingPunct="1">
        <a:spcBef>
          <a:spcPct val="20000"/>
        </a:spcBef>
        <a:buFont typeface="Arial" pitchFamily="34" charset="0"/>
        <a:buChar char="–"/>
        <a:defRPr sz="1852" kern="1200">
          <a:solidFill>
            <a:schemeClr val="tx1"/>
          </a:solidFill>
          <a:latin typeface="+mn-lt"/>
          <a:ea typeface="+mn-ea"/>
          <a:cs typeface="+mn-cs"/>
        </a:defRPr>
      </a:lvl4pPr>
      <a:lvl5pPr marL="1851435" indent="-205713" algn="l" defTabSz="822865" rtl="0" eaLnBrk="1" latinLnBrk="0" hangingPunct="1">
        <a:spcBef>
          <a:spcPct val="20000"/>
        </a:spcBef>
        <a:buFont typeface="Arial" pitchFamily="34" charset="0"/>
        <a:buChar char="»"/>
        <a:defRPr sz="1852" kern="1200">
          <a:solidFill>
            <a:schemeClr val="tx1"/>
          </a:solidFill>
          <a:latin typeface="+mn-lt"/>
          <a:ea typeface="+mn-ea"/>
          <a:cs typeface="+mn-cs"/>
        </a:defRPr>
      </a:lvl5pPr>
      <a:lvl6pPr marL="2262871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74287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4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97175" indent="-205713" algn="l" defTabSz="822865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1pPr>
      <a:lvl2pPr marL="41143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2pPr>
      <a:lvl3pPr marL="822865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4pPr>
      <a:lvl5pPr marL="1645734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6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9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8" algn="l" defTabSz="822865" rtl="0" eaLnBrk="1" latinLnBrk="0" hangingPunct="1">
        <a:defRPr sz="1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60" y="274638"/>
            <a:ext cx="10972801" cy="1143000"/>
          </a:xfrm>
          <a:prstGeom prst="rect">
            <a:avLst/>
          </a:prstGeom>
        </p:spPr>
        <p:txBody>
          <a:bodyPr vert="horz" lIns="87944" tIns="43971" rIns="87944" bIns="439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60" y="1600530"/>
            <a:ext cx="10972801" cy="4525963"/>
          </a:xfrm>
          <a:prstGeom prst="rect">
            <a:avLst/>
          </a:prstGeom>
        </p:spPr>
        <p:txBody>
          <a:bodyPr vert="horz" lIns="87944" tIns="43971" rIns="87944" bIns="439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19/3/2013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681"/>
            <a:ext cx="3860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Shai Shen-Orr 18/3/13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1"/>
            <a:ext cx="2844800" cy="365125"/>
          </a:xfrm>
          <a:prstGeom prst="rect">
            <a:avLst/>
          </a:prstGeom>
        </p:spPr>
        <p:txBody>
          <a:bodyPr vert="horz" lIns="87944" tIns="43971" rIns="87944" bIns="439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79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B1AC5-5CAD-4074-8AEB-0F5B119690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79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0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8796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873" indent="-329873" algn="l" defTabSz="8796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709" indent="-274949" algn="l" defTabSz="87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56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384" indent="-219911" algn="l" defTabSz="8796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202" indent="-219911" algn="l" defTabSz="8796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3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844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7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38508" indent="-219911" algn="l" defTabSz="8796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830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65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2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324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8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5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8759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8607" algn="l" defTabSz="8796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7634" y="251985"/>
            <a:ext cx="4892344" cy="629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057" y="170104"/>
            <a:ext cx="5106441" cy="2416193"/>
          </a:xfrm>
        </p:spPr>
        <p:txBody>
          <a:bodyPr>
            <a:noAutofit/>
          </a:bodyPr>
          <a:lstStyle/>
          <a:p>
            <a:pPr rtl="1"/>
            <a:r>
              <a:rPr lang="he-IL" sz="2407" dirty="0">
                <a:solidFill>
                  <a:srgbClr val="FFC000"/>
                </a:solidFill>
              </a:rPr>
              <a:t>שי שן-אור</a:t>
            </a:r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המעבדה לאימונולוגיה מערכתית</a:t>
            </a:r>
          </a:p>
          <a:p>
            <a:pPr rtl="1"/>
            <a:r>
              <a:rPr lang="he-IL" sz="2407" dirty="0">
                <a:solidFill>
                  <a:schemeClr val="bg1"/>
                </a:solidFill>
              </a:rPr>
              <a:t> ורפואה מותאמת אישית</a:t>
            </a:r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המחלקה לאימונולוגיה</a:t>
            </a: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  הפקולטה לרפואה ע"ש רפפורט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he-IL" sz="2222" dirty="0">
                <a:solidFill>
                  <a:srgbClr val="FFC000"/>
                </a:solidFill>
              </a:rPr>
              <a:t>הטכניון</a:t>
            </a:r>
            <a:endParaRPr lang="en-US" sz="2222" dirty="0">
              <a:solidFill>
                <a:srgbClr val="FFC000"/>
              </a:solidFill>
            </a:endParaRPr>
          </a:p>
          <a:p>
            <a:pPr rtl="1"/>
            <a:endParaRPr lang="en-US" sz="2222" dirty="0">
              <a:solidFill>
                <a:srgbClr val="FFC000"/>
              </a:solidFill>
            </a:endParaRPr>
          </a:p>
          <a:p>
            <a:pPr rtl="1"/>
            <a:r>
              <a:rPr lang="en-US" sz="2407" dirty="0">
                <a:solidFill>
                  <a:schemeClr val="bg1"/>
                </a:solidFill>
              </a:rPr>
              <a:t>shenorr@technion.ac.il</a:t>
            </a:r>
          </a:p>
          <a:p>
            <a:pPr rtl="1"/>
            <a:endParaRPr lang="en-US" sz="2407" dirty="0">
              <a:solidFill>
                <a:srgbClr val="FFFF00"/>
              </a:solidFill>
            </a:endParaRPr>
          </a:p>
          <a:p>
            <a:pPr rtl="1"/>
            <a:endParaRPr lang="en-US" sz="2407" dirty="0">
              <a:solidFill>
                <a:schemeClr val="bg1"/>
              </a:solidFill>
            </a:endParaRPr>
          </a:p>
          <a:p>
            <a:pPr rtl="1"/>
            <a:endParaRPr lang="en-US" sz="2407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0214" y="6539914"/>
            <a:ext cx="3296842" cy="254032"/>
          </a:xfrm>
          <a:prstGeom prst="rect">
            <a:avLst/>
          </a:prstGeom>
          <a:noFill/>
        </p:spPr>
        <p:txBody>
          <a:bodyPr wrap="none" lIns="82285" tIns="41142" rIns="82285" bIns="41142" rtlCol="0">
            <a:sp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by Marina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Sirota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using </a:t>
            </a:r>
            <a:r>
              <a:rPr kumimoji="0" lang="en-US" sz="1111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iStockPhoto</a:t>
            </a:r>
            <a:r>
              <a:rPr kumimoji="0" lang="en-US" sz="1111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illustrations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613" y="4499598"/>
            <a:ext cx="7734816" cy="1128792"/>
          </a:xfrm>
        </p:spPr>
        <p:txBody>
          <a:bodyPr>
            <a:noAutofit/>
          </a:bodyPr>
          <a:lstStyle/>
          <a:p>
            <a:pPr algn="r" rtl="1"/>
            <a:r>
              <a:rPr lang="he-IL" sz="2777" dirty="0">
                <a:solidFill>
                  <a:srgbClr val="FFC000"/>
                </a:solidFill>
                <a:cs typeface="+mn-cs"/>
              </a:rPr>
              <a:t>מדדי דמיון ומרחק</a:t>
            </a:r>
            <a:endParaRPr lang="en-US" sz="2777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80832" y="5538138"/>
            <a:ext cx="6843302" cy="1622639"/>
          </a:xfrm>
          <a:prstGeom prst="rect">
            <a:avLst/>
          </a:prstGeom>
        </p:spPr>
        <p:txBody>
          <a:bodyPr vert="horz" lIns="82285" tIns="41142" rIns="82285" bIns="41142" rtlCol="0">
            <a:normAutofit/>
          </a:bodyPr>
          <a:lstStyle/>
          <a:p>
            <a:pPr marL="0" marR="0" lvl="0" indent="0" algn="l" defTabSz="8227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2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 l="15384" t="5744" r="15384" b="19590"/>
          <a:stretch>
            <a:fillRect/>
          </a:stretch>
        </p:blipFill>
        <p:spPr bwMode="auto">
          <a:xfrm>
            <a:off x="463613" y="169591"/>
            <a:ext cx="717444" cy="100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36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179998"/>
            <a:ext cx="10972801" cy="1143000"/>
          </a:xfrm>
        </p:spPr>
        <p:txBody>
          <a:bodyPr>
            <a:noAutofit/>
          </a:bodyPr>
          <a:lstStyle/>
          <a:p>
            <a:pPr algn="r" rtl="1"/>
            <a:r>
              <a:rPr lang="he-IL" sz="3200" dirty="0">
                <a:cs typeface="+mn-cs"/>
              </a:rPr>
              <a:t>קורלציית </a:t>
            </a:r>
            <a:r>
              <a:rPr lang="en-US" sz="3200" dirty="0">
                <a:cs typeface="+mn-cs"/>
              </a:rPr>
              <a:t> Spearman</a:t>
            </a:r>
            <a:r>
              <a:rPr lang="he-IL" sz="3200" dirty="0">
                <a:cs typeface="+mn-cs"/>
              </a:rPr>
              <a:t> – דירוג א-פרמטרי מוליד עמידות ל-</a:t>
            </a:r>
            <a:r>
              <a:rPr lang="en-US" sz="3200" dirty="0">
                <a:cs typeface="+mn-cs"/>
              </a:rPr>
              <a:t>outliers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3293" y="2364473"/>
            <a:ext cx="15121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0" name="Picture 4" descr="http://www.statisticshowto.com/wp-content/uploads/2015/01/tied-ranks-1.png">
            <a:extLst>
              <a:ext uri="{FF2B5EF4-FFF2-40B4-BE49-F238E27FC236}">
                <a16:creationId xmlns:a16="http://schemas.microsoft.com/office/drawing/2014/main" id="{FC5E325E-62A7-48D5-8E7F-69836E87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24" y="2112624"/>
            <a:ext cx="5210980" cy="13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845780" y="2860252"/>
            <a:ext cx="9192" cy="30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35" y="3190649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Spearman’s rho</a:t>
            </a:r>
          </a:p>
          <a:p>
            <a:r>
              <a:rPr lang="en-US" dirty="0"/>
              <a:t>R = rank (</a:t>
            </a:r>
            <a:r>
              <a:rPr lang="he-IL" dirty="0"/>
              <a:t>דירוג</a:t>
            </a:r>
            <a:r>
              <a:rPr lang="en-US" dirty="0"/>
              <a:t>)</a:t>
            </a:r>
          </a:p>
        </p:txBody>
      </p:sp>
      <p:pic>
        <p:nvPicPr>
          <p:cNvPr id="10" name="Picture 2" descr="https://www.datastax.com/wp-content/uploads/2017/04/spearman-vs-pears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" y="4374390"/>
            <a:ext cx="7425484" cy="23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0EB131-4057-57A7-73FF-E7B8540B34FE}"/>
              </a:ext>
            </a:extLst>
          </p:cNvPr>
          <p:cNvGrpSpPr/>
          <p:nvPr/>
        </p:nvGrpSpPr>
        <p:grpSpPr>
          <a:xfrm>
            <a:off x="7862675" y="2055634"/>
            <a:ext cx="3641280" cy="2650323"/>
            <a:chOff x="817867" y="1321714"/>
            <a:chExt cx="3449984" cy="2472211"/>
          </a:xfrm>
        </p:grpSpPr>
        <p:pic>
          <p:nvPicPr>
            <p:cNvPr id="4098" name="Picture 2" descr="Image result for spearman correlation">
              <a:extLst>
                <a:ext uri="{FF2B5EF4-FFF2-40B4-BE49-F238E27FC236}">
                  <a16:creationId xmlns:a16="http://schemas.microsoft.com/office/drawing/2014/main" id="{DD48F050-E615-473E-98C8-C8602DAC3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6" r="33076"/>
            <a:stretch/>
          </p:blipFill>
          <p:spPr bwMode="auto">
            <a:xfrm>
              <a:off x="1125672" y="1642056"/>
              <a:ext cx="2986339" cy="2151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17867" y="1321763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X-Actual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46231" y="1324469"/>
              <a:ext cx="8713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X-Ranked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66105" y="1325940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Y-Actual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01267" y="1321714"/>
              <a:ext cx="866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Y-Ranked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4635" y="1331938"/>
            <a:ext cx="11904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/>
              <a:t>כמו</a:t>
            </a:r>
            <a:r>
              <a:rPr lang="en-US" sz="2000" dirty="0"/>
              <a:t>Pearson’s </a:t>
            </a:r>
            <a:r>
              <a:rPr lang="he-IL" sz="2000" dirty="0"/>
              <a:t> אבל בודקת את היחס</a:t>
            </a:r>
            <a:r>
              <a:rPr lang="en-US" sz="2000" dirty="0"/>
              <a:t> </a:t>
            </a:r>
            <a:r>
              <a:rPr lang="he-IL" sz="2000" dirty="0"/>
              <a:t>(חוזק וכיוון)</a:t>
            </a:r>
            <a:r>
              <a:rPr lang="en-US" sz="2000" dirty="0"/>
              <a:t> </a:t>
            </a:r>
            <a:r>
              <a:rPr lang="he-IL" sz="2000" u="sng" dirty="0"/>
              <a:t>המונוטוני</a:t>
            </a:r>
            <a:r>
              <a:rPr lang="he-IL" sz="2000" dirty="0"/>
              <a:t> בין שני משתנים</a:t>
            </a:r>
            <a:r>
              <a:rPr lang="en-US" sz="2000" dirty="0"/>
              <a:t> </a:t>
            </a:r>
            <a:r>
              <a:rPr lang="he-IL" sz="2000" dirty="0"/>
              <a:t> ע"י שימוש בדירוג הערכים במקום בערך עצמו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550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>
                <a:cs typeface="+mn-cs"/>
              </a:rPr>
              <a:t> </a:t>
            </a:r>
            <a:r>
              <a:rPr lang="en-US" sz="3600" dirty="0">
                <a:cs typeface="+mn-cs"/>
              </a:rPr>
              <a:t>  </a:t>
            </a:r>
            <a:r>
              <a:rPr lang="he-IL" sz="3600" dirty="0">
                <a:cs typeface="+mn-cs"/>
              </a:rPr>
              <a:t> דוגמאות למדדי דמיון פופולאריים נוספים</a:t>
            </a:r>
            <a:endParaRPr lang="en-US" sz="36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525963"/>
          </a:xfrm>
        </p:spPr>
        <p:txBody>
          <a:bodyPr/>
          <a:lstStyle/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1026" name="Picture 2" descr="https://qph.fs.quoracdn.net/main-qimg-e73d01f18d0b4a2f57ff2206a3863c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834" y="2165500"/>
            <a:ext cx="2666959" cy="26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thumb/b/b4/Hamming_distance_3_bit_binary.svg/140px-Hamming_distance_3_bit_binar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3" y="2492718"/>
            <a:ext cx="2758106" cy="21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upload.wikimedia.org/wikipedia/commons/thumb/6/6e/Hamming_distance_3_bit_binary_example.svg/140px-Hamming_distance_3_bit_binary_exampl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37" y="2572177"/>
            <a:ext cx="2590208" cy="20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C414E1-30F2-D371-6895-06ADEB68CA79}"/>
              </a:ext>
            </a:extLst>
          </p:cNvPr>
          <p:cNvSpPr txBox="1"/>
          <p:nvPr/>
        </p:nvSpPr>
        <p:spPr>
          <a:xfrm>
            <a:off x="7983834" y="1664509"/>
            <a:ext cx="2922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  מרחק מנהטן – כמעוף המונית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1CED9-7B5F-1606-57F8-BB2478DFFDE3}"/>
              </a:ext>
            </a:extLst>
          </p:cNvPr>
          <p:cNvSpPr txBox="1"/>
          <p:nvPr/>
        </p:nvSpPr>
        <p:spPr>
          <a:xfrm>
            <a:off x="-1050287" y="1664509"/>
            <a:ext cx="6095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מרחק </a:t>
            </a:r>
            <a:r>
              <a:rPr lang="en-US" dirty="0"/>
              <a:t> - hamming</a:t>
            </a:r>
            <a:r>
              <a:rPr lang="he-IL" dirty="0"/>
              <a:t>   כמרחק ה-</a:t>
            </a:r>
            <a:r>
              <a:rPr lang="en-US" dirty="0"/>
              <a:t>bit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1DEAA-B981-0AAA-F89E-614D03E89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791" y="4935658"/>
            <a:ext cx="2346848" cy="573674"/>
          </a:xfrm>
          <a:prstGeom prst="rect">
            <a:avLst/>
          </a:prstGeom>
        </p:spPr>
      </p:pic>
      <p:pic>
        <p:nvPicPr>
          <p:cNvPr id="6146" name="Picture 2" descr="manhattan distance">
            <a:extLst>
              <a:ext uri="{FF2B5EF4-FFF2-40B4-BE49-F238E27FC236}">
                <a16:creationId xmlns:a16="http://schemas.microsoft.com/office/drawing/2014/main" id="{11B2FF36-9FC9-EB1D-1D18-D2BE71037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34" y="5698758"/>
            <a:ext cx="1669033" cy="8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96042C-0B3D-F50F-7D87-B23D7AAA33D1}"/>
              </a:ext>
            </a:extLst>
          </p:cNvPr>
          <p:cNvSpPr txBox="1"/>
          <p:nvPr/>
        </p:nvSpPr>
        <p:spPr>
          <a:xfrm>
            <a:off x="10686893" y="5237093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בדו-</a:t>
            </a:r>
            <a:r>
              <a:rPr lang="he-IL" dirty="0" err="1"/>
              <a:t>מימד</a:t>
            </a:r>
            <a:endParaRPr lang="he-IL" dirty="0"/>
          </a:p>
          <a:p>
            <a:endParaRPr lang="he-IL" dirty="0"/>
          </a:p>
          <a:p>
            <a:r>
              <a:rPr lang="he-IL" dirty="0"/>
              <a:t>ברב </a:t>
            </a:r>
            <a:r>
              <a:rPr lang="he-IL" dirty="0" err="1"/>
              <a:t>מימד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F762FF-B11A-845D-5538-9C383C6ACF29}"/>
              </a:ext>
            </a:extLst>
          </p:cNvPr>
          <p:cNvSpPr txBox="1"/>
          <p:nvPr/>
        </p:nvSpPr>
        <p:spPr>
          <a:xfrm>
            <a:off x="941080" y="5384358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/>
              <a:t>למשתנים קטגוריאליים</a:t>
            </a:r>
          </a:p>
          <a:p>
            <a:pPr algn="r" rtl="1"/>
            <a:r>
              <a:rPr lang="he-IL" dirty="0"/>
              <a:t>מספר התווים השונים בין שני מחרוזת זהות באורכם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28668F-67B5-AA3D-A967-78441E097F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3" y="192750"/>
            <a:ext cx="1848684" cy="12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83" y="274638"/>
            <a:ext cx="11798140" cy="1143000"/>
          </a:xfrm>
        </p:spPr>
        <p:txBody>
          <a:bodyPr>
            <a:noAutofit/>
          </a:bodyPr>
          <a:lstStyle/>
          <a:p>
            <a:r>
              <a:rPr lang="he-IL" sz="3600" dirty="0">
                <a:cs typeface="+mn-cs"/>
              </a:rPr>
              <a:t>ניתן ליצור פונקציות דמיון עשירות הכוללות מידע פונקציונלי</a:t>
            </a:r>
            <a:endParaRPr lang="en-US" sz="3600" dirty="0">
              <a:cs typeface="+mn-cs"/>
            </a:endParaRPr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871"/>
            <a:ext cx="179349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hemguide.co.uk/organicprops/aminoacids/dnacode.gif">
            <a:extLst>
              <a:ext uri="{FF2B5EF4-FFF2-40B4-BE49-F238E27FC236}">
                <a16:creationId xmlns:a16="http://schemas.microsoft.com/office/drawing/2014/main" id="{9727C14C-48AC-40B5-E84A-C7BF053B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53" y="1562757"/>
            <a:ext cx="5051533" cy="442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The Unity and Diversity of Life Chapter 15 Flashcards | Quizlet">
            <a:extLst>
              <a:ext uri="{FF2B5EF4-FFF2-40B4-BE49-F238E27FC236}">
                <a16:creationId xmlns:a16="http://schemas.microsoft.com/office/drawing/2014/main" id="{AA644330-3765-3C59-4FED-C0DDDE5D1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3"/>
          <a:stretch/>
        </p:blipFill>
        <p:spPr bwMode="auto">
          <a:xfrm>
            <a:off x="630314" y="2700440"/>
            <a:ext cx="5940635" cy="27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2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1582561" cy="1143000"/>
          </a:xfrm>
        </p:spPr>
        <p:txBody>
          <a:bodyPr>
            <a:noAutofit/>
          </a:bodyPr>
          <a:lstStyle/>
          <a:p>
            <a:r>
              <a:rPr lang="he-IL" sz="3600" dirty="0">
                <a:cs typeface="+mn-cs"/>
              </a:rPr>
              <a:t>ואף ללמוד ממידע קודם על תכונות מורכבות והדמיון </a:t>
            </a:r>
            <a:r>
              <a:rPr lang="he-IL" sz="3600" dirty="0" err="1">
                <a:cs typeface="+mn-cs"/>
              </a:rPr>
              <a:t>בינהם</a:t>
            </a:r>
            <a:endParaRPr lang="en-US" sz="3600" dirty="0">
              <a:cs typeface="+mn-cs"/>
            </a:endParaRPr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871"/>
            <a:ext cx="179349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usselllab.org/aas/other_images/lb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799947"/>
            <a:ext cx="486727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nature.com/srep/2013/131030/srep03084/images/srep03084-f3.jpg">
            <a:extLst>
              <a:ext uri="{FF2B5EF4-FFF2-40B4-BE49-F238E27FC236}">
                <a16:creationId xmlns:a16="http://schemas.microsoft.com/office/drawing/2014/main" id="{101D82E5-B90A-837D-4514-7DF6FF0D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321"/>
            <a:ext cx="6907967" cy="280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6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0" y="140495"/>
            <a:ext cx="11696861" cy="1143000"/>
          </a:xfrm>
        </p:spPr>
        <p:txBody>
          <a:bodyPr>
            <a:normAutofit/>
          </a:bodyPr>
          <a:lstStyle/>
          <a:p>
            <a:pPr algn="r" rtl="1"/>
            <a:r>
              <a:rPr lang="he-IL" sz="2800" dirty="0">
                <a:cs typeface="+mn-cs"/>
              </a:rPr>
              <a:t>התמודדות עם מידע לא לינארי</a:t>
            </a:r>
            <a:r>
              <a:rPr lang="en-US" sz="2800" dirty="0">
                <a:cs typeface="+mn-cs"/>
              </a:rPr>
              <a:t> </a:t>
            </a:r>
            <a:r>
              <a:rPr lang="he-IL" sz="2800" dirty="0">
                <a:cs typeface="+mn-cs"/>
              </a:rPr>
              <a:t>דורשת מידול מתוחכם יותר של תוואי היחסים במרחב</a:t>
            </a:r>
            <a:endParaRPr lang="en-US" sz="2800" dirty="0"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918B3-D730-23D4-BDC7-BAEE533CB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6146" name="Picture 2" descr="https://upload.wikimedia.org/wikipedia/commons/thumb/9/99/Distance_Correlation_Examples.svg/400px-Distance_Correlation_Exampl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5" y="1694897"/>
            <a:ext cx="6443480" cy="40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 Global Geometric Framework for Nonlinear Dimensionality Reduction">
            <a:extLst>
              <a:ext uri="{FF2B5EF4-FFF2-40B4-BE49-F238E27FC236}">
                <a16:creationId xmlns:a16="http://schemas.microsoft.com/office/drawing/2014/main" id="{E35C0745-D0EA-2858-4742-9E22E5C3E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63"/>
          <a:stretch/>
        </p:blipFill>
        <p:spPr bwMode="auto">
          <a:xfrm>
            <a:off x="7848600" y="1163638"/>
            <a:ext cx="2983307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 Global Geometric Framework for Nonlinear Dimensionality Reduction">
            <a:extLst>
              <a:ext uri="{FF2B5EF4-FFF2-40B4-BE49-F238E27FC236}">
                <a16:creationId xmlns:a16="http://schemas.microsoft.com/office/drawing/2014/main" id="{1D1374ED-5205-9C68-1A06-BDA791A3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8" r="32293"/>
          <a:stretch/>
        </p:blipFill>
        <p:spPr bwMode="auto">
          <a:xfrm>
            <a:off x="7848600" y="3669689"/>
            <a:ext cx="2983307" cy="21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16" y="1225"/>
            <a:ext cx="11618765" cy="1058243"/>
          </a:xfrm>
        </p:spPr>
        <p:txBody>
          <a:bodyPr>
            <a:noAutofit/>
          </a:bodyPr>
          <a:lstStyle/>
          <a:p>
            <a:pPr algn="r" rtl="1"/>
            <a:r>
              <a:rPr lang="he-IL" sz="3200" dirty="0">
                <a:cs typeface="+mn-cs"/>
              </a:rPr>
              <a:t>מנתונים למרחקים ודמיון</a:t>
            </a:r>
            <a:r>
              <a:rPr lang="en-US" sz="3200" dirty="0">
                <a:cs typeface="+mn-cs"/>
              </a:rPr>
              <a:t> - </a:t>
            </a:r>
            <a:r>
              <a:rPr lang="he-IL" sz="3200" dirty="0">
                <a:cs typeface="+mn-cs"/>
              </a:rPr>
              <a:t>ניתן לחפש דמיון בין דוגמאות או בין מדדים</a:t>
            </a:r>
            <a:endParaRPr lang="en-US" sz="3200" dirty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792" y="2480404"/>
            <a:ext cx="1809986" cy="3146287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5521" y="1818258"/>
            <a:ext cx="28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דוגמאות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53177" y="346203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dirty="0">
                <a:solidFill>
                  <a:prstClr val="black"/>
                </a:solidFill>
                <a:latin typeface="Calibri" panose="020F0502020204030204"/>
              </a:rPr>
              <a:t>מדידות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9557" y="2351369"/>
            <a:ext cx="189829" cy="34763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3532" y="2337513"/>
            <a:ext cx="189829" cy="34763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0872" y="5859866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37865" y="5871437"/>
            <a:ext cx="258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0648" y="1045653"/>
            <a:ext cx="4998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/>
              <a:t>השאלה: </a:t>
            </a:r>
            <a:r>
              <a:rPr lang="he-IL" sz="2400" dirty="0"/>
              <a:t>כמה דומים האנשים אחד לשני?</a:t>
            </a:r>
            <a:endParaRPr lang="en-US" sz="2400" dirty="0"/>
          </a:p>
          <a:p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052199" y="6229198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/>
              <a:t>המוטיבציה: </a:t>
            </a:r>
            <a:r>
              <a:rPr lang="he-IL" sz="2400" dirty="0"/>
              <a:t>מחלה דומה ?</a:t>
            </a:r>
            <a:endParaRPr lang="en-US" sz="2400" dirty="0"/>
          </a:p>
        </p:txBody>
      </p:sp>
      <p:sp>
        <p:nvSpPr>
          <p:cNvPr id="31" name="Right Arrow 30"/>
          <p:cNvSpPr/>
          <p:nvPr/>
        </p:nvSpPr>
        <p:spPr>
          <a:xfrm>
            <a:off x="3486035" y="3134149"/>
            <a:ext cx="4824247" cy="1383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נצטרך להגדיר </a:t>
            </a:r>
            <a:r>
              <a:rPr lang="he-IL" u="sng" dirty="0"/>
              <a:t>פונקציית דמיון או מרחק </a:t>
            </a:r>
            <a:r>
              <a:rPr lang="he-IL" dirty="0"/>
              <a:t>להשוות בין דוגמאות</a:t>
            </a:r>
            <a:endParaRPr lang="en-US" u="sng" dirty="0"/>
          </a:p>
        </p:txBody>
      </p:sp>
      <p:pic>
        <p:nvPicPr>
          <p:cNvPr id="20" name="Picture 2" descr="http://www.rockbottomdeals.biz/prod_images_blowup/60803-36.jpg">
            <a:extLst>
              <a:ext uri="{FF2B5EF4-FFF2-40B4-BE49-F238E27FC236}">
                <a16:creationId xmlns:a16="http://schemas.microsoft.com/office/drawing/2014/main" id="{88EAD1F3-9056-527D-C06E-16FBA8EA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2" y="4439430"/>
            <a:ext cx="1809986" cy="13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istance metrics">
            <a:extLst>
              <a:ext uri="{FF2B5EF4-FFF2-40B4-BE49-F238E27FC236}">
                <a16:creationId xmlns:a16="http://schemas.microsoft.com/office/drawing/2014/main" id="{5A7FAC56-1F71-9899-4E48-01104F260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372" y="2882978"/>
            <a:ext cx="3363422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 </a:t>
            </a:r>
            <a:r>
              <a:rPr lang="en-US" dirty="0"/>
              <a:t>  </a:t>
            </a:r>
            <a:r>
              <a:rPr lang="he-IL" dirty="0"/>
              <a:t> דרכים רבות להגדיר דמיון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5259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קיימות מספר רב של דרכים להגדיר דמיון בין שתי נקודות או יותר.</a:t>
            </a:r>
          </a:p>
          <a:p>
            <a:pPr algn="r" rtl="1"/>
            <a:r>
              <a:rPr lang="he-IL" dirty="0"/>
              <a:t>השיטה בה נבחר לחשב דמיון תשפיע על התוצאות</a:t>
            </a:r>
          </a:p>
          <a:p>
            <a:pPr algn="r" rtl="1"/>
            <a:r>
              <a:rPr lang="he-IL" dirty="0"/>
              <a:t>קביעת השיטה בה נגדיר </a:t>
            </a:r>
            <a:r>
              <a:rPr lang="he-IL" dirty="0">
                <a:solidFill>
                  <a:srgbClr val="FF0000"/>
                </a:solidFill>
              </a:rPr>
              <a:t>דמיון</a:t>
            </a:r>
            <a:r>
              <a:rPr lang="he-IL" dirty="0"/>
              <a:t> היא החלטה בסיסית לכל ניתוח נתונים המונחית עפ"י מספר רב של גורמים:</a:t>
            </a:r>
          </a:p>
          <a:p>
            <a:pPr lvl="1" algn="r" rtl="1"/>
            <a:r>
              <a:rPr lang="he-IL" dirty="0"/>
              <a:t>סוג הנתונים</a:t>
            </a:r>
          </a:p>
          <a:p>
            <a:pPr lvl="1" algn="r" rtl="1"/>
            <a:r>
              <a:rPr lang="he-IL" dirty="0"/>
              <a:t>ההתפלגות שלהם</a:t>
            </a:r>
          </a:p>
          <a:p>
            <a:pPr lvl="1" algn="r" rtl="1"/>
            <a:r>
              <a:rPr lang="he-IL" dirty="0"/>
              <a:t>המטרה אותה אנו מנסים להשיג</a:t>
            </a:r>
          </a:p>
          <a:p>
            <a:pPr lvl="1" algn="r" rtl="1"/>
            <a:r>
              <a:rPr lang="he-IL" dirty="0"/>
              <a:t>מהם הממדים החשובים</a:t>
            </a:r>
          </a:p>
          <a:p>
            <a:pPr lvl="1" algn="r" rtl="1"/>
            <a:r>
              <a:rPr lang="he-IL" dirty="0"/>
              <a:t>"אינטואיציה" על מהות דמיון</a:t>
            </a:r>
          </a:p>
          <a:p>
            <a:pPr lvl="1"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8" y="262971"/>
            <a:ext cx="179349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stance metrics">
            <a:extLst>
              <a:ext uri="{FF2B5EF4-FFF2-40B4-BE49-F238E27FC236}">
                <a16:creationId xmlns:a16="http://schemas.microsoft.com/office/drawing/2014/main" id="{CB2A6DA6-CE44-7342-08CB-8ECD08AB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4" y="3672586"/>
            <a:ext cx="43910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D Vect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404"/>
            <a:ext cx="2352978" cy="22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525963"/>
          </a:xfrm>
        </p:spPr>
        <p:txBody>
          <a:bodyPr>
            <a:normAutofit/>
          </a:bodyPr>
          <a:lstStyle/>
          <a:p>
            <a:pPr algn="r" rtl="1"/>
            <a:r>
              <a:rPr lang="he-IL" dirty="0"/>
              <a:t>מרחק </a:t>
            </a:r>
            <a:r>
              <a:rPr lang="he-IL" dirty="0" err="1"/>
              <a:t>אוקלידי</a:t>
            </a:r>
            <a:r>
              <a:rPr lang="en-US" dirty="0"/>
              <a:t>  </a:t>
            </a:r>
            <a:r>
              <a:rPr lang="he-IL" dirty="0"/>
              <a:t>בין שתי נקודות הוא אורך הקו (וקטור) המחבר אותם</a:t>
            </a:r>
            <a:r>
              <a:rPr lang="en-US" dirty="0"/>
              <a:t>  </a:t>
            </a:r>
            <a:endParaRPr lang="he-IL" dirty="0"/>
          </a:p>
          <a:p>
            <a:pPr algn="r" rtl="1"/>
            <a:r>
              <a:rPr lang="he-IL" dirty="0"/>
              <a:t>המרחק בין שתי נקודות במרחב </a:t>
            </a:r>
            <a:r>
              <a:rPr lang="he-IL" dirty="0" err="1"/>
              <a:t>אוקלידי</a:t>
            </a:r>
            <a:r>
              <a:rPr lang="he-IL" dirty="0"/>
              <a:t> מוגדר:</a:t>
            </a:r>
          </a:p>
          <a:p>
            <a:pPr lvl="1" algn="r" rtl="1"/>
            <a:r>
              <a:rPr lang="he-IL" dirty="0"/>
              <a:t>בדו-ממד המרחק האוקלידי ניתן ע"י משפט </a:t>
            </a:r>
            <a:r>
              <a:rPr lang="he-IL" dirty="0" err="1"/>
              <a:t>פיתגוארס</a:t>
            </a:r>
            <a:endParaRPr lang="he-IL" dirty="0"/>
          </a:p>
          <a:p>
            <a:pPr lvl="1" algn="r" rtl="1"/>
            <a:endParaRPr lang="he-IL" dirty="0"/>
          </a:p>
          <a:p>
            <a:pPr lvl="1" algn="r" rtl="1"/>
            <a:endParaRPr lang="he-IL" dirty="0"/>
          </a:p>
          <a:p>
            <a:pPr lvl="1" algn="r" rtl="1"/>
            <a:r>
              <a:rPr lang="he-IL" dirty="0"/>
              <a:t>ברב ממד, בהינתן נקודות </a:t>
            </a:r>
            <a:r>
              <a:rPr lang="en-US" dirty="0" err="1"/>
              <a:t>p,q</a:t>
            </a:r>
            <a:r>
              <a:rPr lang="he-IL" dirty="0"/>
              <a:t> במרחב </a:t>
            </a:r>
            <a:r>
              <a:rPr lang="en-US" dirty="0"/>
              <a:t>N</a:t>
            </a:r>
            <a:r>
              <a:rPr lang="he-IL" dirty="0"/>
              <a:t> ממדי, המרחק יחושב:</a:t>
            </a:r>
            <a:endParaRPr lang="en-US" dirty="0"/>
          </a:p>
          <a:p>
            <a:pPr lvl="1"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3200" dirty="0">
                <a:cs typeface="+mn-cs"/>
              </a:rPr>
              <a:t>הגדרת דמיון</a:t>
            </a:r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בעזרת המרחק </a:t>
            </a:r>
            <a:r>
              <a:rPr lang="he-IL" sz="3200" dirty="0" err="1">
                <a:cs typeface="+mn-cs"/>
              </a:rPr>
              <a:t>אוקלידי</a:t>
            </a:r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 - כמעוף הציפור</a:t>
            </a:r>
            <a:endParaRPr lang="en-US" sz="3200" dirty="0">
              <a:cs typeface="+mn-cs"/>
            </a:endParaRPr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89" y="52698"/>
            <a:ext cx="1334680" cy="97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lab.stanford.edu/brian/making7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b="6081"/>
          <a:stretch/>
        </p:blipFill>
        <p:spPr bwMode="auto">
          <a:xfrm>
            <a:off x="1520118" y="2745305"/>
            <a:ext cx="2400461" cy="198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59E34-1599-C0D6-7883-6FAA901A6D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29" t="53214" r="32076" b="39167"/>
          <a:stretch/>
        </p:blipFill>
        <p:spPr>
          <a:xfrm>
            <a:off x="2929574" y="5472552"/>
            <a:ext cx="8326825" cy="6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0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he-IL" sz="3600" dirty="0">
                <a:cs typeface="+mn-cs"/>
              </a:rPr>
              <a:t>המרחק </a:t>
            </a:r>
            <a:r>
              <a:rPr lang="he-IL" sz="3600" dirty="0" err="1">
                <a:cs typeface="+mn-cs"/>
              </a:rPr>
              <a:t>האוקלידי</a:t>
            </a:r>
            <a:r>
              <a:rPr lang="he-IL" sz="3600" dirty="0">
                <a:cs typeface="+mn-cs"/>
              </a:rPr>
              <a:t> מהווה מטריקה </a:t>
            </a:r>
            <a:r>
              <a:rPr lang="en-US" sz="3600" dirty="0">
                <a:cs typeface="+mn-cs"/>
              </a:rPr>
              <a:t>(metric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0C1B3-A1C3-4E81-AE67-A7F6C193D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/>
              <a:t>הוא סימטרי </a:t>
            </a:r>
            <a:r>
              <a:rPr lang="en-US" dirty="0"/>
              <a:t>d(</a:t>
            </a:r>
            <a:r>
              <a:rPr lang="en-US" dirty="0" err="1"/>
              <a:t>p,q</a:t>
            </a:r>
            <a:r>
              <a:rPr lang="en-US" dirty="0"/>
              <a:t>) = d(</a:t>
            </a:r>
            <a:r>
              <a:rPr lang="en-US" dirty="0" err="1"/>
              <a:t>q,p</a:t>
            </a:r>
            <a:r>
              <a:rPr lang="en-US" dirty="0"/>
              <a:t>)</a:t>
            </a:r>
          </a:p>
          <a:p>
            <a:pPr algn="r" rtl="1"/>
            <a:r>
              <a:rPr lang="he-IL" dirty="0"/>
              <a:t>הוא חיובי (או אפס בדמיון מוחלט)</a:t>
            </a:r>
          </a:p>
          <a:p>
            <a:pPr algn="r" rtl="1"/>
            <a:r>
              <a:rPr lang="he-IL" dirty="0"/>
              <a:t>הוא מקיים את אי-שיווין המשולש – </a:t>
            </a:r>
            <a:endParaRPr lang="en-US" dirty="0"/>
          </a:p>
          <a:p>
            <a:pPr lvl="1" algn="r" rtl="1"/>
            <a:r>
              <a:rPr lang="he-IL" dirty="0"/>
              <a:t>לכל שלוש</a:t>
            </a:r>
            <a:r>
              <a:rPr lang="en-US" dirty="0"/>
              <a:t> </a:t>
            </a:r>
            <a:r>
              <a:rPr lang="he-IL" dirty="0"/>
              <a:t>נקודות </a:t>
            </a:r>
            <a:r>
              <a:rPr lang="en-US" dirty="0" err="1"/>
              <a:t>p,q,r</a:t>
            </a:r>
            <a:r>
              <a:rPr lang="he-IL" dirty="0"/>
              <a:t>: </a:t>
            </a:r>
            <a:r>
              <a:rPr lang="en-US" dirty="0"/>
              <a:t>d(</a:t>
            </a:r>
            <a:r>
              <a:rPr lang="en-US" dirty="0" err="1"/>
              <a:t>p,q</a:t>
            </a:r>
            <a:r>
              <a:rPr lang="en-US" dirty="0"/>
              <a:t>) + d(</a:t>
            </a:r>
            <a:r>
              <a:rPr lang="en-US" dirty="0" err="1"/>
              <a:t>q,r</a:t>
            </a:r>
            <a:r>
              <a:rPr lang="en-US" dirty="0"/>
              <a:t>) &gt;= d(</a:t>
            </a:r>
            <a:r>
              <a:rPr lang="en-US" dirty="0" err="1"/>
              <a:t>p,r</a:t>
            </a:r>
            <a:r>
              <a:rPr lang="en-US" dirty="0"/>
              <a:t>)</a:t>
            </a:r>
          </a:p>
          <a:p>
            <a:pPr algn="r" rtl="1"/>
            <a:r>
              <a:rPr lang="he-IL" dirty="0"/>
              <a:t>בביו-</a:t>
            </a:r>
            <a:r>
              <a:rPr lang="he-IL" dirty="0" err="1"/>
              <a:t>סטיטיסטיקה</a:t>
            </a:r>
            <a:r>
              <a:rPr lang="he-IL" dirty="0"/>
              <a:t> נתקלנו במרחק </a:t>
            </a:r>
            <a:r>
              <a:rPr lang="he-IL" dirty="0" err="1"/>
              <a:t>האוקלידי</a:t>
            </a:r>
            <a:r>
              <a:rPr lang="he-IL" dirty="0"/>
              <a:t> בריבוע לחישוב השגיאה ברגרסיה לינארית:</a:t>
            </a:r>
          </a:p>
          <a:p>
            <a:pPr algn="r" rtl="1"/>
            <a:endParaRPr lang="he-IL" dirty="0"/>
          </a:p>
          <a:p>
            <a:pPr marL="0" indent="0" algn="r" rtl="1">
              <a:buNone/>
            </a:pPr>
            <a:endParaRPr lang="he-IL" dirty="0"/>
          </a:p>
        </p:txBody>
      </p:sp>
      <p:sp>
        <p:nvSpPr>
          <p:cNvPr id="4" name="AutoShape 2" descr="{\displaystyle d^{2}(p,q)=(p_{1}-q_{1})^{2}+(p_{2}-q_{2})^{2}+\cdots +(p_{i}-q_{i})^{2}+\cdots +(p_{n}-q_{n})^{2}.}">
            <a:extLst>
              <a:ext uri="{FF2B5EF4-FFF2-40B4-BE49-F238E27FC236}">
                <a16:creationId xmlns:a16="http://schemas.microsoft.com/office/drawing/2014/main" id="{8B0EFF92-B773-2C70-1574-161A88337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D8D20-ED1D-8489-E9AA-C68EC51A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52" y="4982747"/>
            <a:ext cx="8401094" cy="3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8" y="262971"/>
            <a:ext cx="1060805" cy="7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1557" y="262971"/>
            <a:ext cx="10828830" cy="1058243"/>
          </a:xfrm>
        </p:spPr>
        <p:txBody>
          <a:bodyPr>
            <a:noAutofit/>
          </a:bodyPr>
          <a:lstStyle/>
          <a:p>
            <a:pPr rtl="1"/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הגדרת הדמיון על סמך התנהגות דומה</a:t>
            </a:r>
            <a:endParaRPr lang="en-US" sz="3200" dirty="0"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CE169-78E8-4EC1-83B2-6A20D13EC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85" y="1321215"/>
            <a:ext cx="10828830" cy="4350898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he-IL" dirty="0"/>
              <a:t>ה-</a:t>
            </a:r>
            <a:r>
              <a:rPr lang="en-US" u="sng" dirty="0"/>
              <a:t>Co</a:t>
            </a:r>
            <a:r>
              <a:rPr lang="en-US" dirty="0"/>
              <a:t>-</a:t>
            </a:r>
            <a:r>
              <a:rPr lang="en-US" u="sng" dirty="0" err="1"/>
              <a:t>varaince</a:t>
            </a:r>
            <a:r>
              <a:rPr lang="he-IL" dirty="0"/>
              <a:t>  של שתי משתנים היא אומדן לתלות לינארית בין שניהם</a:t>
            </a:r>
          </a:p>
          <a:p>
            <a:pPr algn="r" rtl="1"/>
            <a:r>
              <a:rPr lang="he-IL" dirty="0"/>
              <a:t>בהינתן נקודות </a:t>
            </a:r>
            <a:r>
              <a:rPr lang="en-US" dirty="0"/>
              <a:t>X</a:t>
            </a:r>
            <a:r>
              <a:rPr lang="he-IL" dirty="0"/>
              <a:t> ו </a:t>
            </a:r>
            <a:r>
              <a:rPr lang="en-US" dirty="0"/>
              <a:t>Y</a:t>
            </a:r>
            <a:r>
              <a:rPr lang="he-IL" dirty="0"/>
              <a:t> במרחב </a:t>
            </a:r>
            <a:r>
              <a:rPr lang="en-US" dirty="0"/>
              <a:t>N</a:t>
            </a:r>
            <a:r>
              <a:rPr lang="he-IL" dirty="0"/>
              <a:t> ממדי, המרחק יחושב:  </a:t>
            </a:r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משמעות</a:t>
            </a:r>
            <a:r>
              <a:rPr lang="en-US" dirty="0"/>
              <a:t> </a:t>
            </a:r>
            <a:r>
              <a:rPr lang="he-IL" dirty="0"/>
              <a:t> ה-</a:t>
            </a:r>
            <a:r>
              <a:rPr lang="en-US" dirty="0"/>
              <a:t>covariance</a:t>
            </a:r>
            <a:r>
              <a:rPr lang="he-IL" dirty="0"/>
              <a:t> מתואר</a:t>
            </a:r>
            <a:r>
              <a:rPr lang="en-US" dirty="0"/>
              <a:t> </a:t>
            </a:r>
            <a:r>
              <a:rPr lang="he-IL" dirty="0"/>
              <a:t>בתוחלת הקשר של </a:t>
            </a:r>
            <a:r>
              <a:rPr lang="en-US" dirty="0"/>
              <a:t>x</a:t>
            </a:r>
            <a:r>
              <a:rPr lang="he-IL" dirty="0"/>
              <a:t> ל-</a:t>
            </a:r>
            <a:r>
              <a:rPr lang="en-US" dirty="0"/>
              <a:t>y</a:t>
            </a:r>
            <a:r>
              <a:rPr lang="he-IL" dirty="0"/>
              <a:t>:  </a:t>
            </a:r>
            <a:r>
              <a:rPr lang="en-US" dirty="0" err="1"/>
              <a:t>Cov</a:t>
            </a:r>
            <a:r>
              <a:rPr lang="en-US" dirty="0"/>
              <a:t>(X,Y) = E(XY) – E(X)*E(Y)</a:t>
            </a:r>
          </a:p>
          <a:p>
            <a:pPr algn="r" rtl="1"/>
            <a:r>
              <a:rPr lang="he-IL" dirty="0"/>
              <a:t>שימו לב – סימן (+/-) מתאר את כיוון היחס בין המשתנים אבל את גודל האפקט קשה להבין כיוון שאיננו מתוקנן ה-</a:t>
            </a:r>
            <a:r>
              <a:rPr lang="en-US" dirty="0"/>
              <a:t>covariance </a:t>
            </a:r>
            <a:r>
              <a:rPr lang="he-IL" dirty="0"/>
              <a:t> מתאר את גודל האפקט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  <p:pic>
        <p:nvPicPr>
          <p:cNvPr id="2052" name="Picture 4" descr="Covariance and Correlation - Programmathically">
            <a:extLst>
              <a:ext uri="{FF2B5EF4-FFF2-40B4-BE49-F238E27FC236}">
                <a16:creationId xmlns:a16="http://schemas.microsoft.com/office/drawing/2014/main" id="{A1922593-649D-7B35-AABC-6E5FE3622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2502958"/>
            <a:ext cx="4778719" cy="17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variance Formula | Examples | How To Calculate Correlation?">
            <a:extLst>
              <a:ext uri="{FF2B5EF4-FFF2-40B4-BE49-F238E27FC236}">
                <a16:creationId xmlns:a16="http://schemas.microsoft.com/office/drawing/2014/main" id="{B78334D9-0F7A-5D86-6E4C-EB986E06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7" y="2043665"/>
            <a:ext cx="5656313" cy="22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86454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sz="2400" dirty="0"/>
              <a:t>קורלציית </a:t>
            </a:r>
            <a:r>
              <a:rPr lang="en-US" sz="2400" dirty="0"/>
              <a:t> Pearson </a:t>
            </a:r>
            <a:r>
              <a:rPr lang="he-IL" sz="2400" dirty="0"/>
              <a:t>היא ה-</a:t>
            </a:r>
            <a:r>
              <a:rPr lang="en-US" sz="2400" dirty="0"/>
              <a:t>covariance</a:t>
            </a:r>
            <a:r>
              <a:rPr lang="he-IL" sz="2400" dirty="0"/>
              <a:t> </a:t>
            </a:r>
            <a:r>
              <a:rPr lang="he-IL" sz="2400" u="sng" dirty="0"/>
              <a:t>המתוקנן</a:t>
            </a:r>
            <a:r>
              <a:rPr lang="he-IL" sz="2400" dirty="0"/>
              <a:t> ולפיכך תופסת את התלות</a:t>
            </a:r>
            <a:r>
              <a:rPr lang="en-US" sz="2400" dirty="0"/>
              <a:t> </a:t>
            </a:r>
            <a:r>
              <a:rPr lang="he-IL" sz="2400" dirty="0"/>
              <a:t>הלינארית בין שני משתנים. הן בכיוון והן בחוזק. </a:t>
            </a:r>
            <a:endParaRPr lang="en-US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r>
              <a:rPr lang="he-IL" sz="2400" dirty="0"/>
              <a:t>קורלציה ורגרסיה לא אותו דבר</a:t>
            </a:r>
          </a:p>
          <a:p>
            <a:pPr lvl="1" algn="r" rtl="1"/>
            <a:r>
              <a:rPr lang="he-IL" sz="1700" dirty="0"/>
              <a:t>קורלציה מסבירה יחס לינארי בין שני משתנים</a:t>
            </a:r>
          </a:p>
          <a:p>
            <a:pPr lvl="1" algn="r" rtl="1"/>
            <a:r>
              <a:rPr lang="he-IL" sz="1700" dirty="0"/>
              <a:t>רגרסיה מסבירה את היכולת של משתנה לא תלוי לחזות את הערך של משתנה תלוי בעזרת יחס לינארי</a:t>
            </a:r>
            <a:endParaRPr lang="en-US" sz="1700" dirty="0"/>
          </a:p>
          <a:p>
            <a:pPr algn="r" rtl="1"/>
            <a:endParaRPr lang="en-US" sz="1900" dirty="0"/>
          </a:p>
          <a:p>
            <a:pPr algn="r" rtl="1"/>
            <a:endParaRPr lang="he-IL" sz="2400" dirty="0"/>
          </a:p>
          <a:p>
            <a:pPr algn="r" rtl="1"/>
            <a:endParaRPr lang="en-US" sz="2400" dirty="0"/>
          </a:p>
          <a:p>
            <a:pPr algn="r" rtl="1"/>
            <a:endParaRPr lang="en-US" sz="2400" dirty="0"/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8" y="262971"/>
            <a:ext cx="1060805" cy="7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85" y="254273"/>
            <a:ext cx="11313597" cy="1058243"/>
          </a:xfrm>
        </p:spPr>
        <p:txBody>
          <a:bodyPr>
            <a:noAutofit/>
          </a:bodyPr>
          <a:lstStyle/>
          <a:p>
            <a:pPr rtl="1"/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הגדרת הדמיון עפ"י קורלציית </a:t>
            </a:r>
            <a:r>
              <a:rPr lang="en-US" sz="3200" dirty="0">
                <a:cs typeface="+mn-cs"/>
              </a:rPr>
              <a:t> Pearson</a:t>
            </a:r>
            <a:r>
              <a:rPr lang="he-IL" sz="3200" dirty="0">
                <a:cs typeface="+mn-cs"/>
              </a:rPr>
              <a:t>-שני חברים מתנהגים דומה</a:t>
            </a:r>
            <a:endParaRPr lang="en-US" sz="3200" dirty="0"/>
          </a:p>
        </p:txBody>
      </p:sp>
      <p:pic>
        <p:nvPicPr>
          <p:cNvPr id="3074" name="Picture 2" descr="Image result for pearson correlation">
            <a:extLst>
              <a:ext uri="{FF2B5EF4-FFF2-40B4-BE49-F238E27FC236}">
                <a16:creationId xmlns:a16="http://schemas.microsoft.com/office/drawing/2014/main" id="{9124E611-D56B-4158-A3A5-4CD39D3A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01" y="2354722"/>
            <a:ext cx="4846975" cy="17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19812-9A9B-4543-AC31-F9CE50D644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7" t="57981" r="24105" b="24467"/>
          <a:stretch/>
        </p:blipFill>
        <p:spPr>
          <a:xfrm>
            <a:off x="0" y="3011512"/>
            <a:ext cx="5824881" cy="995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DC9CC-30B5-424F-9D20-67051F7766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7" t="28257" r="29073" b="57819"/>
          <a:stretch/>
        </p:blipFill>
        <p:spPr>
          <a:xfrm>
            <a:off x="18953" y="2011061"/>
            <a:ext cx="6144535" cy="910994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910036" y="3697520"/>
            <a:ext cx="0" cy="309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533" y="3988844"/>
            <a:ext cx="12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Pearson’s 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FD6C64-795E-86B1-BF0C-4F77B8CDF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5" y="4173510"/>
            <a:ext cx="3012594" cy="15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4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634" y="1504726"/>
            <a:ext cx="10972801" cy="4864543"/>
          </a:xfrm>
        </p:spPr>
        <p:txBody>
          <a:bodyPr>
            <a:normAutofit/>
          </a:bodyPr>
          <a:lstStyle/>
          <a:p>
            <a:pPr algn="r" rtl="1"/>
            <a:r>
              <a:rPr lang="he-IL" sz="2400" dirty="0"/>
              <a:t>קורלציית </a:t>
            </a:r>
            <a:r>
              <a:rPr lang="en-US" sz="2400" dirty="0"/>
              <a:t> Pearson </a:t>
            </a:r>
            <a:r>
              <a:rPr lang="he-IL" sz="2400" dirty="0"/>
              <a:t>מאפשרת לנו להדגיר דמיון על סמך "התנהגות דומה" בין שני משתנים</a:t>
            </a:r>
          </a:p>
          <a:p>
            <a:pPr algn="r" rtl="1"/>
            <a:r>
              <a:rPr lang="he-IL" sz="2400" dirty="0"/>
              <a:t>ניתן להפוך את ערכי הקורלציה למרחק או ע"י </a:t>
            </a:r>
            <a:r>
              <a:rPr lang="en-US" sz="2400" dirty="0"/>
              <a:t>d= 1-|r| </a:t>
            </a:r>
            <a:r>
              <a:rPr lang="he-IL" sz="2400" dirty="0"/>
              <a:t> או ע"י </a:t>
            </a:r>
            <a:r>
              <a:rPr lang="en-US" sz="2400" dirty="0"/>
              <a:t>d= 1-r </a:t>
            </a:r>
            <a:r>
              <a:rPr lang="he-IL" sz="2400" dirty="0"/>
              <a:t> בהתאם למשמעות אותה נחפש</a:t>
            </a:r>
            <a:endParaRPr lang="en-US" sz="2400" dirty="0"/>
          </a:p>
          <a:p>
            <a:pPr algn="r" rtl="1"/>
            <a:endParaRPr lang="en-US" sz="2400" dirty="0"/>
          </a:p>
        </p:txBody>
      </p:sp>
      <p:pic>
        <p:nvPicPr>
          <p:cNvPr id="10242" name="Picture 2" descr="http://www.rockbottomdeals.biz/prod_images_blowup/60803-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8" y="262971"/>
            <a:ext cx="1060805" cy="7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0785" y="254273"/>
            <a:ext cx="11313597" cy="1058243"/>
          </a:xfrm>
        </p:spPr>
        <p:txBody>
          <a:bodyPr>
            <a:noAutofit/>
          </a:bodyPr>
          <a:lstStyle/>
          <a:p>
            <a:pPr rtl="1"/>
            <a:r>
              <a:rPr lang="en-US" sz="3200" dirty="0">
                <a:cs typeface="+mn-cs"/>
              </a:rPr>
              <a:t> </a:t>
            </a:r>
            <a:r>
              <a:rPr lang="he-IL" sz="3200" dirty="0">
                <a:cs typeface="+mn-cs"/>
              </a:rPr>
              <a:t>הגדרת הדמיון עפ"י קורלציית </a:t>
            </a:r>
            <a:r>
              <a:rPr lang="en-US" sz="3200" dirty="0">
                <a:cs typeface="+mn-cs"/>
              </a:rPr>
              <a:t> Pearson</a:t>
            </a:r>
            <a:r>
              <a:rPr lang="he-IL" sz="3200" dirty="0">
                <a:cs typeface="+mn-cs"/>
              </a:rPr>
              <a:t>-שני חברים מתנהגים דומה</a:t>
            </a:r>
            <a:endParaRPr lang="en-US" sz="3200" dirty="0"/>
          </a:p>
        </p:txBody>
      </p:sp>
      <p:pic>
        <p:nvPicPr>
          <p:cNvPr id="14" name="Picture 2" descr="http://www.improvedoutcomes.com/docs/WebSiteDocs/image/diagram_pearson_distance_metric.gif">
            <a:extLst>
              <a:ext uri="{FF2B5EF4-FFF2-40B4-BE49-F238E27FC236}">
                <a16:creationId xmlns:a16="http://schemas.microsoft.com/office/drawing/2014/main" id="{D7D3D94A-8E80-1EF3-ACD1-D926F0686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8" b="12096"/>
          <a:stretch/>
        </p:blipFill>
        <p:spPr bwMode="auto">
          <a:xfrm>
            <a:off x="7315199" y="3090901"/>
            <a:ext cx="2426913" cy="25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improvedoutcomes.com/docs/WebSiteDocs/image/diagram_pearson_distance_metric.gif">
            <a:extLst>
              <a:ext uri="{FF2B5EF4-FFF2-40B4-BE49-F238E27FC236}">
                <a16:creationId xmlns:a16="http://schemas.microsoft.com/office/drawing/2014/main" id="{E4E35BFD-CCE6-4926-B816-7F4CAABDC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r="49791" b="12096"/>
          <a:stretch/>
        </p:blipFill>
        <p:spPr bwMode="auto">
          <a:xfrm>
            <a:off x="3546941" y="3090900"/>
            <a:ext cx="2329682" cy="25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F6C33D-6534-203A-8778-B630A4694E66}"/>
              </a:ext>
            </a:extLst>
          </p:cNvPr>
          <p:cNvCxnSpPr/>
          <p:nvPr/>
        </p:nvCxnSpPr>
        <p:spPr>
          <a:xfrm>
            <a:off x="10821370" y="3849799"/>
            <a:ext cx="7396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A84114-9DDD-61E9-3152-5F16409B905A}"/>
              </a:ext>
            </a:extLst>
          </p:cNvPr>
          <p:cNvCxnSpPr/>
          <p:nvPr/>
        </p:nvCxnSpPr>
        <p:spPr>
          <a:xfrm>
            <a:off x="10821370" y="4415718"/>
            <a:ext cx="73967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BDA980-CF8A-BF62-F690-112716D74A48}"/>
              </a:ext>
            </a:extLst>
          </p:cNvPr>
          <p:cNvSpPr txBox="1"/>
          <p:nvPr/>
        </p:nvSpPr>
        <p:spPr>
          <a:xfrm>
            <a:off x="9908941" y="3663424"/>
            <a:ext cx="912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דוגמא 1</a:t>
            </a:r>
          </a:p>
          <a:p>
            <a:endParaRPr lang="he-IL" dirty="0"/>
          </a:p>
          <a:p>
            <a:r>
              <a:rPr lang="he-IL" dirty="0"/>
              <a:t>דוגמא 2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8FCF4-4D3C-FA34-053D-831FEBD27012}"/>
              </a:ext>
            </a:extLst>
          </p:cNvPr>
          <p:cNvSpPr txBox="1"/>
          <p:nvPr/>
        </p:nvSpPr>
        <p:spPr>
          <a:xfrm>
            <a:off x="7853361" y="581257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מדדים/ממדים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0B516C-BCBF-A148-8511-9288592FC1B3}"/>
              </a:ext>
            </a:extLst>
          </p:cNvPr>
          <p:cNvSpPr txBox="1"/>
          <p:nvPr/>
        </p:nvSpPr>
        <p:spPr>
          <a:xfrm>
            <a:off x="4007102" y="5812573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מדדים/ממדים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1B3E3B-0792-A59F-0AAC-E2D7C21D8592}"/>
              </a:ext>
            </a:extLst>
          </p:cNvPr>
          <p:cNvSpPr txBox="1"/>
          <p:nvPr/>
        </p:nvSpPr>
        <p:spPr>
          <a:xfrm>
            <a:off x="1893887" y="417338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ערך המדידה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B3538E-419F-396F-6C1C-D15944DDDB3F}"/>
              </a:ext>
            </a:extLst>
          </p:cNvPr>
          <p:cNvSpPr txBox="1"/>
          <p:nvPr/>
        </p:nvSpPr>
        <p:spPr>
          <a:xfrm>
            <a:off x="7672088" y="296275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קורלציה נמוכה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16090-8301-21C8-410D-218FD6E6AD5A}"/>
              </a:ext>
            </a:extLst>
          </p:cNvPr>
          <p:cNvSpPr txBox="1"/>
          <p:nvPr/>
        </p:nvSpPr>
        <p:spPr>
          <a:xfrm>
            <a:off x="4018215" y="289869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קורלציה גבוהה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5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he-IL" sz="3200" dirty="0">
                <a:cs typeface="+mn-cs"/>
              </a:rPr>
              <a:t>קורלציית </a:t>
            </a:r>
            <a:r>
              <a:rPr lang="en-US" sz="3200" dirty="0">
                <a:cs typeface="+mn-cs"/>
              </a:rPr>
              <a:t> Pearson </a:t>
            </a:r>
            <a:r>
              <a:rPr lang="he-IL" sz="3200" dirty="0">
                <a:cs typeface="+mn-cs"/>
              </a:rPr>
              <a:t> מושפעת מערכי קיצון</a:t>
            </a:r>
            <a:endParaRPr lang="en-US" sz="3200" dirty="0">
              <a:cs typeface="+mn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3293" y="2364473"/>
            <a:ext cx="15121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Effect of outliers on the Pearson's correlation computation | Download  Scientific Diagram">
            <a:extLst>
              <a:ext uri="{FF2B5EF4-FFF2-40B4-BE49-F238E27FC236}">
                <a16:creationId xmlns:a16="http://schemas.microsoft.com/office/drawing/2014/main" id="{9EABCA2B-517C-5466-0E05-4EC749DC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2" y="2204143"/>
            <a:ext cx="4977580" cy="22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earson vs. Spearman Correlation: What's the difference? | by Annie Guo |  Medium">
            <a:extLst>
              <a:ext uri="{FF2B5EF4-FFF2-40B4-BE49-F238E27FC236}">
                <a16:creationId xmlns:a16="http://schemas.microsoft.com/office/drawing/2014/main" id="{21ED2CE8-44A0-E866-128A-54632413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36" y="1983180"/>
            <a:ext cx="6503445" cy="26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73866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584</Words>
  <Application>Microsoft Office PowerPoint</Application>
  <PresentationFormat>Widescreen</PresentationFormat>
  <Paragraphs>122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4_Office Theme</vt:lpstr>
      <vt:lpstr>1_Office Theme</vt:lpstr>
      <vt:lpstr>מדדי דמיון ומרחק</vt:lpstr>
      <vt:lpstr>מנתונים למרחקים ודמיון - ניתן לחפש דמיון בין דוגמאות או בין מדדים</vt:lpstr>
      <vt:lpstr>    דרכים רבות להגדיר דמיון</vt:lpstr>
      <vt:lpstr>הגדרת דמיון בעזרת המרחק אוקלידי  - כמעוף הציפור</vt:lpstr>
      <vt:lpstr>המרחק האוקלידי מהווה מטריקה (metric space)</vt:lpstr>
      <vt:lpstr> הגדרת הדמיון על סמך התנהגות דומה</vt:lpstr>
      <vt:lpstr> הגדרת הדמיון עפ"י קורלציית  Pearson-שני חברים מתנהגים דומה</vt:lpstr>
      <vt:lpstr> הגדרת הדמיון עפ"י קורלציית  Pearson-שני חברים מתנהגים דומה</vt:lpstr>
      <vt:lpstr>קורלציית  Pearson  מושפעת מערכי קיצון</vt:lpstr>
      <vt:lpstr>קורלציית  Spearman – דירוג א-פרמטרי מוליד עמידות ל-outliers </vt:lpstr>
      <vt:lpstr>    דוגמאות למדדי דמיון פופולאריים נוספים</vt:lpstr>
      <vt:lpstr>ניתן ליצור פונקציות דמיון עשירות הכוללות מידע פונקציונלי</vt:lpstr>
      <vt:lpstr>ואף ללמוד ממידע קודם על תכונות מורכבות והדמיון בינהם</vt:lpstr>
      <vt:lpstr>התמודדות עם מידע לא לינארי דורשת מידול מתוחכם יותר של תוואי היחסים במרחב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מרחקים וחיפוש תבניות לא-מונחה (Unsupervised) ברב-ממד</dc:title>
  <dc:creator>shenorr</dc:creator>
  <cp:lastModifiedBy>Shai Shen-Orr</cp:lastModifiedBy>
  <cp:revision>152</cp:revision>
  <cp:lastPrinted>2016-03-20T08:51:56Z</cp:lastPrinted>
  <dcterms:created xsi:type="dcterms:W3CDTF">2016-03-19T14:03:06Z</dcterms:created>
  <dcterms:modified xsi:type="dcterms:W3CDTF">2022-05-28T13:16:57Z</dcterms:modified>
</cp:coreProperties>
</file>