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7" r:id="rId2"/>
  </p:sldMasterIdLst>
  <p:notesMasterIdLst>
    <p:notesMasterId r:id="rId12"/>
  </p:notesMasterIdLst>
  <p:sldIdLst>
    <p:sldId id="257" r:id="rId3"/>
    <p:sldId id="1904" r:id="rId4"/>
    <p:sldId id="345" r:id="rId5"/>
    <p:sldId id="346" r:id="rId6"/>
    <p:sldId id="1905" r:id="rId7"/>
    <p:sldId id="1902" r:id="rId8"/>
    <p:sldId id="315" r:id="rId9"/>
    <p:sldId id="358" r:id="rId10"/>
    <p:sldId id="411" r:id="rId1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23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A497D-A6DF-464A-BB85-CDFD6F815C8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81769A-9748-4E49-938E-D8E2AFF1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2471A54A-C8BE-425A-AE30-E8B2619A6DF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129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9" y="1972671"/>
            <a:ext cx="9869715" cy="1361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978" y="3598026"/>
            <a:ext cx="8128001" cy="1622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07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714" y="339743"/>
            <a:ext cx="1959428" cy="722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32" y="339743"/>
            <a:ext cx="5684761" cy="722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3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9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3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3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3" y="4080336"/>
            <a:ext cx="9869715" cy="1261072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23" y="2691172"/>
            <a:ext cx="9869715" cy="1388942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143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8228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342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64573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20571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46858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88001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329144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05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1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81" y="1421281"/>
            <a:ext cx="5130399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1" y="2013602"/>
            <a:ext cx="5130399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8447" y="1421281"/>
            <a:ext cx="5132412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8447" y="2013602"/>
            <a:ext cx="5132412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1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04" y="252802"/>
            <a:ext cx="3820080" cy="107588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750" y="252805"/>
            <a:ext cx="6491111" cy="5419085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804" y="1328685"/>
            <a:ext cx="3820080" cy="4343205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924" y="4444620"/>
            <a:ext cx="6966857" cy="524712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5924" y="567340"/>
            <a:ext cx="6966857" cy="3809673"/>
          </a:xfrm>
        </p:spPr>
        <p:txBody>
          <a:bodyPr/>
          <a:lstStyle>
            <a:lvl1pPr marL="0" indent="0">
              <a:buNone/>
              <a:defRPr sz="2963"/>
            </a:lvl1pPr>
            <a:lvl2pPr marL="411435" indent="0">
              <a:buNone/>
              <a:defRPr sz="2592"/>
            </a:lvl2pPr>
            <a:lvl3pPr marL="822865" indent="0">
              <a:buNone/>
              <a:defRPr sz="2222"/>
            </a:lvl3pPr>
            <a:lvl4pPr marL="1234296" indent="0">
              <a:buNone/>
              <a:defRPr sz="1852"/>
            </a:lvl4pPr>
            <a:lvl5pPr marL="1645734" indent="0">
              <a:buNone/>
              <a:defRPr sz="1852"/>
            </a:lvl5pPr>
            <a:lvl6pPr marL="2057156" indent="0">
              <a:buNone/>
              <a:defRPr sz="1852"/>
            </a:lvl6pPr>
            <a:lvl7pPr marL="2468589" indent="0">
              <a:buNone/>
              <a:defRPr sz="1852"/>
            </a:lvl7pPr>
            <a:lvl8pPr marL="2880018" indent="0">
              <a:buNone/>
              <a:defRPr sz="1852"/>
            </a:lvl8pPr>
            <a:lvl9pPr marL="3291448" indent="0">
              <a:buNone/>
              <a:defRPr sz="18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924" y="4969333"/>
            <a:ext cx="6966857" cy="745179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  <a:prstGeom prst="rect">
            <a:avLst/>
          </a:prstGeom>
        </p:spPr>
        <p:txBody>
          <a:bodyPr vert="horz" lIns="88875" tIns="44437" rIns="88875" bIns="444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85" y="1481765"/>
            <a:ext cx="10450287" cy="4190347"/>
          </a:xfrm>
          <a:prstGeom prst="rect">
            <a:avLst/>
          </a:prstGeom>
        </p:spPr>
        <p:txBody>
          <a:bodyPr vert="horz" lIns="88875" tIns="44437" rIns="88875" bIns="444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572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40" y="5885229"/>
            <a:ext cx="3676952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2865" rtl="0" eaLnBrk="1" latinLnBrk="0" hangingPunct="1"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578" indent="-308578" algn="l" defTabSz="822865" rtl="0" eaLnBrk="1" latinLnBrk="0" hangingPunct="1">
        <a:spcBef>
          <a:spcPct val="20000"/>
        </a:spcBef>
        <a:buFont typeface="Arial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668572" indent="-257170" algn="l" defTabSz="822865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0285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40012" indent="-205713" algn="l" defTabSz="822865" rtl="0" eaLnBrk="1" latinLnBrk="0" hangingPunct="1">
        <a:spcBef>
          <a:spcPct val="20000"/>
        </a:spcBef>
        <a:buFont typeface="Arial" pitchFamily="34" charset="0"/>
        <a:buChar char="–"/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51435" indent="-205713" algn="l" defTabSz="822865" rtl="0" eaLnBrk="1" latinLnBrk="0" hangingPunct="1">
        <a:spcBef>
          <a:spcPct val="20000"/>
        </a:spcBef>
        <a:buFont typeface="Arial" pitchFamily="34" charset="0"/>
        <a:buChar char="»"/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1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74287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4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971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1pPr>
      <a:lvl2pPr marL="41143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82286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4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9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E993-E705-420C-AC64-F3654B2B82E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634" y="251985"/>
            <a:ext cx="4892344" cy="62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57" y="170104"/>
            <a:ext cx="5106441" cy="2416193"/>
          </a:xfrm>
        </p:spPr>
        <p:txBody>
          <a:bodyPr>
            <a:noAutofit/>
          </a:bodyPr>
          <a:lstStyle/>
          <a:p>
            <a:pPr rtl="1"/>
            <a:r>
              <a:rPr lang="he-IL" sz="2407" dirty="0">
                <a:solidFill>
                  <a:srgbClr val="FFC000"/>
                </a:solidFill>
              </a:rPr>
              <a:t>שי שן-אור</a:t>
            </a:r>
            <a:endParaRPr lang="en-US" sz="2407" dirty="0">
              <a:solidFill>
                <a:srgbClr val="FFC000"/>
              </a:solidFill>
            </a:endParaRP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המעבדה לאימונולוגיה מערכתית</a:t>
            </a: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 ורפואה מותאמת אישית</a:t>
            </a:r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המחלקה לאימונולוגיה</a:t>
            </a: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  הפקולטה לרפואה ע"ש רפפורט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הטכניון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en-US" sz="2407" dirty="0">
                <a:solidFill>
                  <a:schemeClr val="bg1"/>
                </a:solidFill>
              </a:rPr>
              <a:t>shenorr@technion.ac.il</a:t>
            </a:r>
          </a:p>
          <a:p>
            <a:pPr rtl="1"/>
            <a:endParaRPr lang="en-US" sz="2407" dirty="0">
              <a:solidFill>
                <a:srgbClr val="FFFF00"/>
              </a:solidFill>
            </a:endParaRPr>
          </a:p>
          <a:p>
            <a:pPr rtl="1"/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214" y="6539914"/>
            <a:ext cx="3296842" cy="254032"/>
          </a:xfrm>
          <a:prstGeom prst="rect">
            <a:avLst/>
          </a:prstGeom>
          <a:noFill/>
        </p:spPr>
        <p:txBody>
          <a:bodyPr wrap="none" lIns="82285" tIns="41142" rIns="82285" bIns="41142" rtlCol="0">
            <a:sp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Marina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Sirota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iStockPhoto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illustrations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13" y="4499598"/>
            <a:ext cx="7734816" cy="1128792"/>
          </a:xfrm>
        </p:spPr>
        <p:txBody>
          <a:bodyPr>
            <a:noAutofit/>
          </a:bodyPr>
          <a:lstStyle/>
          <a:p>
            <a:pPr algn="r" rtl="1"/>
            <a:r>
              <a:rPr lang="he-IL" sz="2777" dirty="0">
                <a:solidFill>
                  <a:srgbClr val="FFC000"/>
                </a:solidFill>
                <a:cs typeface="+mn-cs"/>
              </a:rPr>
              <a:t>מה מודדים</a:t>
            </a:r>
            <a:endParaRPr lang="en-US" sz="2777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0832" y="5538138"/>
            <a:ext cx="6843302" cy="1622639"/>
          </a:xfrm>
          <a:prstGeom prst="rect">
            <a:avLst/>
          </a:prstGeom>
        </p:spPr>
        <p:txBody>
          <a:bodyPr vert="horz" lIns="82285" tIns="41142" rIns="82285" bIns="41142" rtlCol="0">
            <a:norm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 l="15384" t="5744" r="15384" b="19590"/>
          <a:stretch>
            <a:fillRect/>
          </a:stretch>
        </p:blipFill>
        <p:spPr bwMode="auto">
          <a:xfrm>
            <a:off x="463613" y="169591"/>
            <a:ext cx="717444" cy="100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36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 </a:t>
            </a:r>
            <a:r>
              <a:rPr lang="en-US" dirty="0"/>
              <a:t>  </a:t>
            </a:r>
            <a:r>
              <a:rPr lang="he-IL" dirty="0"/>
              <a:t> דרכים רבות להגדיר דמיון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634" y="1504726"/>
            <a:ext cx="10972801" cy="4525963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קיימות מספר רב של דרכים להגדיר דמיון בין שתי נקודות או יותר.</a:t>
            </a:r>
          </a:p>
          <a:p>
            <a:pPr algn="r" rtl="1"/>
            <a:r>
              <a:rPr lang="he-IL" dirty="0"/>
              <a:t>השיטה בה נבחר לחשב דמיון תשפיע על התוצאות</a:t>
            </a:r>
          </a:p>
          <a:p>
            <a:pPr algn="r" rtl="1"/>
            <a:r>
              <a:rPr lang="he-IL" dirty="0"/>
              <a:t>קביעת השיטה בה נגדיר </a:t>
            </a:r>
            <a:r>
              <a:rPr lang="he-IL" dirty="0">
                <a:solidFill>
                  <a:srgbClr val="FF0000"/>
                </a:solidFill>
              </a:rPr>
              <a:t>דמיון</a:t>
            </a:r>
            <a:r>
              <a:rPr lang="he-IL" dirty="0"/>
              <a:t> היא החלטה בסיסית לכל ניתוח נתונים המונחית עפ"י מספר רב של גורמים:</a:t>
            </a:r>
          </a:p>
          <a:p>
            <a:pPr lvl="1" algn="r" rtl="1"/>
            <a:r>
              <a:rPr lang="he-IL" dirty="0"/>
              <a:t>סוג הנתונים</a:t>
            </a:r>
          </a:p>
          <a:p>
            <a:pPr lvl="1" algn="r" rtl="1"/>
            <a:r>
              <a:rPr lang="he-IL" dirty="0"/>
              <a:t>ההתפלגות שלהם</a:t>
            </a:r>
          </a:p>
          <a:p>
            <a:pPr lvl="1" algn="r" rtl="1"/>
            <a:r>
              <a:rPr lang="he-IL" dirty="0"/>
              <a:t>המטרה אותה אנו מנסים להשיג</a:t>
            </a:r>
          </a:p>
          <a:p>
            <a:pPr lvl="1" algn="r" rtl="1"/>
            <a:r>
              <a:rPr lang="he-IL" dirty="0"/>
              <a:t>מהם הממדים החשובים</a:t>
            </a:r>
          </a:p>
          <a:p>
            <a:pPr lvl="1" algn="r" rtl="1"/>
            <a:r>
              <a:rPr lang="he-IL" dirty="0"/>
              <a:t>"אינטואיציה" על מהות דמיון</a:t>
            </a:r>
          </a:p>
          <a:p>
            <a:pPr lvl="1" algn="r" rtl="1"/>
            <a:endParaRPr lang="he-IL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10242" name="Picture 2" descr="http://www.rockbottomdeals.biz/prod_images_blowup/60803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8" y="262971"/>
            <a:ext cx="179349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stance metrics">
            <a:extLst>
              <a:ext uri="{FF2B5EF4-FFF2-40B4-BE49-F238E27FC236}">
                <a16:creationId xmlns:a16="http://schemas.microsoft.com/office/drawing/2014/main" id="{CB2A6DA6-CE44-7342-08CB-8ECD08AB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4" y="3672586"/>
            <a:ext cx="43910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4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83" y="235875"/>
            <a:ext cx="11357196" cy="979771"/>
          </a:xfrm>
        </p:spPr>
        <p:txBody>
          <a:bodyPr>
            <a:noAutofit/>
          </a:bodyPr>
          <a:lstStyle/>
          <a:p>
            <a:pPr algn="r"/>
            <a:r>
              <a:rPr lang="he-IL" sz="3200" dirty="0">
                <a:cs typeface="+mn-cs"/>
              </a:rPr>
              <a:t>דוגמא קטנה על חשיבות ההתבוננות בנתונים לפני שרצים קדימה</a:t>
            </a:r>
            <a:endParaRPr lang="en-US" sz="3200" dirty="0"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89617" y="1215646"/>
          <a:ext cx="5129064" cy="3881020"/>
        </p:xfrm>
        <a:graphic>
          <a:graphicData uri="http://schemas.openxmlformats.org/drawingml/2006/table">
            <a:tbl>
              <a:tblPr/>
              <a:tblGrid>
                <a:gridCol w="641133">
                  <a:extLst>
                    <a:ext uri="{9D8B030D-6E8A-4147-A177-3AD203B41FA5}">
                      <a16:colId xmlns:a16="http://schemas.microsoft.com/office/drawing/2014/main" val="2534761109"/>
                    </a:ext>
                  </a:extLst>
                </a:gridCol>
                <a:gridCol w="641133">
                  <a:extLst>
                    <a:ext uri="{9D8B030D-6E8A-4147-A177-3AD203B41FA5}">
                      <a16:colId xmlns:a16="http://schemas.microsoft.com/office/drawing/2014/main" val="3545324340"/>
                    </a:ext>
                  </a:extLst>
                </a:gridCol>
                <a:gridCol w="641133">
                  <a:extLst>
                    <a:ext uri="{9D8B030D-6E8A-4147-A177-3AD203B41FA5}">
                      <a16:colId xmlns:a16="http://schemas.microsoft.com/office/drawing/2014/main" val="3343214610"/>
                    </a:ext>
                  </a:extLst>
                </a:gridCol>
                <a:gridCol w="641133">
                  <a:extLst>
                    <a:ext uri="{9D8B030D-6E8A-4147-A177-3AD203B41FA5}">
                      <a16:colId xmlns:a16="http://schemas.microsoft.com/office/drawing/2014/main" val="305825665"/>
                    </a:ext>
                  </a:extLst>
                </a:gridCol>
                <a:gridCol w="641133">
                  <a:extLst>
                    <a:ext uri="{9D8B030D-6E8A-4147-A177-3AD203B41FA5}">
                      <a16:colId xmlns:a16="http://schemas.microsoft.com/office/drawing/2014/main" val="83328385"/>
                    </a:ext>
                  </a:extLst>
                </a:gridCol>
                <a:gridCol w="641133">
                  <a:extLst>
                    <a:ext uri="{9D8B030D-6E8A-4147-A177-3AD203B41FA5}">
                      <a16:colId xmlns:a16="http://schemas.microsoft.com/office/drawing/2014/main" val="3576365052"/>
                    </a:ext>
                  </a:extLst>
                </a:gridCol>
                <a:gridCol w="641133">
                  <a:extLst>
                    <a:ext uri="{9D8B030D-6E8A-4147-A177-3AD203B41FA5}">
                      <a16:colId xmlns:a16="http://schemas.microsoft.com/office/drawing/2014/main" val="1842492687"/>
                    </a:ext>
                  </a:extLst>
                </a:gridCol>
                <a:gridCol w="641133">
                  <a:extLst>
                    <a:ext uri="{9D8B030D-6E8A-4147-A177-3AD203B41FA5}">
                      <a16:colId xmlns:a16="http://schemas.microsoft.com/office/drawing/2014/main" val="3444278667"/>
                    </a:ext>
                  </a:extLst>
                </a:gridCol>
              </a:tblGrid>
              <a:tr h="29845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I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II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III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IV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599277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x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y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x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y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x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y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x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y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3857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10.0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10.0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9.14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10.0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7.46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6.58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40664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6.95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8.14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6.77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5.76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6703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7.58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8.74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12.74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7.71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4385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8.81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8.77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7.11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8.84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3125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11.0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8.33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11.0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9.26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11.0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7.81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8.47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0421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14.0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9.96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14.0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8.10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14.0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8.84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7.04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8972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7.24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6.13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6.08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5.25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19539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4.26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4.0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3.10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5.39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19.0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12.50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096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12.0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10.84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12.0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9.13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12.0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8.15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5.56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60132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4.82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7.26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6.42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7.91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906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5.68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4.74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5.73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8.0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6.89</a:t>
                      </a:r>
                    </a:p>
                  </a:txBody>
                  <a:tcPr marL="98174" marR="98174" marT="65450" marB="65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65898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59139" y="124512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7527" y="5237130"/>
            <a:ext cx="7524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400" dirty="0">
                <a:solidFill>
                  <a:prstClr val="black"/>
                </a:solidFill>
                <a:latin typeface="-apple-system"/>
              </a:rPr>
              <a:t>סיכום סטיטסטי של נתונים אלו יוביל לזהות:</a:t>
            </a:r>
            <a:endParaRPr lang="en-US" sz="1400" dirty="0">
              <a:solidFill>
                <a:prstClr val="black"/>
              </a:solidFill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-apple-system"/>
              </a:rPr>
              <a:t>The average </a:t>
            </a:r>
            <a:r>
              <a:rPr lang="en-US" sz="1400" i="1" dirty="0">
                <a:solidFill>
                  <a:prstClr val="black"/>
                </a:solidFill>
                <a:latin typeface="-apple-system"/>
              </a:rPr>
              <a:t>x</a:t>
            </a:r>
            <a:r>
              <a:rPr lang="en-US" sz="1400" dirty="0">
                <a:solidFill>
                  <a:prstClr val="black"/>
                </a:solidFill>
                <a:latin typeface="-apple-system"/>
              </a:rPr>
              <a:t> value is 9 for each dataset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-apple-system"/>
              </a:rPr>
              <a:t>The average </a:t>
            </a:r>
            <a:r>
              <a:rPr lang="en-US" sz="1400" i="1" dirty="0">
                <a:solidFill>
                  <a:prstClr val="black"/>
                </a:solidFill>
                <a:latin typeface="-apple-system"/>
              </a:rPr>
              <a:t>y</a:t>
            </a:r>
            <a:r>
              <a:rPr lang="en-US" sz="1400" dirty="0">
                <a:solidFill>
                  <a:prstClr val="black"/>
                </a:solidFill>
                <a:latin typeface="-apple-system"/>
              </a:rPr>
              <a:t> value is 7.50 for each dataset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-apple-system"/>
              </a:rPr>
              <a:t>The variance for </a:t>
            </a:r>
            <a:r>
              <a:rPr lang="en-US" sz="1400" i="1" dirty="0">
                <a:solidFill>
                  <a:prstClr val="black"/>
                </a:solidFill>
                <a:latin typeface="-apple-system"/>
              </a:rPr>
              <a:t>x</a:t>
            </a:r>
            <a:r>
              <a:rPr lang="en-US" sz="1400" dirty="0">
                <a:solidFill>
                  <a:prstClr val="black"/>
                </a:solidFill>
                <a:latin typeface="-apple-system"/>
              </a:rPr>
              <a:t> is 11 and the variance for </a:t>
            </a:r>
            <a:r>
              <a:rPr lang="en-US" sz="1400" i="1" dirty="0">
                <a:solidFill>
                  <a:prstClr val="black"/>
                </a:solidFill>
                <a:latin typeface="-apple-system"/>
              </a:rPr>
              <a:t>y</a:t>
            </a:r>
            <a:r>
              <a:rPr lang="en-US" sz="1400" dirty="0">
                <a:solidFill>
                  <a:prstClr val="black"/>
                </a:solidFill>
                <a:latin typeface="-apple-system"/>
              </a:rPr>
              <a:t> is 4.12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-apple-system"/>
              </a:rPr>
              <a:t>The correlation between </a:t>
            </a:r>
            <a:r>
              <a:rPr lang="en-US" sz="1400" i="1" dirty="0">
                <a:solidFill>
                  <a:prstClr val="black"/>
                </a:solidFill>
                <a:latin typeface="-apple-system"/>
              </a:rPr>
              <a:t>x</a:t>
            </a:r>
            <a:r>
              <a:rPr lang="en-US" sz="1400" dirty="0">
                <a:solidFill>
                  <a:prstClr val="black"/>
                </a:solidFill>
                <a:latin typeface="-apple-system"/>
              </a:rPr>
              <a:t> and </a:t>
            </a:r>
            <a:r>
              <a:rPr lang="en-US" sz="1400" i="1" dirty="0">
                <a:solidFill>
                  <a:prstClr val="black"/>
                </a:solidFill>
                <a:latin typeface="-apple-system"/>
              </a:rPr>
              <a:t>y</a:t>
            </a:r>
            <a:r>
              <a:rPr lang="en-US" sz="1400" dirty="0">
                <a:solidFill>
                  <a:prstClr val="black"/>
                </a:solidFill>
                <a:latin typeface="-apple-system"/>
              </a:rPr>
              <a:t> is 0.816 for each dataset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-apple-system"/>
              </a:rPr>
              <a:t>A linear regression (line of best fit) for each dataset follows the equation </a:t>
            </a:r>
            <a:r>
              <a:rPr lang="en-US" sz="1400" i="1" dirty="0">
                <a:solidFill>
                  <a:prstClr val="black"/>
                </a:solidFill>
                <a:latin typeface="-apple-system"/>
              </a:rPr>
              <a:t>y = 0.5x + 3</a:t>
            </a:r>
            <a:endParaRPr lang="en-US" sz="1400" dirty="0">
              <a:solidFill>
                <a:prstClr val="black"/>
              </a:solidFill>
              <a:latin typeface="-apple-syste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A000C-1812-ADBA-CA95-23F4C586242F}"/>
              </a:ext>
            </a:extLst>
          </p:cNvPr>
          <p:cNvSpPr txBox="1"/>
          <p:nvPr/>
        </p:nvSpPr>
        <p:spPr>
          <a:xfrm>
            <a:off x="4307249" y="960748"/>
            <a:ext cx="609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Anscombe quartet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0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he-IL" sz="3200" dirty="0"/>
              <a:t>נשרטט את כל הנתונים – </a:t>
            </a:r>
            <a:r>
              <a:rPr lang="en-US" sz="3200" dirty="0" err="1"/>
              <a:t>Anscombe</a:t>
            </a:r>
            <a:r>
              <a:rPr lang="en-US" sz="3200" dirty="0"/>
              <a:t> quartet</a:t>
            </a:r>
          </a:p>
        </p:txBody>
      </p:sp>
      <p:pic>
        <p:nvPicPr>
          <p:cNvPr id="5" name="Content Placeholder 4" descr="Anscombe's Quart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832" y="1285178"/>
            <a:ext cx="6575880" cy="47981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57743" y="5448728"/>
            <a:ext cx="2626394" cy="312982"/>
          </a:xfrm>
        </p:spPr>
        <p:txBody>
          <a:bodyPr/>
          <a:lstStyle/>
          <a:p>
            <a:fld id="{B14CCA2B-18D8-45EC-B585-B2F6DA23606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1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F6E3-393D-8C4E-D5B8-989BE9DD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4000" dirty="0">
                <a:cs typeface="+mn-cs"/>
              </a:rPr>
              <a:t>ואם עדיין לא שכנעתי</a:t>
            </a:r>
            <a:endParaRPr lang="en-US" sz="4000" dirty="0">
              <a:cs typeface="+mn-cs"/>
            </a:endParaRPr>
          </a:p>
        </p:txBody>
      </p:sp>
      <p:pic>
        <p:nvPicPr>
          <p:cNvPr id="5" name="Content Placeholder 4" descr="Chart, radar chart&#10;&#10;Description automatically generated">
            <a:extLst>
              <a:ext uri="{FF2B5EF4-FFF2-40B4-BE49-F238E27FC236}">
                <a16:creationId xmlns:a16="http://schemas.microsoft.com/office/drawing/2014/main" id="{3F486594-6F73-2545-F81F-C661E6E9D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481138"/>
            <a:ext cx="10058400" cy="4191000"/>
          </a:xfrm>
        </p:spPr>
      </p:pic>
    </p:spTree>
    <p:extLst>
      <p:ext uri="{BB962C8B-B14F-4D97-AF65-F5344CB8AC3E}">
        <p14:creationId xmlns:p14="http://schemas.microsoft.com/office/powerpoint/2010/main" val="66043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16" y="1225"/>
            <a:ext cx="11618765" cy="1058243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ניתן לחפש דמיון בין דוגמאות </a:t>
            </a:r>
            <a:r>
              <a:rPr lang="he-IL" u="sng" dirty="0"/>
              <a:t>או</a:t>
            </a:r>
            <a:r>
              <a:rPr lang="he-IL" dirty="0"/>
              <a:t> בין ממדים/מדידות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63479" y="2353769"/>
            <a:ext cx="1809986" cy="3146287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1208" y="1691623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2228863" y="333540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5244" y="2224734"/>
            <a:ext cx="189829" cy="3476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9219" y="2210878"/>
            <a:ext cx="189829" cy="34763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87674" y="2353769"/>
            <a:ext cx="1766030" cy="3146287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6865" y="1738421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"מדידות"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6718519" y="3834771"/>
            <a:ext cx="161705" cy="21098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6718519" y="4171354"/>
            <a:ext cx="161705" cy="2109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4136064" y="2891837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"דוגמאות"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6559" y="573323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13552" y="5744802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4823" y="46797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26857" y="506118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9446" y="1145582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כמה דומים האנשים אחד לשני?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86738" y="1145582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/>
              <a:t>האם המדדים קשורים זה בזה?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21151" y="617059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בקרה משותפת ?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1054" y="6170591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מחלה דומה 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870973" y="1207109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/>
              <a:t>השאלה: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660979" y="6088257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/>
              <a:t>המוטיבציה: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619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בחירת מרחק נקבעת לפי מטרת האנליזה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127337" y="1481765"/>
            <a:ext cx="7357182" cy="4962856"/>
            <a:chOff x="1942" y="878"/>
            <a:chExt cx="3801" cy="256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42" y="878"/>
              <a:ext cx="3796" cy="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3" t="634" r="143" b="6212"/>
            <a:stretch/>
          </p:blipFill>
          <p:spPr bwMode="auto">
            <a:xfrm>
              <a:off x="1942" y="878"/>
              <a:ext cx="3801" cy="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373089" y="603624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מדדים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99962" y="3346106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ערכי המדידה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3795EB-6BD6-7A8A-927D-A50A8BA95F3A}"/>
              </a:ext>
            </a:extLst>
          </p:cNvPr>
          <p:cNvSpPr/>
          <p:nvPr/>
        </p:nvSpPr>
        <p:spPr>
          <a:xfrm>
            <a:off x="10211651" y="2062559"/>
            <a:ext cx="1809986" cy="3146287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E6262-1530-6D22-2568-3FFC58DCCFA3}"/>
              </a:ext>
            </a:extLst>
          </p:cNvPr>
          <p:cNvSpPr txBox="1"/>
          <p:nvPr/>
        </p:nvSpPr>
        <p:spPr>
          <a:xfrm rot="5400000">
            <a:off x="9277035" y="304419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67C77-E1FF-0622-1BDE-421E5985A4A5}"/>
              </a:ext>
            </a:extLst>
          </p:cNvPr>
          <p:cNvSpPr/>
          <p:nvPr/>
        </p:nvSpPr>
        <p:spPr>
          <a:xfrm>
            <a:off x="10513416" y="1933524"/>
            <a:ext cx="189829" cy="3476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A60F9-1EF1-2A3F-FEF7-B624A5E9A93D}"/>
              </a:ext>
            </a:extLst>
          </p:cNvPr>
          <p:cNvSpPr/>
          <p:nvPr/>
        </p:nvSpPr>
        <p:spPr>
          <a:xfrm>
            <a:off x="11087391" y="1919668"/>
            <a:ext cx="189829" cy="34763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96EBC-E383-20A9-4AC5-9B673EBF5161}"/>
              </a:ext>
            </a:extLst>
          </p:cNvPr>
          <p:cNvSpPr txBox="1"/>
          <p:nvPr/>
        </p:nvSpPr>
        <p:spPr>
          <a:xfrm>
            <a:off x="10514731" y="544202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852E33-5770-8DE6-FB79-902BB534ED76}"/>
              </a:ext>
            </a:extLst>
          </p:cNvPr>
          <p:cNvSpPr txBox="1"/>
          <p:nvPr/>
        </p:nvSpPr>
        <p:spPr>
          <a:xfrm>
            <a:off x="11061724" y="5453592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1A0B5-810C-1D12-8F8D-4FE782F406F2}"/>
              </a:ext>
            </a:extLst>
          </p:cNvPr>
          <p:cNvSpPr txBox="1"/>
          <p:nvPr/>
        </p:nvSpPr>
        <p:spPr>
          <a:xfrm>
            <a:off x="10399226" y="5879381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מחלה דומה ?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6F805-5822-128D-D75F-349A7A293F71}"/>
              </a:ext>
            </a:extLst>
          </p:cNvPr>
          <p:cNvSpPr txBox="1"/>
          <p:nvPr/>
        </p:nvSpPr>
        <p:spPr>
          <a:xfrm>
            <a:off x="10557287" y="1380544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795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בחירת מרחק נקבעת לפי מטרת האנליזה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127337" y="1481765"/>
            <a:ext cx="7357182" cy="4962856"/>
            <a:chOff x="1942" y="878"/>
            <a:chExt cx="3801" cy="256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42" y="878"/>
              <a:ext cx="3796" cy="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3" t="634" r="143" b="6212"/>
            <a:stretch/>
          </p:blipFill>
          <p:spPr bwMode="auto">
            <a:xfrm>
              <a:off x="1942" y="878"/>
              <a:ext cx="3801" cy="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373089" y="6036248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דוגמאות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63944" y="3346106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/>
              <a:t>פרופיל הביטוי של גן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ADEF5-2501-599B-1C61-688BF696CEC5}"/>
              </a:ext>
            </a:extLst>
          </p:cNvPr>
          <p:cNvSpPr/>
          <p:nvPr/>
        </p:nvSpPr>
        <p:spPr>
          <a:xfrm>
            <a:off x="10138378" y="2122513"/>
            <a:ext cx="1766030" cy="3146287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041A47-8AEF-0A91-36F5-11CAD83FB975}"/>
              </a:ext>
            </a:extLst>
          </p:cNvPr>
          <p:cNvSpPr txBox="1"/>
          <p:nvPr/>
        </p:nvSpPr>
        <p:spPr>
          <a:xfrm>
            <a:off x="10367569" y="150716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"מדידות"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FB2395-8CF1-5D80-5715-D45B60C535CA}"/>
              </a:ext>
            </a:extLst>
          </p:cNvPr>
          <p:cNvSpPr/>
          <p:nvPr/>
        </p:nvSpPr>
        <p:spPr>
          <a:xfrm rot="5400000">
            <a:off x="10969223" y="3603515"/>
            <a:ext cx="161705" cy="21098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478175-F9A4-6351-40C1-2C41892BACC3}"/>
              </a:ext>
            </a:extLst>
          </p:cNvPr>
          <p:cNvSpPr/>
          <p:nvPr/>
        </p:nvSpPr>
        <p:spPr>
          <a:xfrm rot="5400000">
            <a:off x="10969223" y="3940098"/>
            <a:ext cx="161705" cy="2109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D0280C-562D-FB0B-CBB1-B65B6FAEE72D}"/>
              </a:ext>
            </a:extLst>
          </p:cNvPr>
          <p:cNvSpPr txBox="1"/>
          <p:nvPr/>
        </p:nvSpPr>
        <p:spPr>
          <a:xfrm rot="5400000">
            <a:off x="8386768" y="2660581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"דוגמאות"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98925-2823-7297-E11D-E88BF7BA1A20}"/>
              </a:ext>
            </a:extLst>
          </p:cNvPr>
          <p:cNvSpPr txBox="1"/>
          <p:nvPr/>
        </p:nvSpPr>
        <p:spPr>
          <a:xfrm>
            <a:off x="9695527" y="44484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FBA22-9E27-B638-974E-76807A6B45D3}"/>
              </a:ext>
            </a:extLst>
          </p:cNvPr>
          <p:cNvSpPr txBox="1"/>
          <p:nvPr/>
        </p:nvSpPr>
        <p:spPr>
          <a:xfrm>
            <a:off x="9677561" y="482993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13345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53465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קצת מוטיבציה</a:t>
            </a:r>
            <a:r>
              <a:rPr lang="en-US" sz="3600" dirty="0"/>
              <a:t> -</a:t>
            </a:r>
            <a:r>
              <a:rPr lang="he-IL" sz="3600" dirty="0"/>
              <a:t>מנתונים לדמיון לרשתות</a:t>
            </a:r>
            <a:r>
              <a:rPr lang="en-US" sz="36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5FC64D-BB77-41A3-9D91-3FBA409DC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Picture 4" descr="Graphic of outline red and blue figures standing in circles being connected by lines.">
            <a:extLst>
              <a:ext uri="{FF2B5EF4-FFF2-40B4-BE49-F238E27FC236}">
                <a16:creationId xmlns:a16="http://schemas.microsoft.com/office/drawing/2014/main" id="{6C7C46E8-A515-4FF3-9181-4F9974CD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65" y="2906485"/>
            <a:ext cx="5152245" cy="21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facebook logo">
            <a:extLst>
              <a:ext uri="{FF2B5EF4-FFF2-40B4-BE49-F238E27FC236}">
                <a16:creationId xmlns:a16="http://schemas.microsoft.com/office/drawing/2014/main" id="{0A67ACE9-EE8E-4E8A-9831-7CB0B610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88" y="3144417"/>
            <a:ext cx="1655502" cy="16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01160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5929</TotalTime>
  <Words>375</Words>
  <Application>Microsoft Office PowerPoint</Application>
  <PresentationFormat>Widescreen</PresentationFormat>
  <Paragraphs>166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4_Office Theme</vt:lpstr>
      <vt:lpstr>6_Office Theme</vt:lpstr>
      <vt:lpstr>מה מודדים</vt:lpstr>
      <vt:lpstr>    דרכים רבות להגדיר דמיון</vt:lpstr>
      <vt:lpstr>דוגמא קטנה על חשיבות ההתבוננות בנתונים לפני שרצים קדימה</vt:lpstr>
      <vt:lpstr>נשרטט את כל הנתונים – Anscombe quartet</vt:lpstr>
      <vt:lpstr>ואם עדיין לא שכנעתי</vt:lpstr>
      <vt:lpstr>ניתן לחפש דמיון בין דוגמאות או בין ממדים/מדידות</vt:lpstr>
      <vt:lpstr>בחירת מרחק נקבעת לפי מטרת האנליזה</vt:lpstr>
      <vt:lpstr>בחירת מרחק נקבעת לפי מטרת האנליזה</vt:lpstr>
      <vt:lpstr>קצת מוטיבציה -מנתונים לדמיון לרשתות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מרחקים וחיפוש תבניות לא-מונחה (Unsupervised) ברב-ממד</dc:title>
  <dc:creator>shenorr</dc:creator>
  <cp:lastModifiedBy>Shai Shen-Orr</cp:lastModifiedBy>
  <cp:revision>148</cp:revision>
  <cp:lastPrinted>2016-03-20T08:51:56Z</cp:lastPrinted>
  <dcterms:created xsi:type="dcterms:W3CDTF">2016-03-19T14:03:06Z</dcterms:created>
  <dcterms:modified xsi:type="dcterms:W3CDTF">2022-05-28T13:25:00Z</dcterms:modified>
</cp:coreProperties>
</file>