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7" r:id="rId2"/>
    <p:sldMasterId id="2147483821" r:id="rId3"/>
  </p:sldMasterIdLst>
  <p:notesMasterIdLst>
    <p:notesMasterId r:id="rId15"/>
  </p:notesMasterIdLst>
  <p:sldIdLst>
    <p:sldId id="257" r:id="rId4"/>
    <p:sldId id="838840506" r:id="rId5"/>
    <p:sldId id="838840505" r:id="rId6"/>
    <p:sldId id="350" r:id="rId7"/>
    <p:sldId id="1910" r:id="rId8"/>
    <p:sldId id="356" r:id="rId9"/>
    <p:sldId id="420" r:id="rId10"/>
    <p:sldId id="838840508" r:id="rId11"/>
    <p:sldId id="443" r:id="rId12"/>
    <p:sldId id="273" r:id="rId13"/>
    <p:sldId id="838840481" r:id="rId1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A7714-BB51-52CF-8B74-130413523A22}" name="Matan Avraham" initials="MA" userId="S::matan.avraham@cytoreason.com::2375c4d5-ac66-4f8b-bb3b-3df11f4a6c15" providerId="AD"/>
  <p188:author id="{89C1CA49-F798-CE07-7BE3-921CF1C962FD}" name="David Toubiana" initials="DT" userId="S::david.toubiana@cytoreason.com::9427dcc9-f938-4202-aaac-937948868e1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4" autoAdjust="0"/>
    <p:restoredTop sz="94660"/>
  </p:normalViewPr>
  <p:slideViewPr>
    <p:cSldViewPr snapToGrid="0">
      <p:cViewPr varScale="1">
        <p:scale>
          <a:sx n="92" d="100"/>
          <a:sy n="92" d="100"/>
        </p:scale>
        <p:origin x="108" y="162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151A497D-A6DF-464A-BB85-CDFD6F815C85}" type="datetimeFigureOut">
              <a:rPr lang="en-US" smtClean="0"/>
              <a:t>6/3/2022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281769A-9748-4E49-938E-D8E2AFF116B9}" type="slidenum">
              <a:rPr lang="en-US" smtClean="0"/>
              <a:t>‹#›</a:t>
            </a:fld>
            <a:endParaRPr lang="en-US"/>
          </a:p>
        </p:txBody>
      </p:sp>
    </p:spTree>
    <p:extLst>
      <p:ext uri="{BB962C8B-B14F-4D97-AF65-F5344CB8AC3E}">
        <p14:creationId xmlns:p14="http://schemas.microsoft.com/office/powerpoint/2010/main" val="12007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90478">
              <a:defRPr/>
            </a:pPr>
            <a:fld id="{2471A54A-C8BE-425A-AE30-E8B2619A6DF3}" type="slidenum">
              <a:rPr lang="en-US">
                <a:solidFill>
                  <a:prstClr val="black"/>
                </a:solidFill>
                <a:latin typeface="Calibri" panose="020F0502020204030204"/>
              </a:rPr>
              <a:pPr defTabSz="9904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07129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kern="1200" dirty="0" err="1">
                <a:solidFill>
                  <a:schemeClr val="tx1"/>
                </a:solidFill>
                <a:latin typeface="+mn-lt"/>
                <a:ea typeface="+mn-ea"/>
                <a:cs typeface="+mn-cs"/>
              </a:rPr>
              <a:t>Koenigsberg</a:t>
            </a:r>
            <a:r>
              <a:rPr lang="en-US" sz="1200" kern="1200" baseline="0" dirty="0">
                <a:solidFill>
                  <a:schemeClr val="tx1"/>
                </a:solidFill>
                <a:latin typeface="+mn-lt"/>
                <a:ea typeface="+mn-ea"/>
                <a:cs typeface="+mn-cs"/>
              </a:rPr>
              <a:t>  = Kaliningrad (Russia)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river </a:t>
            </a:r>
            <a:r>
              <a:rPr lang="en-US" sz="1200" kern="1200" baseline="0" dirty="0" err="1">
                <a:solidFill>
                  <a:schemeClr val="tx1"/>
                </a:solidFill>
                <a:latin typeface="+mn-lt"/>
                <a:ea typeface="+mn-ea"/>
                <a:cs typeface="+mn-cs"/>
              </a:rPr>
              <a:t>Pregola</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Loenhard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Euler's insight was to represent each of the four land areas separated by the river as nodes, distinguishing them with letters A, B, C, and D. Next he connected with lines each  piece of land that had a bridge between them. He thus built a {graph}, whose {nodes} were the pieces of land and {links} were the bridges. Then Euler made a simple observation: if there is a path crossing all bridges, but never the same bridge twice, then nodes with odd number of links must be either the starting or the end point of this path. Indeed, with an odd number of links you can arrive to a node and have no unused link for you to leave it. Yet, a continuous path that goes through all bridges can have only one starting and one end point. Thus such a path cannot exist on a graph that has more than two nodes with an odd number of links. As the K\"{</a:t>
            </a:r>
            <a:r>
              <a:rPr lang="en-US" sz="1200" kern="1200" dirty="0" err="1">
                <a:solidFill>
                  <a:schemeClr val="tx1"/>
                </a:solidFill>
                <a:latin typeface="+mn-lt"/>
                <a:ea typeface="+mn-ea"/>
                <a:cs typeface="+mn-cs"/>
              </a:rPr>
              <a:t>o}nigsberg</a:t>
            </a:r>
            <a:r>
              <a:rPr lang="en-US" sz="1200" kern="1200" dirty="0">
                <a:solidFill>
                  <a:schemeClr val="tx1"/>
                </a:solidFill>
                <a:latin typeface="+mn-lt"/>
                <a:ea typeface="+mn-ea"/>
                <a:cs typeface="+mn-cs"/>
              </a:rPr>
              <a:t> graph had three such nodes, B, C, D, each with three links, no path could satisfy the problem.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Today we remember Euler's proof because it was the first time someone solved a mathematical problem by turning it into a graph. In hindsight the proof has two important messages: The first is that some problems become simpler and more treatable if they are represented as a graph. The second is that the existence of the path does not depend on our ingenuity to find it. Rather, it is a property of the graph. Indeed, given the layout of the K\"{</a:t>
            </a:r>
            <a:r>
              <a:rPr lang="en-US" sz="1200" kern="1200" dirty="0" err="1">
                <a:solidFill>
                  <a:schemeClr val="tx1"/>
                </a:solidFill>
                <a:latin typeface="+mn-lt"/>
                <a:ea typeface="+mn-ea"/>
                <a:cs typeface="+mn-cs"/>
              </a:rPr>
              <a:t>o}nigsberg</a:t>
            </a:r>
            <a:r>
              <a:rPr lang="en-US" sz="1200" kern="1200" dirty="0">
                <a:solidFill>
                  <a:schemeClr val="tx1"/>
                </a:solidFill>
                <a:latin typeface="+mn-lt"/>
                <a:ea typeface="+mn-ea"/>
                <a:cs typeface="+mn-cs"/>
              </a:rPr>
              <a:t> bridges, no matter how smart we are, we will never find the desired path.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other words, networks have properties, hidden in their structure, that affect the function of the system they describe, limiting or enhancing our ability to do things with or on them. To fully understand how networks affect the properties of a system, we need to become familiar with some basic concepts in graph theory, encountering the language and mathematical formalism that will be of direct use throughout this book.</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2A8CFD-7D0E-984D-8B4C-26FF9E5765E5}" type="slidenum">
              <a:rPr lang="en-US" smtClean="0"/>
              <a:pPr/>
              <a:t>4</a:t>
            </a:fld>
            <a:endParaRPr lang="en-US"/>
          </a:p>
        </p:txBody>
      </p:sp>
    </p:spTree>
    <p:extLst>
      <p:ext uri="{BB962C8B-B14F-4D97-AF65-F5344CB8AC3E}">
        <p14:creationId xmlns:p14="http://schemas.microsoft.com/office/powerpoint/2010/main" val="2641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0859" y="1972671"/>
            <a:ext cx="9869715" cy="1361018"/>
          </a:xfrm>
        </p:spPr>
        <p:txBody>
          <a:bodyPr/>
          <a:lstStyle/>
          <a:p>
            <a:r>
              <a:rPr lang="en-US"/>
              <a:t>Click to edit Master title style</a:t>
            </a:r>
          </a:p>
        </p:txBody>
      </p:sp>
      <p:sp>
        <p:nvSpPr>
          <p:cNvPr id="3" name="Subtitle 2"/>
          <p:cNvSpPr>
            <a:spLocks noGrp="1"/>
          </p:cNvSpPr>
          <p:nvPr>
            <p:ph type="subTitle" idx="1"/>
          </p:nvPr>
        </p:nvSpPr>
        <p:spPr>
          <a:xfrm>
            <a:off x="1741978" y="3598026"/>
            <a:ext cx="8128001" cy="1622639"/>
          </a:xfrm>
        </p:spPr>
        <p:txBody>
          <a:bodyPr/>
          <a:lstStyle>
            <a:lvl1pPr marL="0" indent="0" algn="ctr">
              <a:buNone/>
              <a:defRPr>
                <a:solidFill>
                  <a:schemeClr val="tx1">
                    <a:tint val="75000"/>
                  </a:schemeClr>
                </a:solidFill>
              </a:defRPr>
            </a:lvl1pPr>
            <a:lvl2pPr marL="411435" indent="0" algn="ctr">
              <a:buNone/>
              <a:defRPr>
                <a:solidFill>
                  <a:schemeClr val="tx1">
                    <a:tint val="75000"/>
                  </a:schemeClr>
                </a:solidFill>
              </a:defRPr>
            </a:lvl2pPr>
            <a:lvl3pPr marL="822865" indent="0" algn="ctr">
              <a:buNone/>
              <a:defRPr>
                <a:solidFill>
                  <a:schemeClr val="tx1">
                    <a:tint val="75000"/>
                  </a:schemeClr>
                </a:solidFill>
              </a:defRPr>
            </a:lvl3pPr>
            <a:lvl4pPr marL="1234296" indent="0" algn="ctr">
              <a:buNone/>
              <a:defRPr>
                <a:solidFill>
                  <a:schemeClr val="tx1">
                    <a:tint val="75000"/>
                  </a:schemeClr>
                </a:solidFill>
              </a:defRPr>
            </a:lvl4pPr>
            <a:lvl5pPr marL="1645734" indent="0" algn="ctr">
              <a:buNone/>
              <a:defRPr>
                <a:solidFill>
                  <a:schemeClr val="tx1">
                    <a:tint val="75000"/>
                  </a:schemeClr>
                </a:solidFill>
              </a:defRPr>
            </a:lvl5pPr>
            <a:lvl6pPr marL="2057156" indent="0" algn="ctr">
              <a:buNone/>
              <a:defRPr>
                <a:solidFill>
                  <a:schemeClr val="tx1">
                    <a:tint val="75000"/>
                  </a:schemeClr>
                </a:solidFill>
              </a:defRPr>
            </a:lvl6pPr>
            <a:lvl7pPr marL="2468589" indent="0" algn="ctr">
              <a:buNone/>
              <a:defRPr>
                <a:solidFill>
                  <a:schemeClr val="tx1">
                    <a:tint val="75000"/>
                  </a:schemeClr>
                </a:solidFill>
              </a:defRPr>
            </a:lvl7pPr>
            <a:lvl8pPr marL="2880018" indent="0" algn="ctr">
              <a:buNone/>
              <a:defRPr>
                <a:solidFill>
                  <a:schemeClr val="tx1">
                    <a:tint val="75000"/>
                  </a:schemeClr>
                </a:solidFill>
              </a:defRPr>
            </a:lvl8pPr>
            <a:lvl9pPr marL="32914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07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7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339743"/>
            <a:ext cx="1959428" cy="72225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5432" y="339743"/>
            <a:ext cx="5684761" cy="7222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148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D718-A1B7-4E45-B229-11E683D205DF}"/>
              </a:ext>
            </a:extLst>
          </p:cNvPr>
          <p:cNvSpPr>
            <a:spLocks noGrp="1"/>
          </p:cNvSpPr>
          <p:nvPr>
            <p:ph type="title"/>
          </p:nvPr>
        </p:nvSpPr>
        <p:spPr/>
        <p:txBody>
          <a:bodyPr/>
          <a:lstStyle/>
          <a:p>
            <a:r>
              <a:rPr lang="en-US"/>
              <a:t>Click to edit Master title style</a:t>
            </a:r>
            <a:endParaRPr lang="en-IL"/>
          </a:p>
        </p:txBody>
      </p:sp>
      <p:sp>
        <p:nvSpPr>
          <p:cNvPr id="8" name="Footer Placeholder 7">
            <a:extLst>
              <a:ext uri="{FF2B5EF4-FFF2-40B4-BE49-F238E27FC236}">
                <a16:creationId xmlns:a16="http://schemas.microsoft.com/office/drawing/2014/main" id="{06CFF8AA-6E58-4FE0-B4B7-B64079492BBA}"/>
              </a:ext>
            </a:extLst>
          </p:cNvPr>
          <p:cNvSpPr>
            <a:spLocks noGrp="1"/>
          </p:cNvSpPr>
          <p:nvPr>
            <p:ph type="ftr" sz="quarter" idx="13"/>
          </p:nvPr>
        </p:nvSpPr>
        <p:spPr/>
        <p:txBody>
          <a:bodyPr/>
          <a:lstStyle/>
          <a:p>
            <a:r>
              <a:rPr lang="en-US">
                <a:ea typeface="Roboto Light" panose="02000000000000000000" pitchFamily="2" charset="0"/>
              </a:rPr>
              <a:t>CytoReason Ltd., Proprietary Information  |  Confidential</a:t>
            </a:r>
          </a:p>
        </p:txBody>
      </p:sp>
      <p:sp>
        <p:nvSpPr>
          <p:cNvPr id="9" name="Slide Number Placeholder 5">
            <a:extLst>
              <a:ext uri="{FF2B5EF4-FFF2-40B4-BE49-F238E27FC236}">
                <a16:creationId xmlns:a16="http://schemas.microsoft.com/office/drawing/2014/main" id="{46A6DDF3-75D3-4C17-9EA1-AC1510603BDE}"/>
              </a:ext>
            </a:extLst>
          </p:cNvPr>
          <p:cNvSpPr txBox="1">
            <a:spLocks/>
          </p:cNvSpPr>
          <p:nvPr/>
        </p:nvSpPr>
        <p:spPr>
          <a:xfrm>
            <a:off x="9145683" y="6356350"/>
            <a:ext cx="2743200" cy="365125"/>
          </a:xfrm>
          <a:prstGeom prst="rect">
            <a:avLst/>
          </a:prstGeom>
        </p:spPr>
        <p:txBody>
          <a:bodyPr/>
          <a:lstStyle>
            <a:defPPr>
              <a:defRPr lang="en-IL"/>
            </a:defPPr>
            <a:lvl1pPr marL="0" algn="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8E86F1-1407-4E49-B2B8-FD5C11DB7E3C}" type="slidenum">
              <a:rPr lang="en-IL" smtClean="0"/>
              <a:pPr/>
              <a:t>‹#›</a:t>
            </a:fld>
            <a:endParaRPr lang="en-IL"/>
          </a:p>
        </p:txBody>
      </p:sp>
    </p:spTree>
    <p:extLst>
      <p:ext uri="{BB962C8B-B14F-4D97-AF65-F5344CB8AC3E}">
        <p14:creationId xmlns:p14="http://schemas.microsoft.com/office/powerpoint/2010/main" val="163016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BE993-E705-420C-AC64-F3654B2B82E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71771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BE993-E705-420C-AC64-F3654B2B82E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277767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CBE993-E705-420C-AC64-F3654B2B82E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380213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BE993-E705-420C-AC64-F3654B2B82ED}"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250819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BE993-E705-420C-AC64-F3654B2B82ED}"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360594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E993-E705-420C-AC64-F3654B2B82ED}"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3083331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BE993-E705-420C-AC64-F3654B2B82ED}"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189399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1738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CBE993-E705-420C-AC64-F3654B2B82ED}"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160273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CBE993-E705-420C-AC64-F3654B2B82ED}"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1886252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BE993-E705-420C-AC64-F3654B2B82E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29137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BE993-E705-420C-AC64-F3654B2B82E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2FF2A-8565-4419-92E5-1CF7B840E855}" type="slidenum">
              <a:rPr lang="en-US" smtClean="0"/>
              <a:t>‹#›</a:t>
            </a:fld>
            <a:endParaRPr lang="en-US"/>
          </a:p>
        </p:txBody>
      </p:sp>
    </p:spTree>
    <p:extLst>
      <p:ext uri="{BB962C8B-B14F-4D97-AF65-F5344CB8AC3E}">
        <p14:creationId xmlns:p14="http://schemas.microsoft.com/office/powerpoint/2010/main" val="1814807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88F62D7-C3FA-4525-BA31-8ABDCBFE579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33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050813B-25F8-41B1-BC42-228803E350D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2123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CB48D4A-834E-4547-9D86-833A148B651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401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C7FE8DF5-9B11-475E-A0FB-901BF3A00DC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0892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DBD984C3-48CF-4570-AA47-F38701F0B3B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804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DC05B66A-A2A2-4A8F-B5F3-664118E087A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5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7223" y="4080336"/>
            <a:ext cx="9869715" cy="1261072"/>
          </a:xfrm>
        </p:spPr>
        <p:txBody>
          <a:bodyPr anchor="t"/>
          <a:lstStyle>
            <a:lvl1pPr algn="l">
              <a:defRPr sz="3703" b="1" cap="all"/>
            </a:lvl1pPr>
          </a:lstStyle>
          <a:p>
            <a:r>
              <a:rPr lang="en-US"/>
              <a:t>Click to edit Master title style</a:t>
            </a:r>
          </a:p>
        </p:txBody>
      </p:sp>
      <p:sp>
        <p:nvSpPr>
          <p:cNvPr id="3" name="Text Placeholder 2"/>
          <p:cNvSpPr>
            <a:spLocks noGrp="1"/>
          </p:cNvSpPr>
          <p:nvPr>
            <p:ph type="body" idx="1"/>
          </p:nvPr>
        </p:nvSpPr>
        <p:spPr>
          <a:xfrm>
            <a:off x="917223" y="2691172"/>
            <a:ext cx="9869715" cy="1388942"/>
          </a:xfrm>
        </p:spPr>
        <p:txBody>
          <a:bodyPr anchor="b"/>
          <a:lstStyle>
            <a:lvl1pPr marL="0" indent="0">
              <a:buNone/>
              <a:defRPr sz="1852">
                <a:solidFill>
                  <a:schemeClr val="tx1">
                    <a:tint val="75000"/>
                  </a:schemeClr>
                </a:solidFill>
              </a:defRPr>
            </a:lvl1pPr>
            <a:lvl2pPr marL="411435" indent="0">
              <a:buNone/>
              <a:defRPr sz="1666">
                <a:solidFill>
                  <a:schemeClr val="tx1">
                    <a:tint val="75000"/>
                  </a:schemeClr>
                </a:solidFill>
              </a:defRPr>
            </a:lvl2pPr>
            <a:lvl3pPr marL="822865" indent="0">
              <a:buNone/>
              <a:defRPr sz="1481">
                <a:solidFill>
                  <a:schemeClr val="tx1">
                    <a:tint val="75000"/>
                  </a:schemeClr>
                </a:solidFill>
              </a:defRPr>
            </a:lvl3pPr>
            <a:lvl4pPr marL="1234296" indent="0">
              <a:buNone/>
              <a:defRPr sz="1296">
                <a:solidFill>
                  <a:schemeClr val="tx1">
                    <a:tint val="75000"/>
                  </a:schemeClr>
                </a:solidFill>
              </a:defRPr>
            </a:lvl4pPr>
            <a:lvl5pPr marL="1645734" indent="0">
              <a:buNone/>
              <a:defRPr sz="1296">
                <a:solidFill>
                  <a:schemeClr val="tx1">
                    <a:tint val="75000"/>
                  </a:schemeClr>
                </a:solidFill>
              </a:defRPr>
            </a:lvl5pPr>
            <a:lvl6pPr marL="2057156" indent="0">
              <a:buNone/>
              <a:defRPr sz="1296">
                <a:solidFill>
                  <a:schemeClr val="tx1">
                    <a:tint val="75000"/>
                  </a:schemeClr>
                </a:solidFill>
              </a:defRPr>
            </a:lvl6pPr>
            <a:lvl7pPr marL="2468589" indent="0">
              <a:buNone/>
              <a:defRPr sz="1296">
                <a:solidFill>
                  <a:schemeClr val="tx1">
                    <a:tint val="75000"/>
                  </a:schemeClr>
                </a:solidFill>
              </a:defRPr>
            </a:lvl7pPr>
            <a:lvl8pPr marL="2880018" indent="0">
              <a:buNone/>
              <a:defRPr sz="1296">
                <a:solidFill>
                  <a:schemeClr val="tx1">
                    <a:tint val="75000"/>
                  </a:schemeClr>
                </a:solidFill>
              </a:defRPr>
            </a:lvl8pPr>
            <a:lvl9pPr marL="3291448" indent="0">
              <a:buNone/>
              <a:defRPr sz="1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1470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50C1D1F8-05C1-4D8B-B9CE-E742247F57C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1320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560EF96-FC7F-49F5-B6F2-6D9F4B1A92B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20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EC5B39F-27B3-47F1-AF5E-860CC07D6B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769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A5EBD32-182A-4678-9615-1BBDA508B18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388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CE6C6E8-DB9F-4ADF-99E1-806D2F344E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433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7505C3B-5ECC-460F-B128-3DFAB65109E2}" type="slidenum">
              <a:rPr lang="en-US" smtClean="0">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5302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5430" y="1975387"/>
            <a:ext cx="3822095" cy="5586640"/>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1050" y="1975387"/>
            <a:ext cx="3822095" cy="5586640"/>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641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0785" y="254273"/>
            <a:ext cx="10450287" cy="105824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80581" y="1421281"/>
            <a:ext cx="5130399" cy="592321"/>
          </a:xfrm>
        </p:spPr>
        <p:txBody>
          <a:bodyPr anchor="b"/>
          <a:lstStyle>
            <a:lvl1pPr marL="0" indent="0">
              <a:buNone/>
              <a:defRPr sz="2222" b="1"/>
            </a:lvl1pPr>
            <a:lvl2pPr marL="411435" indent="0">
              <a:buNone/>
              <a:defRPr sz="1852" b="1"/>
            </a:lvl2pPr>
            <a:lvl3pPr marL="822865" indent="0">
              <a:buNone/>
              <a:defRPr sz="1666" b="1"/>
            </a:lvl3pPr>
            <a:lvl4pPr marL="1234296" indent="0">
              <a:buNone/>
              <a:defRPr sz="1481" b="1"/>
            </a:lvl4pPr>
            <a:lvl5pPr marL="1645734" indent="0">
              <a:buNone/>
              <a:defRPr sz="1481" b="1"/>
            </a:lvl5pPr>
            <a:lvl6pPr marL="2057156" indent="0">
              <a:buNone/>
              <a:defRPr sz="1481" b="1"/>
            </a:lvl6pPr>
            <a:lvl7pPr marL="2468589" indent="0">
              <a:buNone/>
              <a:defRPr sz="1481" b="1"/>
            </a:lvl7pPr>
            <a:lvl8pPr marL="2880018" indent="0">
              <a:buNone/>
              <a:defRPr sz="1481" b="1"/>
            </a:lvl8pPr>
            <a:lvl9pPr marL="3291448" indent="0">
              <a:buNone/>
              <a:defRPr sz="1481" b="1"/>
            </a:lvl9pPr>
          </a:lstStyle>
          <a:p>
            <a:pPr lvl="0"/>
            <a:r>
              <a:rPr lang="en-US"/>
              <a:t>Click to edit Master text styles</a:t>
            </a:r>
          </a:p>
        </p:txBody>
      </p:sp>
      <p:sp>
        <p:nvSpPr>
          <p:cNvPr id="4" name="Content Placeholder 3"/>
          <p:cNvSpPr>
            <a:spLocks noGrp="1"/>
          </p:cNvSpPr>
          <p:nvPr>
            <p:ph sz="half" idx="2"/>
          </p:nvPr>
        </p:nvSpPr>
        <p:spPr>
          <a:xfrm>
            <a:off x="580581" y="2013602"/>
            <a:ext cx="5130399" cy="3658286"/>
          </a:xfrm>
        </p:spPr>
        <p:txBody>
          <a:bodyPr/>
          <a:lstStyle>
            <a:lvl1pPr>
              <a:defRPr sz="2222"/>
            </a:lvl1pPr>
            <a:lvl2pPr>
              <a:defRPr sz="1852"/>
            </a:lvl2pPr>
            <a:lvl3pPr>
              <a:defRPr sz="1666"/>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8447" y="1421281"/>
            <a:ext cx="5132412" cy="592321"/>
          </a:xfrm>
        </p:spPr>
        <p:txBody>
          <a:bodyPr anchor="b"/>
          <a:lstStyle>
            <a:lvl1pPr marL="0" indent="0">
              <a:buNone/>
              <a:defRPr sz="2222" b="1"/>
            </a:lvl1pPr>
            <a:lvl2pPr marL="411435" indent="0">
              <a:buNone/>
              <a:defRPr sz="1852" b="1"/>
            </a:lvl2pPr>
            <a:lvl3pPr marL="822865" indent="0">
              <a:buNone/>
              <a:defRPr sz="1666" b="1"/>
            </a:lvl3pPr>
            <a:lvl4pPr marL="1234296" indent="0">
              <a:buNone/>
              <a:defRPr sz="1481" b="1"/>
            </a:lvl4pPr>
            <a:lvl5pPr marL="1645734" indent="0">
              <a:buNone/>
              <a:defRPr sz="1481" b="1"/>
            </a:lvl5pPr>
            <a:lvl6pPr marL="2057156" indent="0">
              <a:buNone/>
              <a:defRPr sz="1481" b="1"/>
            </a:lvl6pPr>
            <a:lvl7pPr marL="2468589" indent="0">
              <a:buNone/>
              <a:defRPr sz="1481" b="1"/>
            </a:lvl7pPr>
            <a:lvl8pPr marL="2880018" indent="0">
              <a:buNone/>
              <a:defRPr sz="1481" b="1"/>
            </a:lvl8pPr>
            <a:lvl9pPr marL="3291448" indent="0">
              <a:buNone/>
              <a:defRPr sz="1481" b="1"/>
            </a:lvl9pPr>
          </a:lstStyle>
          <a:p>
            <a:pPr lvl="0"/>
            <a:r>
              <a:rPr lang="en-US"/>
              <a:t>Click to edit Master text styles</a:t>
            </a:r>
          </a:p>
        </p:txBody>
      </p:sp>
      <p:sp>
        <p:nvSpPr>
          <p:cNvPr id="6" name="Content Placeholder 5"/>
          <p:cNvSpPr>
            <a:spLocks noGrp="1"/>
          </p:cNvSpPr>
          <p:nvPr>
            <p:ph sz="quarter" idx="4"/>
          </p:nvPr>
        </p:nvSpPr>
        <p:spPr>
          <a:xfrm>
            <a:off x="5898447" y="2013602"/>
            <a:ext cx="5132412" cy="3658286"/>
          </a:xfrm>
        </p:spPr>
        <p:txBody>
          <a:bodyPr/>
          <a:lstStyle>
            <a:lvl1pPr>
              <a:defRPr sz="2222"/>
            </a:lvl1pPr>
            <a:lvl2pPr>
              <a:defRPr sz="1852"/>
            </a:lvl2pPr>
            <a:lvl3pPr>
              <a:defRPr sz="1666"/>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87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951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73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0804" y="252802"/>
            <a:ext cx="3820080" cy="1075880"/>
          </a:xfrm>
        </p:spPr>
        <p:txBody>
          <a:bodyPr anchor="b"/>
          <a:lstStyle>
            <a:lvl1pPr algn="l">
              <a:defRPr sz="1852" b="1"/>
            </a:lvl1pPr>
          </a:lstStyle>
          <a:p>
            <a:r>
              <a:rPr lang="en-US"/>
              <a:t>Click to edit Master title style</a:t>
            </a:r>
          </a:p>
        </p:txBody>
      </p:sp>
      <p:sp>
        <p:nvSpPr>
          <p:cNvPr id="3" name="Content Placeholder 2"/>
          <p:cNvSpPr>
            <a:spLocks noGrp="1"/>
          </p:cNvSpPr>
          <p:nvPr>
            <p:ph idx="1"/>
          </p:nvPr>
        </p:nvSpPr>
        <p:spPr>
          <a:xfrm>
            <a:off x="4539750" y="252805"/>
            <a:ext cx="6491111" cy="5419085"/>
          </a:xfrm>
        </p:spPr>
        <p:txBody>
          <a:bodyPr/>
          <a:lstStyle>
            <a:lvl1pPr>
              <a:defRPr sz="2963"/>
            </a:lvl1pPr>
            <a:lvl2pPr>
              <a:defRPr sz="2592"/>
            </a:lvl2pPr>
            <a:lvl3pPr>
              <a:defRPr sz="2222"/>
            </a:lvl3pPr>
            <a:lvl4pPr>
              <a:defRPr sz="1852"/>
            </a:lvl4pPr>
            <a:lvl5pPr>
              <a:defRPr sz="1852"/>
            </a:lvl5pPr>
            <a:lvl6pPr>
              <a:defRPr sz="1852"/>
            </a:lvl6pPr>
            <a:lvl7pPr>
              <a:defRPr sz="1852"/>
            </a:lvl7pPr>
            <a:lvl8pPr>
              <a:defRPr sz="1852"/>
            </a:lvl8pPr>
            <a:lvl9pPr>
              <a:defRPr sz="18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0804" y="1328685"/>
            <a:ext cx="3820080" cy="4343205"/>
          </a:xfrm>
        </p:spPr>
        <p:txBody>
          <a:bodyPr/>
          <a:lstStyle>
            <a:lvl1pPr marL="0" indent="0">
              <a:buNone/>
              <a:defRPr sz="1296"/>
            </a:lvl1pPr>
            <a:lvl2pPr marL="411435" indent="0">
              <a:buNone/>
              <a:defRPr sz="1111"/>
            </a:lvl2pPr>
            <a:lvl3pPr marL="822865" indent="0">
              <a:buNone/>
              <a:defRPr sz="926"/>
            </a:lvl3pPr>
            <a:lvl4pPr marL="1234296" indent="0">
              <a:buNone/>
              <a:defRPr sz="833"/>
            </a:lvl4pPr>
            <a:lvl5pPr marL="1645734" indent="0">
              <a:buNone/>
              <a:defRPr sz="833"/>
            </a:lvl5pPr>
            <a:lvl6pPr marL="2057156" indent="0">
              <a:buNone/>
              <a:defRPr sz="833"/>
            </a:lvl6pPr>
            <a:lvl7pPr marL="2468589" indent="0">
              <a:buNone/>
              <a:defRPr sz="833"/>
            </a:lvl7pPr>
            <a:lvl8pPr marL="2880018" indent="0">
              <a:buNone/>
              <a:defRPr sz="833"/>
            </a:lvl8pPr>
            <a:lvl9pPr marL="329144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333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5924" y="4444620"/>
            <a:ext cx="6966857" cy="524712"/>
          </a:xfrm>
        </p:spPr>
        <p:txBody>
          <a:bodyPr anchor="b"/>
          <a:lstStyle>
            <a:lvl1pPr algn="l">
              <a:defRPr sz="1852" b="1"/>
            </a:lvl1pPr>
          </a:lstStyle>
          <a:p>
            <a:r>
              <a:rPr lang="en-US"/>
              <a:t>Click to edit Master title style</a:t>
            </a:r>
          </a:p>
        </p:txBody>
      </p:sp>
      <p:sp>
        <p:nvSpPr>
          <p:cNvPr id="3" name="Picture Placeholder 2"/>
          <p:cNvSpPr>
            <a:spLocks noGrp="1"/>
          </p:cNvSpPr>
          <p:nvPr>
            <p:ph type="pic" idx="1"/>
          </p:nvPr>
        </p:nvSpPr>
        <p:spPr>
          <a:xfrm>
            <a:off x="2275924" y="567340"/>
            <a:ext cx="6966857" cy="3809673"/>
          </a:xfrm>
        </p:spPr>
        <p:txBody>
          <a:bodyPr/>
          <a:lstStyle>
            <a:lvl1pPr marL="0" indent="0">
              <a:buNone/>
              <a:defRPr sz="2963"/>
            </a:lvl1pPr>
            <a:lvl2pPr marL="411435" indent="0">
              <a:buNone/>
              <a:defRPr sz="2592"/>
            </a:lvl2pPr>
            <a:lvl3pPr marL="822865" indent="0">
              <a:buNone/>
              <a:defRPr sz="2222"/>
            </a:lvl3pPr>
            <a:lvl4pPr marL="1234296" indent="0">
              <a:buNone/>
              <a:defRPr sz="1852"/>
            </a:lvl4pPr>
            <a:lvl5pPr marL="1645734" indent="0">
              <a:buNone/>
              <a:defRPr sz="1852"/>
            </a:lvl5pPr>
            <a:lvl6pPr marL="2057156" indent="0">
              <a:buNone/>
              <a:defRPr sz="1852"/>
            </a:lvl6pPr>
            <a:lvl7pPr marL="2468589" indent="0">
              <a:buNone/>
              <a:defRPr sz="1852"/>
            </a:lvl7pPr>
            <a:lvl8pPr marL="2880018" indent="0">
              <a:buNone/>
              <a:defRPr sz="1852"/>
            </a:lvl8pPr>
            <a:lvl9pPr marL="3291448" indent="0">
              <a:buNone/>
              <a:defRPr sz="1852"/>
            </a:lvl9pPr>
          </a:lstStyle>
          <a:p>
            <a:endParaRPr lang="en-US"/>
          </a:p>
        </p:txBody>
      </p:sp>
      <p:sp>
        <p:nvSpPr>
          <p:cNvPr id="4" name="Text Placeholder 3"/>
          <p:cNvSpPr>
            <a:spLocks noGrp="1"/>
          </p:cNvSpPr>
          <p:nvPr>
            <p:ph type="body" sz="half" idx="2"/>
          </p:nvPr>
        </p:nvSpPr>
        <p:spPr>
          <a:xfrm>
            <a:off x="2275924" y="4969333"/>
            <a:ext cx="6966857" cy="745179"/>
          </a:xfrm>
        </p:spPr>
        <p:txBody>
          <a:bodyPr/>
          <a:lstStyle>
            <a:lvl1pPr marL="0" indent="0">
              <a:buNone/>
              <a:defRPr sz="1296"/>
            </a:lvl1pPr>
            <a:lvl2pPr marL="411435" indent="0">
              <a:buNone/>
              <a:defRPr sz="1111"/>
            </a:lvl2pPr>
            <a:lvl3pPr marL="822865" indent="0">
              <a:buNone/>
              <a:defRPr sz="926"/>
            </a:lvl3pPr>
            <a:lvl4pPr marL="1234296" indent="0">
              <a:buNone/>
              <a:defRPr sz="833"/>
            </a:lvl4pPr>
            <a:lvl5pPr marL="1645734" indent="0">
              <a:buNone/>
              <a:defRPr sz="833"/>
            </a:lvl5pPr>
            <a:lvl6pPr marL="2057156" indent="0">
              <a:buNone/>
              <a:defRPr sz="833"/>
            </a:lvl6pPr>
            <a:lvl7pPr marL="2468589" indent="0">
              <a:buNone/>
              <a:defRPr sz="833"/>
            </a:lvl7pPr>
            <a:lvl8pPr marL="2880018" indent="0">
              <a:buNone/>
              <a:defRPr sz="833"/>
            </a:lvl8pPr>
            <a:lvl9pPr marL="329144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78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0785" y="254273"/>
            <a:ext cx="10450287" cy="1058243"/>
          </a:xfrm>
          <a:prstGeom prst="rect">
            <a:avLst/>
          </a:prstGeom>
        </p:spPr>
        <p:txBody>
          <a:bodyPr vert="horz" lIns="88875" tIns="44437" rIns="88875" bIns="44437" rtlCol="0" anchor="ctr">
            <a:normAutofit/>
          </a:bodyPr>
          <a:lstStyle/>
          <a:p>
            <a:r>
              <a:rPr lang="en-US"/>
              <a:t>Click to edit Master title style</a:t>
            </a:r>
          </a:p>
        </p:txBody>
      </p:sp>
      <p:sp>
        <p:nvSpPr>
          <p:cNvPr id="3" name="Text Placeholder 2"/>
          <p:cNvSpPr>
            <a:spLocks noGrp="1"/>
          </p:cNvSpPr>
          <p:nvPr>
            <p:ph type="body" idx="1"/>
          </p:nvPr>
        </p:nvSpPr>
        <p:spPr>
          <a:xfrm>
            <a:off x="580785" y="1481765"/>
            <a:ext cx="10450287" cy="4190347"/>
          </a:xfrm>
          <a:prstGeom prst="rect">
            <a:avLst/>
          </a:prstGeom>
        </p:spPr>
        <p:txBody>
          <a:bodyPr vert="horz" lIns="88875" tIns="44437" rIns="88875" bIns="444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0572" y="5885229"/>
            <a:ext cx="2709333" cy="338050"/>
          </a:xfrm>
          <a:prstGeom prst="rect">
            <a:avLst/>
          </a:prstGeom>
        </p:spPr>
        <p:txBody>
          <a:bodyPr vert="horz" lIns="88875" tIns="44437" rIns="88875" bIns="44437" rtlCol="0" anchor="ctr"/>
          <a:lstStyle>
            <a:lvl1pPr algn="l">
              <a:defRPr sz="1111">
                <a:solidFill>
                  <a:schemeClr val="tx1">
                    <a:tint val="75000"/>
                  </a:schemeClr>
                </a:solidFill>
              </a:defRPr>
            </a:lvl1pPr>
          </a:lstStyle>
          <a:p>
            <a:pPr marL="0" marR="0" lvl="0" indent="0" algn="l" defTabSz="822865"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22865" rtl="0" eaLnBrk="1" fontAlgn="auto" latinLnBrk="0" hangingPunct="1">
                <a:lnSpc>
                  <a:spcPct val="100000"/>
                </a:lnSpc>
                <a:spcBef>
                  <a:spcPts val="0"/>
                </a:spcBef>
                <a:spcAft>
                  <a:spcPts val="0"/>
                </a:spcAft>
                <a:buClrTx/>
                <a:buSzTx/>
                <a:buFontTx/>
                <a:buNone/>
                <a:tabLst/>
                <a:defRPr/>
              </a:pPr>
              <a:t>6/3/2022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967240" y="5885229"/>
            <a:ext cx="3676952" cy="338050"/>
          </a:xfrm>
          <a:prstGeom prst="rect">
            <a:avLst/>
          </a:prstGeom>
        </p:spPr>
        <p:txBody>
          <a:bodyPr vert="horz" lIns="88875" tIns="44437" rIns="88875" bIns="44437" rtlCol="0" anchor="ctr"/>
          <a:lstStyle>
            <a:lvl1pPr algn="ctr">
              <a:defRPr sz="1111">
                <a:solidFill>
                  <a:schemeClr val="tx1">
                    <a:tint val="75000"/>
                  </a:schemeClr>
                </a:solidFill>
              </a:defRPr>
            </a:lvl1pPr>
          </a:lstStyle>
          <a:p>
            <a:pPr marL="0" marR="0" lvl="0" indent="0" algn="ctr" defTabSz="822865"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321524" y="5885229"/>
            <a:ext cx="2709333" cy="338050"/>
          </a:xfrm>
          <a:prstGeom prst="rect">
            <a:avLst/>
          </a:prstGeom>
        </p:spPr>
        <p:txBody>
          <a:bodyPr vert="horz" lIns="88875" tIns="44437" rIns="88875" bIns="44437" rtlCol="0" anchor="ctr"/>
          <a:lstStyle>
            <a:lvl1pPr algn="r">
              <a:defRPr sz="1111">
                <a:solidFill>
                  <a:schemeClr val="tx1">
                    <a:tint val="75000"/>
                  </a:schemeClr>
                </a:solidFill>
              </a:defRPr>
            </a:lvl1pPr>
          </a:lstStyle>
          <a:p>
            <a:pPr marL="0" marR="0" lvl="0" indent="0" algn="r" defTabSz="822865"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2865"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93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34" r:id="rId12"/>
  </p:sldLayoutIdLst>
  <p:txStyles>
    <p:titleStyle>
      <a:lvl1pPr algn="ctr" defTabSz="822865" rtl="0" eaLnBrk="1" latinLnBrk="0" hangingPunct="1">
        <a:spcBef>
          <a:spcPct val="0"/>
        </a:spcBef>
        <a:buNone/>
        <a:defRPr sz="4074" kern="1200">
          <a:solidFill>
            <a:schemeClr val="tx1"/>
          </a:solidFill>
          <a:latin typeface="+mj-lt"/>
          <a:ea typeface="+mj-ea"/>
          <a:cs typeface="+mj-cs"/>
        </a:defRPr>
      </a:lvl1pPr>
    </p:titleStyle>
    <p:bodyStyle>
      <a:lvl1pPr marL="308578" indent="-308578" algn="l" defTabSz="822865" rtl="0" eaLnBrk="1" latinLnBrk="0" hangingPunct="1">
        <a:spcBef>
          <a:spcPct val="20000"/>
        </a:spcBef>
        <a:buFont typeface="Arial" pitchFamily="34" charset="0"/>
        <a:buChar char="•"/>
        <a:defRPr sz="2963" kern="1200">
          <a:solidFill>
            <a:schemeClr val="tx1"/>
          </a:solidFill>
          <a:latin typeface="+mn-lt"/>
          <a:ea typeface="+mn-ea"/>
          <a:cs typeface="+mn-cs"/>
        </a:defRPr>
      </a:lvl1pPr>
      <a:lvl2pPr marL="668572" indent="-257170" algn="l" defTabSz="822865" rtl="0" eaLnBrk="1" latinLnBrk="0" hangingPunct="1">
        <a:spcBef>
          <a:spcPct val="20000"/>
        </a:spcBef>
        <a:buFont typeface="Arial" pitchFamily="34" charset="0"/>
        <a:buChar char="–"/>
        <a:defRPr sz="2592" kern="1200">
          <a:solidFill>
            <a:schemeClr val="tx1"/>
          </a:solidFill>
          <a:latin typeface="+mn-lt"/>
          <a:ea typeface="+mn-ea"/>
          <a:cs typeface="+mn-cs"/>
        </a:defRPr>
      </a:lvl2pPr>
      <a:lvl3pPr marL="1028575" indent="-205713" algn="l" defTabSz="822865" rtl="0" eaLnBrk="1" latinLnBrk="0" hangingPunct="1">
        <a:spcBef>
          <a:spcPct val="20000"/>
        </a:spcBef>
        <a:buFont typeface="Arial" pitchFamily="34" charset="0"/>
        <a:buChar char="•"/>
        <a:defRPr sz="2222" kern="1200">
          <a:solidFill>
            <a:schemeClr val="tx1"/>
          </a:solidFill>
          <a:latin typeface="+mn-lt"/>
          <a:ea typeface="+mn-ea"/>
          <a:cs typeface="+mn-cs"/>
        </a:defRPr>
      </a:lvl3pPr>
      <a:lvl4pPr marL="1440012"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4pPr>
      <a:lvl5pPr marL="1851435"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5pPr>
      <a:lvl6pPr marL="2262871"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6pPr>
      <a:lvl7pPr marL="2674287"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7pPr>
      <a:lvl8pPr marL="3085734"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8pPr>
      <a:lvl9pPr marL="3497175"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9pPr>
    </p:bodyStyle>
    <p:otherStyle>
      <a:defPPr>
        <a:defRPr lang="en-US"/>
      </a:defPPr>
      <a:lvl1pPr marL="0" algn="l" defTabSz="822865" rtl="0" eaLnBrk="1" latinLnBrk="0" hangingPunct="1">
        <a:defRPr sz="1666" kern="1200">
          <a:solidFill>
            <a:schemeClr val="tx1"/>
          </a:solidFill>
          <a:latin typeface="+mn-lt"/>
          <a:ea typeface="+mn-ea"/>
          <a:cs typeface="+mn-cs"/>
        </a:defRPr>
      </a:lvl1pPr>
      <a:lvl2pPr marL="411435" algn="l" defTabSz="822865" rtl="0" eaLnBrk="1" latinLnBrk="0" hangingPunct="1">
        <a:defRPr sz="1666" kern="1200">
          <a:solidFill>
            <a:schemeClr val="tx1"/>
          </a:solidFill>
          <a:latin typeface="+mn-lt"/>
          <a:ea typeface="+mn-ea"/>
          <a:cs typeface="+mn-cs"/>
        </a:defRPr>
      </a:lvl2pPr>
      <a:lvl3pPr marL="822865" algn="l" defTabSz="822865" rtl="0" eaLnBrk="1" latinLnBrk="0" hangingPunct="1">
        <a:defRPr sz="1666" kern="1200">
          <a:solidFill>
            <a:schemeClr val="tx1"/>
          </a:solidFill>
          <a:latin typeface="+mn-lt"/>
          <a:ea typeface="+mn-ea"/>
          <a:cs typeface="+mn-cs"/>
        </a:defRPr>
      </a:lvl3pPr>
      <a:lvl4pPr marL="1234296" algn="l" defTabSz="822865" rtl="0" eaLnBrk="1" latinLnBrk="0" hangingPunct="1">
        <a:defRPr sz="1666" kern="1200">
          <a:solidFill>
            <a:schemeClr val="tx1"/>
          </a:solidFill>
          <a:latin typeface="+mn-lt"/>
          <a:ea typeface="+mn-ea"/>
          <a:cs typeface="+mn-cs"/>
        </a:defRPr>
      </a:lvl4pPr>
      <a:lvl5pPr marL="1645734" algn="l" defTabSz="822865" rtl="0" eaLnBrk="1" latinLnBrk="0" hangingPunct="1">
        <a:defRPr sz="1666" kern="1200">
          <a:solidFill>
            <a:schemeClr val="tx1"/>
          </a:solidFill>
          <a:latin typeface="+mn-lt"/>
          <a:ea typeface="+mn-ea"/>
          <a:cs typeface="+mn-cs"/>
        </a:defRPr>
      </a:lvl5pPr>
      <a:lvl6pPr marL="2057156" algn="l" defTabSz="822865" rtl="0" eaLnBrk="1" latinLnBrk="0" hangingPunct="1">
        <a:defRPr sz="1666" kern="1200">
          <a:solidFill>
            <a:schemeClr val="tx1"/>
          </a:solidFill>
          <a:latin typeface="+mn-lt"/>
          <a:ea typeface="+mn-ea"/>
          <a:cs typeface="+mn-cs"/>
        </a:defRPr>
      </a:lvl6pPr>
      <a:lvl7pPr marL="2468589" algn="l" defTabSz="822865" rtl="0" eaLnBrk="1" latinLnBrk="0" hangingPunct="1">
        <a:defRPr sz="1666" kern="1200">
          <a:solidFill>
            <a:schemeClr val="tx1"/>
          </a:solidFill>
          <a:latin typeface="+mn-lt"/>
          <a:ea typeface="+mn-ea"/>
          <a:cs typeface="+mn-cs"/>
        </a:defRPr>
      </a:lvl7pPr>
      <a:lvl8pPr marL="2880018" algn="l" defTabSz="822865" rtl="0" eaLnBrk="1" latinLnBrk="0" hangingPunct="1">
        <a:defRPr sz="1666" kern="1200">
          <a:solidFill>
            <a:schemeClr val="tx1"/>
          </a:solidFill>
          <a:latin typeface="+mn-lt"/>
          <a:ea typeface="+mn-ea"/>
          <a:cs typeface="+mn-cs"/>
        </a:defRPr>
      </a:lvl8pPr>
      <a:lvl9pPr marL="3291448" algn="l" defTabSz="822865" rtl="0" eaLnBrk="1" latinLnBrk="0" hangingPunct="1">
        <a:defRPr sz="16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BE993-E705-420C-AC64-F3654B2B82ED}" type="datetimeFigureOut">
              <a:rPr lang="en-US" smtClean="0"/>
              <a:t>6/3/2022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2FF2A-8565-4419-92E5-1CF7B840E855}" type="slidenum">
              <a:rPr lang="en-US" smtClean="0"/>
              <a:t>‹#›</a:t>
            </a:fld>
            <a:endParaRPr lang="en-US"/>
          </a:p>
        </p:txBody>
      </p:sp>
    </p:spTree>
    <p:extLst>
      <p:ext uri="{BB962C8B-B14F-4D97-AF65-F5344CB8AC3E}">
        <p14:creationId xmlns:p14="http://schemas.microsoft.com/office/powerpoint/2010/main" val="3625512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8D7DB1-B80A-44D0-B354-5CF6FA430CF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04200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197634" y="251985"/>
            <a:ext cx="4892344" cy="6297837"/>
          </a:xfrm>
          <a:prstGeom prst="rect">
            <a:avLst/>
          </a:prstGeom>
          <a:noFill/>
          <a:ln w="9525">
            <a:noFill/>
            <a:miter lim="800000"/>
            <a:headEnd/>
            <a:tailEnd/>
          </a:ln>
        </p:spPr>
      </p:pic>
      <p:sp>
        <p:nvSpPr>
          <p:cNvPr id="3" name="Subtitle 2"/>
          <p:cNvSpPr>
            <a:spLocks noGrp="1"/>
          </p:cNvSpPr>
          <p:nvPr>
            <p:ph type="subTitle" idx="1"/>
          </p:nvPr>
        </p:nvSpPr>
        <p:spPr>
          <a:xfrm>
            <a:off x="1181057" y="170104"/>
            <a:ext cx="5106441" cy="2416193"/>
          </a:xfrm>
        </p:spPr>
        <p:txBody>
          <a:bodyPr>
            <a:noAutofit/>
          </a:bodyPr>
          <a:lstStyle/>
          <a:p>
            <a:pPr rtl="1"/>
            <a:r>
              <a:rPr lang="he-IL" sz="2407" dirty="0">
                <a:solidFill>
                  <a:srgbClr val="FFC000"/>
                </a:solidFill>
              </a:rPr>
              <a:t>שי שן-אור</a:t>
            </a:r>
            <a:endParaRPr lang="en-US" sz="2407" dirty="0">
              <a:solidFill>
                <a:srgbClr val="FFC000"/>
              </a:solidFill>
            </a:endParaRPr>
          </a:p>
          <a:p>
            <a:pPr rtl="1"/>
            <a:r>
              <a:rPr lang="he-IL" sz="2222" dirty="0">
                <a:solidFill>
                  <a:srgbClr val="FFC000"/>
                </a:solidFill>
              </a:rPr>
              <a:t>המחלקה לאימונולוגיה</a:t>
            </a:r>
          </a:p>
          <a:p>
            <a:pPr rtl="1"/>
            <a:r>
              <a:rPr lang="he-IL" sz="2222" dirty="0">
                <a:solidFill>
                  <a:srgbClr val="FFC000"/>
                </a:solidFill>
              </a:rPr>
              <a:t>  הפקולטה לרפואה ע"ש רפפורט</a:t>
            </a:r>
            <a:endParaRPr lang="en-US" sz="2222" dirty="0">
              <a:solidFill>
                <a:srgbClr val="FFC000"/>
              </a:solidFill>
            </a:endParaRPr>
          </a:p>
          <a:p>
            <a:pPr rtl="1"/>
            <a:r>
              <a:rPr lang="he-IL" sz="2222" dirty="0">
                <a:solidFill>
                  <a:srgbClr val="FFC000"/>
                </a:solidFill>
              </a:rPr>
              <a:t>הטכניון</a:t>
            </a:r>
            <a:endParaRPr lang="en-US" sz="2222" dirty="0">
              <a:solidFill>
                <a:srgbClr val="FFC000"/>
              </a:solidFill>
            </a:endParaRPr>
          </a:p>
          <a:p>
            <a:pPr rtl="1"/>
            <a:r>
              <a:rPr lang="en-US" sz="2407" dirty="0">
                <a:solidFill>
                  <a:schemeClr val="bg1"/>
                </a:solidFill>
              </a:rPr>
              <a:t>shenorr@technion.ac.il</a:t>
            </a:r>
          </a:p>
          <a:p>
            <a:pPr rtl="1"/>
            <a:endParaRPr lang="en-US" sz="2407" dirty="0">
              <a:solidFill>
                <a:srgbClr val="FFFF00"/>
              </a:solidFill>
            </a:endParaRPr>
          </a:p>
          <a:p>
            <a:pPr rtl="1"/>
            <a:endParaRPr lang="en-US" sz="2407" dirty="0">
              <a:solidFill>
                <a:schemeClr val="bg1"/>
              </a:solidFill>
            </a:endParaRPr>
          </a:p>
          <a:p>
            <a:pPr rtl="1"/>
            <a:r>
              <a:rPr lang="he-IL" sz="2407" dirty="0">
                <a:solidFill>
                  <a:schemeClr val="bg1"/>
                </a:solidFill>
              </a:rPr>
              <a:t>המעבדה לאימונולוגיה מערכתית</a:t>
            </a:r>
          </a:p>
          <a:p>
            <a:pPr rtl="1"/>
            <a:r>
              <a:rPr lang="he-IL" sz="2407" dirty="0">
                <a:solidFill>
                  <a:schemeClr val="bg1"/>
                </a:solidFill>
              </a:rPr>
              <a:t> ורפואה מותאמת אישית</a:t>
            </a:r>
            <a:endParaRPr lang="en-US" sz="2407" dirty="0">
              <a:solidFill>
                <a:schemeClr val="bg1"/>
              </a:solidFill>
            </a:endParaRPr>
          </a:p>
          <a:p>
            <a:pPr rtl="1"/>
            <a:endParaRPr lang="en-US" sz="2407" dirty="0">
              <a:solidFill>
                <a:srgbClr val="FFC000"/>
              </a:solidFill>
            </a:endParaRPr>
          </a:p>
        </p:txBody>
      </p:sp>
      <p:sp>
        <p:nvSpPr>
          <p:cNvPr id="5" name="TextBox 4"/>
          <p:cNvSpPr txBox="1"/>
          <p:nvPr/>
        </p:nvSpPr>
        <p:spPr>
          <a:xfrm>
            <a:off x="6960214" y="6539914"/>
            <a:ext cx="3296842" cy="254032"/>
          </a:xfrm>
          <a:prstGeom prst="rect">
            <a:avLst/>
          </a:prstGeom>
          <a:noFill/>
        </p:spPr>
        <p:txBody>
          <a:bodyPr wrap="none" lIns="82285" tIns="41142" rIns="82285" bIns="41142" rtlCol="0">
            <a:spAutoFit/>
          </a:bodyPr>
          <a:lstStyle/>
          <a:p>
            <a:pPr marL="0" marR="0" lvl="0" indent="0" algn="l" defTabSz="822769" rtl="0" eaLnBrk="1" fontAlgn="auto" latinLnBrk="0" hangingPunct="1">
              <a:lnSpc>
                <a:spcPct val="100000"/>
              </a:lnSpc>
              <a:spcBef>
                <a:spcPts val="0"/>
              </a:spcBef>
              <a:spcAft>
                <a:spcPts val="0"/>
              </a:spcAft>
              <a:buClrTx/>
              <a:buSzTx/>
              <a:buFontTx/>
              <a:buNone/>
              <a:tabLst/>
              <a:defRPr/>
            </a:pPr>
            <a:r>
              <a:rPr kumimoji="0" lang="en-US" sz="1111" b="0" i="0" u="none" strike="noStrike" kern="1200" cap="none" spc="0" normalizeH="0" baseline="0" noProof="0" dirty="0">
                <a:ln>
                  <a:noFill/>
                </a:ln>
                <a:solidFill>
                  <a:prstClr val="white"/>
                </a:solidFill>
                <a:effectLst/>
                <a:uLnTx/>
                <a:uFillTx/>
                <a:latin typeface="Calibri"/>
                <a:ea typeface="+mn-ea"/>
                <a:cs typeface="+mn-cs"/>
              </a:rPr>
              <a:t>Figure by Marina </a:t>
            </a:r>
            <a:r>
              <a:rPr kumimoji="0" lang="en-US" sz="1111" b="0" i="0" u="none" strike="noStrike" kern="1200" cap="none" spc="0" normalizeH="0" baseline="0" noProof="0" dirty="0" err="1">
                <a:ln>
                  <a:noFill/>
                </a:ln>
                <a:solidFill>
                  <a:prstClr val="white"/>
                </a:solidFill>
                <a:effectLst/>
                <a:uLnTx/>
                <a:uFillTx/>
                <a:latin typeface="Calibri"/>
                <a:ea typeface="+mn-ea"/>
                <a:cs typeface="+mn-cs"/>
              </a:rPr>
              <a:t>Sirota</a:t>
            </a:r>
            <a:r>
              <a:rPr kumimoji="0" lang="en-US" sz="1111" b="0" i="0" u="none" strike="noStrike" kern="1200" cap="none" spc="0" normalizeH="0" baseline="0" noProof="0" dirty="0">
                <a:ln>
                  <a:noFill/>
                </a:ln>
                <a:solidFill>
                  <a:prstClr val="white"/>
                </a:solidFill>
                <a:effectLst/>
                <a:uLnTx/>
                <a:uFillTx/>
                <a:latin typeface="Calibri"/>
                <a:ea typeface="+mn-ea"/>
                <a:cs typeface="+mn-cs"/>
              </a:rPr>
              <a:t> using </a:t>
            </a:r>
            <a:r>
              <a:rPr kumimoji="0" lang="en-US" sz="1111" b="0" i="0" u="none" strike="noStrike" kern="1200" cap="none" spc="0" normalizeH="0" baseline="0" noProof="0" dirty="0" err="1">
                <a:ln>
                  <a:noFill/>
                </a:ln>
                <a:solidFill>
                  <a:prstClr val="white"/>
                </a:solidFill>
                <a:effectLst/>
                <a:uLnTx/>
                <a:uFillTx/>
                <a:latin typeface="Calibri"/>
                <a:ea typeface="+mn-ea"/>
                <a:cs typeface="+mn-cs"/>
              </a:rPr>
              <a:t>iStockPhoto</a:t>
            </a:r>
            <a:r>
              <a:rPr kumimoji="0" lang="en-US" sz="1111" b="0" i="0" u="none" strike="noStrike" kern="1200" cap="none" spc="0" normalizeH="0" baseline="0" noProof="0" dirty="0">
                <a:ln>
                  <a:noFill/>
                </a:ln>
                <a:solidFill>
                  <a:prstClr val="white"/>
                </a:solidFill>
                <a:effectLst/>
                <a:uLnTx/>
                <a:uFillTx/>
                <a:latin typeface="Calibri"/>
                <a:ea typeface="+mn-ea"/>
                <a:cs typeface="+mn-cs"/>
              </a:rPr>
              <a:t> illustrations</a:t>
            </a:r>
          </a:p>
        </p:txBody>
      </p:sp>
      <p:sp>
        <p:nvSpPr>
          <p:cNvPr id="2" name="Title 1"/>
          <p:cNvSpPr>
            <a:spLocks noGrp="1"/>
          </p:cNvSpPr>
          <p:nvPr>
            <p:ph type="ctrTitle"/>
          </p:nvPr>
        </p:nvSpPr>
        <p:spPr>
          <a:xfrm>
            <a:off x="463613" y="4499598"/>
            <a:ext cx="7734816" cy="1128792"/>
          </a:xfrm>
        </p:spPr>
        <p:txBody>
          <a:bodyPr>
            <a:noAutofit/>
          </a:bodyPr>
          <a:lstStyle/>
          <a:p>
            <a:pPr algn="r" rtl="1"/>
            <a:r>
              <a:rPr lang="he-IL" sz="2777" dirty="0">
                <a:solidFill>
                  <a:srgbClr val="FFC000"/>
                </a:solidFill>
                <a:cs typeface="+mn-cs"/>
              </a:rPr>
              <a:t>בניית וייצוג רשתות</a:t>
            </a:r>
            <a:endParaRPr lang="en-US" sz="2777" dirty="0">
              <a:solidFill>
                <a:srgbClr val="FFC000"/>
              </a:solidFill>
              <a:cs typeface="+mn-cs"/>
            </a:endParaRPr>
          </a:p>
        </p:txBody>
      </p:sp>
      <p:sp>
        <p:nvSpPr>
          <p:cNvPr id="7" name="Subtitle 2"/>
          <p:cNvSpPr txBox="1">
            <a:spLocks/>
          </p:cNvSpPr>
          <p:nvPr/>
        </p:nvSpPr>
        <p:spPr>
          <a:xfrm>
            <a:off x="1580832" y="5538138"/>
            <a:ext cx="6843302" cy="1622639"/>
          </a:xfrm>
          <a:prstGeom prst="rect">
            <a:avLst/>
          </a:prstGeom>
        </p:spPr>
        <p:txBody>
          <a:bodyPr vert="horz" lIns="82285" tIns="41142" rIns="82285" bIns="41142" rtlCol="0">
            <a:normAutofit/>
          </a:bodyPr>
          <a:lstStyle/>
          <a:p>
            <a:pPr marL="0" marR="0" lvl="0" indent="0" algn="l" defTabSz="822769" rtl="0" eaLnBrk="1" fontAlgn="auto" latinLnBrk="0" hangingPunct="1">
              <a:lnSpc>
                <a:spcPct val="100000"/>
              </a:lnSpc>
              <a:spcBef>
                <a:spcPct val="20000"/>
              </a:spcBef>
              <a:spcAft>
                <a:spcPts val="0"/>
              </a:spcAft>
              <a:buClrTx/>
              <a:buSzTx/>
              <a:buFontTx/>
              <a:buNone/>
              <a:tabLst/>
              <a:defRPr/>
            </a:pPr>
            <a:endParaRPr kumimoji="0" lang="en-US" sz="1852" b="0" i="1" u="none" strike="noStrike" kern="1200" cap="none" spc="0" normalizeH="0" baseline="0" noProof="0" dirty="0">
              <a:ln>
                <a:noFill/>
              </a:ln>
              <a:solidFill>
                <a:srgbClr val="FFFF00"/>
              </a:solidFill>
              <a:effectLst/>
              <a:uLnTx/>
              <a:uFillTx/>
              <a:latin typeface="Calibri"/>
              <a:ea typeface="+mn-ea"/>
              <a:cs typeface="+mn-cs"/>
            </a:endParaRPr>
          </a:p>
        </p:txBody>
      </p:sp>
      <p:pic>
        <p:nvPicPr>
          <p:cNvPr id="9" name="Picture 11"/>
          <p:cNvPicPr>
            <a:picLocks noChangeAspect="1" noChangeArrowheads="1"/>
          </p:cNvPicPr>
          <p:nvPr/>
        </p:nvPicPr>
        <p:blipFill>
          <a:blip r:embed="rId4" cstate="print"/>
          <a:srcRect l="15384" t="5744" r="15384" b="19590"/>
          <a:stretch>
            <a:fillRect/>
          </a:stretch>
        </p:blipFill>
        <p:spPr bwMode="auto">
          <a:xfrm>
            <a:off x="463613" y="169591"/>
            <a:ext cx="717444" cy="1007434"/>
          </a:xfrm>
          <a:prstGeom prst="rect">
            <a:avLst/>
          </a:prstGeom>
          <a:noFill/>
          <a:ln w="9525">
            <a:noFill/>
            <a:miter lim="800000"/>
            <a:headEnd/>
            <a:tailEnd/>
          </a:ln>
        </p:spPr>
      </p:pic>
    </p:spTree>
    <p:extLst>
      <p:ext uri="{BB962C8B-B14F-4D97-AF65-F5344CB8AC3E}">
        <p14:creationId xmlns:p14="http://schemas.microsoft.com/office/powerpoint/2010/main" val="211336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28178"/>
          </a:xfrm>
        </p:spPr>
        <p:txBody>
          <a:bodyPr/>
          <a:lstStyle/>
          <a:p>
            <a:pPr algn="ctr"/>
            <a:r>
              <a:rPr lang="he-IL" dirty="0">
                <a:cs typeface="+mn-cs"/>
              </a:rPr>
              <a:t>ייצוג גרפי של רשתות</a:t>
            </a:r>
            <a:endParaRPr lang="en-US" dirty="0">
              <a:cs typeface="+mn-cs"/>
            </a:endParaRPr>
          </a:p>
        </p:txBody>
      </p:sp>
      <p:sp>
        <p:nvSpPr>
          <p:cNvPr id="3" name="Content Placeholder 2"/>
          <p:cNvSpPr>
            <a:spLocks noGrp="1"/>
          </p:cNvSpPr>
          <p:nvPr>
            <p:ph idx="1"/>
          </p:nvPr>
        </p:nvSpPr>
        <p:spPr>
          <a:xfrm>
            <a:off x="6650639" y="4730197"/>
            <a:ext cx="7641037" cy="503583"/>
          </a:xfrm>
        </p:spPr>
        <p:txBody>
          <a:bodyPr>
            <a:normAutofit/>
          </a:bodyPr>
          <a:lstStyle/>
          <a:p>
            <a:pPr algn="l" rtl="1"/>
            <a:r>
              <a:rPr lang="he-IL" sz="2000" dirty="0"/>
              <a:t>שימו לב שניתן לשרטט אותו גרף במספר דרכים</a:t>
            </a:r>
            <a:endParaRPr lang="en-US" sz="2000" dirty="0"/>
          </a:p>
        </p:txBody>
      </p:sp>
      <p:sp>
        <p:nvSpPr>
          <p:cNvPr id="30" name="Oval 29"/>
          <p:cNvSpPr/>
          <p:nvPr/>
        </p:nvSpPr>
        <p:spPr>
          <a:xfrm>
            <a:off x="2216868" y="3662283"/>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A</a:t>
            </a:r>
          </a:p>
        </p:txBody>
      </p:sp>
      <p:sp>
        <p:nvSpPr>
          <p:cNvPr id="31" name="Oval 30"/>
          <p:cNvSpPr/>
          <p:nvPr/>
        </p:nvSpPr>
        <p:spPr>
          <a:xfrm>
            <a:off x="2992120" y="3403865"/>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B</a:t>
            </a:r>
          </a:p>
        </p:txBody>
      </p:sp>
      <p:sp>
        <p:nvSpPr>
          <p:cNvPr id="32" name="Oval 31"/>
          <p:cNvSpPr/>
          <p:nvPr/>
        </p:nvSpPr>
        <p:spPr>
          <a:xfrm>
            <a:off x="1710415" y="4046266"/>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C</a:t>
            </a:r>
          </a:p>
        </p:txBody>
      </p:sp>
      <p:cxnSp>
        <p:nvCxnSpPr>
          <p:cNvPr id="34" name="Straight Connector 33"/>
          <p:cNvCxnSpPr>
            <a:stCxn id="31" idx="2"/>
            <a:endCxn id="30" idx="7"/>
          </p:cNvCxnSpPr>
          <p:nvPr/>
        </p:nvCxnSpPr>
        <p:spPr>
          <a:xfrm flipH="1">
            <a:off x="2426129" y="3529760"/>
            <a:ext cx="565991" cy="169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901204" y="3856523"/>
            <a:ext cx="340704" cy="241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49868" y="2707623"/>
            <a:ext cx="922987" cy="1192283"/>
            <a:chOff x="414655" y="2159388"/>
            <a:chExt cx="922987" cy="1192283"/>
          </a:xfrm>
        </p:grpSpPr>
        <p:cxnSp>
          <p:nvCxnSpPr>
            <p:cNvPr id="58" name="Straight Arrow Connector 57"/>
            <p:cNvCxnSpPr/>
            <p:nvPr/>
          </p:nvCxnSpPr>
          <p:spPr>
            <a:xfrm>
              <a:off x="772838" y="2509583"/>
              <a:ext cx="564804" cy="472156"/>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28650" y="2521385"/>
              <a:ext cx="106503" cy="830286"/>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14655" y="2159388"/>
              <a:ext cx="671851" cy="338554"/>
            </a:xfrm>
            <a:prstGeom prst="rect">
              <a:avLst/>
            </a:prstGeom>
            <a:noFill/>
          </p:spPr>
          <p:txBody>
            <a:bodyPr wrap="none" rtlCol="0">
              <a:spAutoFit/>
            </a:bodyPr>
            <a:lstStyle/>
            <a:p>
              <a:pPr defTabSz="457200"/>
              <a:r>
                <a:rPr lang="en-US" sz="1600" dirty="0">
                  <a:solidFill>
                    <a:prstClr val="black"/>
                  </a:solidFill>
                  <a:latin typeface="Calibri" panose="020F0502020204030204"/>
                </a:rPr>
                <a:t>edges</a:t>
              </a:r>
            </a:p>
          </p:txBody>
        </p:sp>
      </p:grpSp>
      <p:grpSp>
        <p:nvGrpSpPr>
          <p:cNvPr id="8" name="Group 7"/>
          <p:cNvGrpSpPr/>
          <p:nvPr/>
        </p:nvGrpSpPr>
        <p:grpSpPr>
          <a:xfrm>
            <a:off x="2538573" y="3570408"/>
            <a:ext cx="1722395" cy="483904"/>
            <a:chOff x="1203360" y="3022174"/>
            <a:chExt cx="1722395" cy="483904"/>
          </a:xfrm>
        </p:grpSpPr>
        <p:cxnSp>
          <p:nvCxnSpPr>
            <p:cNvPr id="63" name="Straight Arrow Connector 62"/>
            <p:cNvCxnSpPr/>
            <p:nvPr/>
          </p:nvCxnSpPr>
          <p:spPr>
            <a:xfrm flipH="1" flipV="1">
              <a:off x="1965961" y="3022174"/>
              <a:ext cx="251753" cy="123157"/>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8" idx="1"/>
            </p:cNvCxnSpPr>
            <p:nvPr/>
          </p:nvCxnSpPr>
          <p:spPr>
            <a:xfrm flipH="1" flipV="1">
              <a:off x="1203360" y="3250546"/>
              <a:ext cx="887295" cy="9177"/>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1898587" y="3328965"/>
              <a:ext cx="248265" cy="177113"/>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090655" y="3090446"/>
              <a:ext cx="835100" cy="338554"/>
            </a:xfrm>
            <a:prstGeom prst="rect">
              <a:avLst/>
            </a:prstGeom>
            <a:noFill/>
            <a:ln>
              <a:noFill/>
            </a:ln>
          </p:spPr>
          <p:txBody>
            <a:bodyPr wrap="none" rtlCol="0">
              <a:spAutoFit/>
            </a:bodyPr>
            <a:lstStyle/>
            <a:p>
              <a:pPr defTabSz="457200"/>
              <a:r>
                <a:rPr lang="en-US" sz="1600" dirty="0">
                  <a:solidFill>
                    <a:prstClr val="black"/>
                  </a:solidFill>
                  <a:latin typeface="Calibri" panose="020F0502020204030204"/>
                </a:rPr>
                <a:t>vertices</a:t>
              </a:r>
            </a:p>
          </p:txBody>
        </p:sp>
      </p:grpSp>
      <p:sp>
        <p:nvSpPr>
          <p:cNvPr id="69" name="TextBox 68"/>
          <p:cNvSpPr txBox="1"/>
          <p:nvPr/>
        </p:nvSpPr>
        <p:spPr>
          <a:xfrm>
            <a:off x="1607759" y="1922165"/>
            <a:ext cx="2683683" cy="707886"/>
          </a:xfrm>
          <a:prstGeom prst="rect">
            <a:avLst/>
          </a:prstGeom>
          <a:noFill/>
        </p:spPr>
        <p:txBody>
          <a:bodyPr wrap="none" rtlCol="0">
            <a:spAutoFit/>
          </a:bodyPr>
          <a:lstStyle/>
          <a:p>
            <a:pPr defTabSz="457200"/>
            <a:r>
              <a:rPr lang="en-US" sz="2000" b="1" dirty="0">
                <a:solidFill>
                  <a:prstClr val="black"/>
                </a:solidFill>
                <a:latin typeface="Calibri" panose="020F0502020204030204"/>
              </a:rPr>
              <a:t>Vertices: </a:t>
            </a:r>
            <a:r>
              <a:rPr lang="en-US" sz="2000" dirty="0">
                <a:solidFill>
                  <a:prstClr val="black"/>
                </a:solidFill>
                <a:latin typeface="Calibri" panose="020F0502020204030204"/>
              </a:rPr>
              <a:t>A, B, C, D, E</a:t>
            </a:r>
          </a:p>
          <a:p>
            <a:pPr defTabSz="457200"/>
            <a:r>
              <a:rPr lang="en-US" sz="2000" b="1" dirty="0">
                <a:solidFill>
                  <a:prstClr val="black"/>
                </a:solidFill>
                <a:latin typeface="Calibri" panose="020F0502020204030204"/>
              </a:rPr>
              <a:t>Edges: </a:t>
            </a:r>
            <a:r>
              <a:rPr lang="en-US" sz="2000" dirty="0">
                <a:solidFill>
                  <a:prstClr val="black"/>
                </a:solidFill>
                <a:latin typeface="Calibri" panose="020F0502020204030204"/>
              </a:rPr>
              <a:t>(A,B), (A,C), (D,E)</a:t>
            </a:r>
          </a:p>
        </p:txBody>
      </p:sp>
      <p:sp>
        <p:nvSpPr>
          <p:cNvPr id="71" name="Oval 70"/>
          <p:cNvSpPr/>
          <p:nvPr/>
        </p:nvSpPr>
        <p:spPr>
          <a:xfrm>
            <a:off x="2928172" y="3943788"/>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D</a:t>
            </a:r>
          </a:p>
        </p:txBody>
      </p:sp>
      <p:sp>
        <p:nvSpPr>
          <p:cNvPr id="72" name="Oval 71"/>
          <p:cNvSpPr/>
          <p:nvPr/>
        </p:nvSpPr>
        <p:spPr>
          <a:xfrm>
            <a:off x="2421719" y="4327771"/>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E</a:t>
            </a:r>
          </a:p>
        </p:txBody>
      </p:sp>
      <p:cxnSp>
        <p:nvCxnSpPr>
          <p:cNvPr id="73" name="Straight Connector 72"/>
          <p:cNvCxnSpPr/>
          <p:nvPr/>
        </p:nvCxnSpPr>
        <p:spPr>
          <a:xfrm flipV="1">
            <a:off x="2612508" y="4138028"/>
            <a:ext cx="340704" cy="241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832998" y="5216999"/>
            <a:ext cx="5207330" cy="1296430"/>
            <a:chOff x="2028742" y="5137633"/>
            <a:chExt cx="5207330" cy="1296430"/>
          </a:xfrm>
        </p:grpSpPr>
        <p:sp>
          <p:nvSpPr>
            <p:cNvPr id="87" name="Oval 86"/>
            <p:cNvSpPr/>
            <p:nvPr/>
          </p:nvSpPr>
          <p:spPr>
            <a:xfrm>
              <a:off x="2535195" y="5422908"/>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A</a:t>
              </a:r>
            </a:p>
          </p:txBody>
        </p:sp>
        <p:sp>
          <p:nvSpPr>
            <p:cNvPr id="88" name="Oval 87"/>
            <p:cNvSpPr/>
            <p:nvPr/>
          </p:nvSpPr>
          <p:spPr>
            <a:xfrm>
              <a:off x="3310447" y="5164490"/>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B</a:t>
              </a:r>
            </a:p>
          </p:txBody>
        </p:sp>
        <p:sp>
          <p:nvSpPr>
            <p:cNvPr id="89" name="Oval 88"/>
            <p:cNvSpPr/>
            <p:nvPr/>
          </p:nvSpPr>
          <p:spPr>
            <a:xfrm>
              <a:off x="2028742" y="5806891"/>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C</a:t>
              </a:r>
            </a:p>
          </p:txBody>
        </p:sp>
        <p:cxnSp>
          <p:nvCxnSpPr>
            <p:cNvPr id="90" name="Straight Connector 89"/>
            <p:cNvCxnSpPr>
              <a:stCxn id="88" idx="2"/>
              <a:endCxn id="87" idx="7"/>
            </p:cNvCxnSpPr>
            <p:nvPr/>
          </p:nvCxnSpPr>
          <p:spPr>
            <a:xfrm flipH="1">
              <a:off x="2744456" y="5290386"/>
              <a:ext cx="565991" cy="169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9" idx="7"/>
            </p:cNvCxnSpPr>
            <p:nvPr/>
          </p:nvCxnSpPr>
          <p:spPr>
            <a:xfrm flipV="1">
              <a:off x="2238003" y="5617149"/>
              <a:ext cx="322233" cy="22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246499" y="5704413"/>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D</a:t>
              </a:r>
            </a:p>
          </p:txBody>
        </p:sp>
        <p:sp>
          <p:nvSpPr>
            <p:cNvPr id="93" name="Oval 92"/>
            <p:cNvSpPr/>
            <p:nvPr/>
          </p:nvSpPr>
          <p:spPr>
            <a:xfrm>
              <a:off x="2740046" y="6088396"/>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E</a:t>
              </a:r>
            </a:p>
          </p:txBody>
        </p:sp>
        <p:cxnSp>
          <p:nvCxnSpPr>
            <p:cNvPr id="94" name="Straight Connector 93"/>
            <p:cNvCxnSpPr>
              <a:stCxn id="87" idx="5"/>
              <a:endCxn id="92" idx="2"/>
            </p:cNvCxnSpPr>
            <p:nvPr/>
          </p:nvCxnSpPr>
          <p:spPr>
            <a:xfrm>
              <a:off x="2744456" y="5637825"/>
              <a:ext cx="502043" cy="192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8" idx="4"/>
              <a:endCxn id="92" idx="0"/>
            </p:cNvCxnSpPr>
            <p:nvPr/>
          </p:nvCxnSpPr>
          <p:spPr>
            <a:xfrm flipH="1">
              <a:off x="3369082" y="5416281"/>
              <a:ext cx="63948" cy="288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6094004" y="5137633"/>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A</a:t>
              </a:r>
            </a:p>
          </p:txBody>
        </p:sp>
        <p:sp>
          <p:nvSpPr>
            <p:cNvPr id="97" name="Oval 96"/>
            <p:cNvSpPr/>
            <p:nvPr/>
          </p:nvSpPr>
          <p:spPr>
            <a:xfrm>
              <a:off x="6990907" y="5606450"/>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B</a:t>
              </a:r>
            </a:p>
          </p:txBody>
        </p:sp>
        <p:sp>
          <p:nvSpPr>
            <p:cNvPr id="98" name="Oval 97"/>
            <p:cNvSpPr/>
            <p:nvPr/>
          </p:nvSpPr>
          <p:spPr>
            <a:xfrm>
              <a:off x="5917482" y="5655942"/>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C</a:t>
              </a:r>
            </a:p>
          </p:txBody>
        </p:sp>
        <p:cxnSp>
          <p:nvCxnSpPr>
            <p:cNvPr id="99" name="Straight Connector 98"/>
            <p:cNvCxnSpPr>
              <a:stCxn id="97" idx="2"/>
              <a:endCxn id="96" idx="5"/>
            </p:cNvCxnSpPr>
            <p:nvPr/>
          </p:nvCxnSpPr>
          <p:spPr>
            <a:xfrm flipH="1" flipV="1">
              <a:off x="6303265" y="5352550"/>
              <a:ext cx="687642" cy="379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8" idx="0"/>
              <a:endCxn id="96" idx="4"/>
            </p:cNvCxnSpPr>
            <p:nvPr/>
          </p:nvCxnSpPr>
          <p:spPr>
            <a:xfrm flipV="1">
              <a:off x="6040065" y="5389424"/>
              <a:ext cx="176522" cy="266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618286" y="6182272"/>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D</a:t>
              </a:r>
            </a:p>
          </p:txBody>
        </p:sp>
        <p:sp>
          <p:nvSpPr>
            <p:cNvPr id="102" name="Oval 101"/>
            <p:cNvSpPr/>
            <p:nvPr/>
          </p:nvSpPr>
          <p:spPr>
            <a:xfrm>
              <a:off x="6297290" y="5578568"/>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E</a:t>
              </a:r>
            </a:p>
          </p:txBody>
        </p:sp>
        <p:cxnSp>
          <p:nvCxnSpPr>
            <p:cNvPr id="103" name="Straight Connector 102"/>
            <p:cNvCxnSpPr>
              <a:stCxn id="96" idx="3"/>
              <a:endCxn id="101" idx="6"/>
            </p:cNvCxnSpPr>
            <p:nvPr/>
          </p:nvCxnSpPr>
          <p:spPr>
            <a:xfrm flipH="1">
              <a:off x="4863451" y="5352550"/>
              <a:ext cx="1266457" cy="955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7" idx="3"/>
              <a:endCxn id="101" idx="6"/>
            </p:cNvCxnSpPr>
            <p:nvPr/>
          </p:nvCxnSpPr>
          <p:spPr>
            <a:xfrm flipH="1">
              <a:off x="4863451" y="5821367"/>
              <a:ext cx="2163360" cy="486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363493" y="1924975"/>
            <a:ext cx="3352521" cy="2281207"/>
            <a:chOff x="3028280" y="1376740"/>
            <a:chExt cx="3352521" cy="2281207"/>
          </a:xfrm>
        </p:grpSpPr>
        <p:sp>
          <p:nvSpPr>
            <p:cNvPr id="70" name="TextBox 69"/>
            <p:cNvSpPr txBox="1"/>
            <p:nvPr/>
          </p:nvSpPr>
          <p:spPr>
            <a:xfrm>
              <a:off x="3028280" y="1376740"/>
              <a:ext cx="3352521" cy="707886"/>
            </a:xfrm>
            <a:prstGeom prst="rect">
              <a:avLst/>
            </a:prstGeom>
            <a:noFill/>
          </p:spPr>
          <p:txBody>
            <a:bodyPr wrap="none" rtlCol="0">
              <a:spAutoFit/>
            </a:bodyPr>
            <a:lstStyle/>
            <a:p>
              <a:pPr defTabSz="457200"/>
              <a:r>
                <a:rPr lang="en-US" sz="2000" b="1" dirty="0">
                  <a:solidFill>
                    <a:prstClr val="black"/>
                  </a:solidFill>
                  <a:latin typeface="Calibri" panose="020F0502020204030204"/>
                </a:rPr>
                <a:t>Vertices: </a:t>
              </a:r>
              <a:r>
                <a:rPr lang="en-US" sz="2000" dirty="0">
                  <a:solidFill>
                    <a:prstClr val="black"/>
                  </a:solidFill>
                  <a:latin typeface="Calibri" panose="020F0502020204030204"/>
                </a:rPr>
                <a:t>A, B, C, D, E</a:t>
              </a:r>
            </a:p>
            <a:p>
              <a:pPr defTabSz="457200"/>
              <a:r>
                <a:rPr lang="en-US" sz="2000" b="1" dirty="0">
                  <a:solidFill>
                    <a:prstClr val="black"/>
                  </a:solidFill>
                  <a:latin typeface="Calibri" panose="020F0502020204030204"/>
                </a:rPr>
                <a:t>Edges: </a:t>
              </a:r>
              <a:r>
                <a:rPr lang="en-US" sz="2000" dirty="0">
                  <a:solidFill>
                    <a:prstClr val="black"/>
                  </a:solidFill>
                  <a:latin typeface="Calibri" panose="020F0502020204030204"/>
                </a:rPr>
                <a:t>(A,B), (A,C), (A,D), (B,D)</a:t>
              </a:r>
            </a:p>
          </p:txBody>
        </p:sp>
        <p:sp>
          <p:nvSpPr>
            <p:cNvPr id="75" name="Oval 74"/>
            <p:cNvSpPr/>
            <p:nvPr/>
          </p:nvSpPr>
          <p:spPr>
            <a:xfrm>
              <a:off x="4203975" y="2740668"/>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A</a:t>
              </a:r>
            </a:p>
          </p:txBody>
        </p:sp>
        <p:sp>
          <p:nvSpPr>
            <p:cNvPr id="76" name="Oval 75"/>
            <p:cNvSpPr/>
            <p:nvPr/>
          </p:nvSpPr>
          <p:spPr>
            <a:xfrm>
              <a:off x="4979227" y="2482250"/>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B</a:t>
              </a:r>
            </a:p>
          </p:txBody>
        </p:sp>
        <p:sp>
          <p:nvSpPr>
            <p:cNvPr id="77" name="Oval 76"/>
            <p:cNvSpPr/>
            <p:nvPr/>
          </p:nvSpPr>
          <p:spPr>
            <a:xfrm>
              <a:off x="3697522" y="3124651"/>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C</a:t>
              </a:r>
            </a:p>
          </p:txBody>
        </p:sp>
        <p:cxnSp>
          <p:nvCxnSpPr>
            <p:cNvPr id="78" name="Straight Connector 77"/>
            <p:cNvCxnSpPr>
              <a:stCxn id="76" idx="2"/>
              <a:endCxn id="75" idx="7"/>
            </p:cNvCxnSpPr>
            <p:nvPr/>
          </p:nvCxnSpPr>
          <p:spPr>
            <a:xfrm flipH="1">
              <a:off x="4413236" y="2608146"/>
              <a:ext cx="565991" cy="169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888312" y="2934909"/>
              <a:ext cx="340704" cy="241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915279" y="3022173"/>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D</a:t>
              </a:r>
            </a:p>
          </p:txBody>
        </p:sp>
        <p:sp>
          <p:nvSpPr>
            <p:cNvPr id="81" name="Oval 80"/>
            <p:cNvSpPr/>
            <p:nvPr/>
          </p:nvSpPr>
          <p:spPr>
            <a:xfrm>
              <a:off x="4408826" y="3406156"/>
              <a:ext cx="245165"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panose="020F0502020204030204"/>
                </a:rPr>
                <a:t>E</a:t>
              </a:r>
            </a:p>
          </p:txBody>
        </p:sp>
        <p:cxnSp>
          <p:nvCxnSpPr>
            <p:cNvPr id="82" name="Straight Connector 81"/>
            <p:cNvCxnSpPr>
              <a:stCxn id="75" idx="5"/>
              <a:endCxn id="80" idx="2"/>
            </p:cNvCxnSpPr>
            <p:nvPr/>
          </p:nvCxnSpPr>
          <p:spPr>
            <a:xfrm>
              <a:off x="4413236" y="2955585"/>
              <a:ext cx="502043" cy="192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6" idx="4"/>
              <a:endCxn id="80" idx="0"/>
            </p:cNvCxnSpPr>
            <p:nvPr/>
          </p:nvCxnSpPr>
          <p:spPr>
            <a:xfrm flipH="1">
              <a:off x="5037862" y="2734041"/>
              <a:ext cx="63948" cy="288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04146" y="2955585"/>
              <a:ext cx="502043" cy="192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735EB0DC-238D-4E65-B3E6-801A9D1B5549}"/>
              </a:ext>
            </a:extLst>
          </p:cNvPr>
          <p:cNvSpPr txBox="1"/>
          <p:nvPr/>
        </p:nvSpPr>
        <p:spPr>
          <a:xfrm>
            <a:off x="6784881" y="1347205"/>
            <a:ext cx="5222102" cy="1200329"/>
          </a:xfrm>
          <a:prstGeom prst="rect">
            <a:avLst/>
          </a:prstGeom>
          <a:noFill/>
        </p:spPr>
        <p:txBody>
          <a:bodyPr wrap="square" rtlCol="1">
            <a:spAutoFit/>
          </a:bodyPr>
          <a:lstStyle/>
          <a:p>
            <a:pPr algn="r" rtl="1"/>
            <a:r>
              <a:rPr lang="he-IL" dirty="0"/>
              <a:t> </a:t>
            </a:r>
            <a:r>
              <a:rPr lang="he-IL" b="1" dirty="0"/>
              <a:t>צמתים</a:t>
            </a:r>
            <a:r>
              <a:rPr lang="he-IL" dirty="0"/>
              <a:t> </a:t>
            </a:r>
            <a:r>
              <a:rPr lang="en-US" dirty="0"/>
              <a:t>-</a:t>
            </a:r>
            <a:r>
              <a:rPr lang="he-IL" dirty="0"/>
              <a:t>נקראים גם נקודות, קודקודים, </a:t>
            </a:r>
            <a:r>
              <a:rPr lang="en-US" dirty="0"/>
              <a:t>nodes, vertices</a:t>
            </a:r>
            <a:endParaRPr lang="he-IL" dirty="0"/>
          </a:p>
          <a:p>
            <a:pPr algn="r" rtl="1"/>
            <a:r>
              <a:rPr lang="he-IL" b="1" dirty="0"/>
              <a:t>קשתות – </a:t>
            </a:r>
            <a:r>
              <a:rPr lang="en-US" b="1" dirty="0"/>
              <a:t>edges</a:t>
            </a:r>
            <a:endParaRPr lang="he-IL" b="1" dirty="0"/>
          </a:p>
          <a:p>
            <a:pPr algn="r" rtl="1"/>
            <a:r>
              <a:rPr lang="en-US" dirty="0"/>
              <a:t>Singleton  </a:t>
            </a:r>
            <a:r>
              <a:rPr lang="he-IL" dirty="0"/>
              <a:t> הינו צומת עם קישוריות 0</a:t>
            </a:r>
            <a:endParaRPr lang="en-US" dirty="0"/>
          </a:p>
          <a:p>
            <a:pPr algn="r" rtl="1"/>
            <a:endParaRPr lang="he-IL" b="1" dirty="0"/>
          </a:p>
        </p:txBody>
      </p:sp>
      <p:cxnSp>
        <p:nvCxnSpPr>
          <p:cNvPr id="54" name="Straight Arrow Connector 53">
            <a:extLst>
              <a:ext uri="{FF2B5EF4-FFF2-40B4-BE49-F238E27FC236}">
                <a16:creationId xmlns:a16="http://schemas.microsoft.com/office/drawing/2014/main" id="{43127D16-1619-0F6A-60C8-8F9A9F6E6359}"/>
              </a:ext>
            </a:extLst>
          </p:cNvPr>
          <p:cNvCxnSpPr>
            <a:cxnSpLocks/>
            <a:endCxn id="93" idx="2"/>
          </p:cNvCxnSpPr>
          <p:nvPr/>
        </p:nvCxnSpPr>
        <p:spPr>
          <a:xfrm flipV="1">
            <a:off x="1475287" y="6293658"/>
            <a:ext cx="1069015" cy="17175"/>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F8E2DBC-CD73-FB46-F879-BA954A038162}"/>
              </a:ext>
            </a:extLst>
          </p:cNvPr>
          <p:cNvSpPr txBox="1"/>
          <p:nvPr/>
        </p:nvSpPr>
        <p:spPr>
          <a:xfrm>
            <a:off x="637733" y="6135666"/>
            <a:ext cx="946221" cy="338554"/>
          </a:xfrm>
          <a:prstGeom prst="rect">
            <a:avLst/>
          </a:prstGeom>
          <a:noFill/>
          <a:ln>
            <a:noFill/>
          </a:ln>
        </p:spPr>
        <p:txBody>
          <a:bodyPr wrap="none" rtlCol="0">
            <a:spAutoFit/>
          </a:bodyPr>
          <a:lstStyle/>
          <a:p>
            <a:pPr defTabSz="457200"/>
            <a:r>
              <a:rPr lang="en-US" sz="1600" dirty="0">
                <a:solidFill>
                  <a:prstClr val="black"/>
                </a:solidFill>
                <a:latin typeface="Calibri" panose="020F0502020204030204"/>
              </a:rPr>
              <a:t>singleton</a:t>
            </a:r>
          </a:p>
        </p:txBody>
      </p:sp>
    </p:spTree>
    <p:extLst>
      <p:ext uri="{BB962C8B-B14F-4D97-AF65-F5344CB8AC3E}">
        <p14:creationId xmlns:p14="http://schemas.microsoft.com/office/powerpoint/2010/main" val="32092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20F1-3D39-7940-A1D7-689187F43435}"/>
              </a:ext>
            </a:extLst>
          </p:cNvPr>
          <p:cNvSpPr>
            <a:spLocks noGrp="1"/>
          </p:cNvSpPr>
          <p:nvPr>
            <p:ph type="title"/>
          </p:nvPr>
        </p:nvSpPr>
        <p:spPr/>
        <p:txBody>
          <a:bodyPr/>
          <a:lstStyle/>
          <a:p>
            <a:r>
              <a:rPr lang="he-IL" sz="4400" dirty="0">
                <a:cs typeface="+mn-cs"/>
              </a:rPr>
              <a:t>כמובן שזה יכול להסתבך</a:t>
            </a:r>
            <a:endParaRPr lang="en-IL" dirty="0">
              <a:cs typeface="+mn-cs"/>
            </a:endParaRPr>
          </a:p>
        </p:txBody>
      </p:sp>
      <p:pic>
        <p:nvPicPr>
          <p:cNvPr id="5" name="Picture 4">
            <a:extLst>
              <a:ext uri="{FF2B5EF4-FFF2-40B4-BE49-F238E27FC236}">
                <a16:creationId xmlns:a16="http://schemas.microsoft.com/office/drawing/2014/main" id="{12A48DE8-ED3D-784A-9709-343E98DC0C09}"/>
              </a:ext>
            </a:extLst>
          </p:cNvPr>
          <p:cNvPicPr>
            <a:picLocks noChangeAspect="1"/>
          </p:cNvPicPr>
          <p:nvPr/>
        </p:nvPicPr>
        <p:blipFill rotWithShape="1">
          <a:blip r:embed="rId2"/>
          <a:srcRect b="51306"/>
          <a:stretch/>
        </p:blipFill>
        <p:spPr>
          <a:xfrm>
            <a:off x="314507" y="1512319"/>
            <a:ext cx="7752963" cy="2651989"/>
          </a:xfrm>
          <a:prstGeom prst="rect">
            <a:avLst/>
          </a:prstGeom>
        </p:spPr>
      </p:pic>
      <p:pic>
        <p:nvPicPr>
          <p:cNvPr id="6" name="Picture 5">
            <a:extLst>
              <a:ext uri="{FF2B5EF4-FFF2-40B4-BE49-F238E27FC236}">
                <a16:creationId xmlns:a16="http://schemas.microsoft.com/office/drawing/2014/main" id="{EF1CED36-7355-C848-CE7E-EA0F60C385F1}"/>
              </a:ext>
            </a:extLst>
          </p:cNvPr>
          <p:cNvPicPr>
            <a:picLocks noChangeAspect="1"/>
          </p:cNvPicPr>
          <p:nvPr/>
        </p:nvPicPr>
        <p:blipFill rotWithShape="1">
          <a:blip r:embed="rId2"/>
          <a:srcRect t="47795" r="49115"/>
          <a:stretch/>
        </p:blipFill>
        <p:spPr>
          <a:xfrm>
            <a:off x="8015137" y="1564404"/>
            <a:ext cx="3679863" cy="2651989"/>
          </a:xfrm>
          <a:prstGeom prst="rect">
            <a:avLst/>
          </a:prstGeom>
        </p:spPr>
      </p:pic>
      <p:pic>
        <p:nvPicPr>
          <p:cNvPr id="7" name="Picture 6">
            <a:extLst>
              <a:ext uri="{FF2B5EF4-FFF2-40B4-BE49-F238E27FC236}">
                <a16:creationId xmlns:a16="http://schemas.microsoft.com/office/drawing/2014/main" id="{A90E1754-DF40-30D1-F45F-593996A82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699" y="4468281"/>
            <a:ext cx="2135446" cy="2135446"/>
          </a:xfrm>
          <a:prstGeom prst="rect">
            <a:avLst/>
          </a:prstGeom>
        </p:spPr>
      </p:pic>
      <p:sp>
        <p:nvSpPr>
          <p:cNvPr id="4" name="TextBox 3">
            <a:extLst>
              <a:ext uri="{FF2B5EF4-FFF2-40B4-BE49-F238E27FC236}">
                <a16:creationId xmlns:a16="http://schemas.microsoft.com/office/drawing/2014/main" id="{FB5A38A0-FDF4-1E53-FA9E-D87FE6CAE8E5}"/>
              </a:ext>
            </a:extLst>
          </p:cNvPr>
          <p:cNvSpPr txBox="1"/>
          <p:nvPr/>
        </p:nvSpPr>
        <p:spPr>
          <a:xfrm>
            <a:off x="10402976" y="6039699"/>
            <a:ext cx="1680717" cy="369332"/>
          </a:xfrm>
          <a:prstGeom prst="rect">
            <a:avLst/>
          </a:prstGeom>
          <a:noFill/>
        </p:spPr>
        <p:txBody>
          <a:bodyPr wrap="none" rtlCol="0">
            <a:spAutoFit/>
          </a:bodyPr>
          <a:lstStyle/>
          <a:p>
            <a:r>
              <a:rPr lang="en-US" b="1" dirty="0"/>
              <a:t>Bi-partite graph</a:t>
            </a:r>
          </a:p>
        </p:txBody>
      </p:sp>
      <p:sp>
        <p:nvSpPr>
          <p:cNvPr id="9" name="TextBox 8">
            <a:extLst>
              <a:ext uri="{FF2B5EF4-FFF2-40B4-BE49-F238E27FC236}">
                <a16:creationId xmlns:a16="http://schemas.microsoft.com/office/drawing/2014/main" id="{C0707FA7-F744-8515-8E0D-8EE33A705726}"/>
              </a:ext>
            </a:extLst>
          </p:cNvPr>
          <p:cNvSpPr txBox="1"/>
          <p:nvPr/>
        </p:nvSpPr>
        <p:spPr>
          <a:xfrm>
            <a:off x="-1441659" y="4935839"/>
            <a:ext cx="6095028" cy="1200329"/>
          </a:xfrm>
          <a:prstGeom prst="rect">
            <a:avLst/>
          </a:prstGeom>
          <a:noFill/>
        </p:spPr>
        <p:txBody>
          <a:bodyPr wrap="square">
            <a:spAutoFit/>
          </a:bodyPr>
          <a:lstStyle/>
          <a:p>
            <a:pPr algn="r" rtl="1"/>
            <a:r>
              <a:rPr lang="he-IL" dirty="0"/>
              <a:t>כיווניות קשתות</a:t>
            </a:r>
          </a:p>
          <a:p>
            <a:pPr algn="r" rtl="1"/>
            <a:r>
              <a:rPr lang="he-IL" dirty="0"/>
              <a:t>סוגי קשתות או סוגי צמתים </a:t>
            </a:r>
          </a:p>
          <a:p>
            <a:pPr algn="r" rtl="1"/>
            <a:r>
              <a:rPr lang="he-IL" dirty="0"/>
              <a:t>משקלות על קשתות</a:t>
            </a:r>
          </a:p>
          <a:p>
            <a:pPr algn="r" rtl="1"/>
            <a:endParaRPr lang="he-IL" dirty="0"/>
          </a:p>
        </p:txBody>
      </p:sp>
    </p:spTree>
    <p:extLst>
      <p:ext uri="{BB962C8B-B14F-4D97-AF65-F5344CB8AC3E}">
        <p14:creationId xmlns:p14="http://schemas.microsoft.com/office/powerpoint/2010/main" val="119923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9DDC-AF22-F48C-F73B-4975585A5C82}"/>
              </a:ext>
            </a:extLst>
          </p:cNvPr>
          <p:cNvSpPr>
            <a:spLocks noGrp="1"/>
          </p:cNvSpPr>
          <p:nvPr>
            <p:ph type="title"/>
          </p:nvPr>
        </p:nvSpPr>
        <p:spPr/>
        <p:txBody>
          <a:bodyPr/>
          <a:lstStyle/>
          <a:p>
            <a:pPr rtl="1"/>
            <a:r>
              <a:rPr lang="he-IL" dirty="0">
                <a:cs typeface="+mn-cs"/>
              </a:rPr>
              <a:t>צורה קובעת פונקציה</a:t>
            </a:r>
            <a:endParaRPr lang="en-US" dirty="0">
              <a:cs typeface="+mn-cs"/>
            </a:endParaRPr>
          </a:p>
        </p:txBody>
      </p:sp>
      <p:sp>
        <p:nvSpPr>
          <p:cNvPr id="3" name="Content Placeholder 2">
            <a:extLst>
              <a:ext uri="{FF2B5EF4-FFF2-40B4-BE49-F238E27FC236}">
                <a16:creationId xmlns:a16="http://schemas.microsoft.com/office/drawing/2014/main" id="{02A60874-E9AF-B69E-4230-319808AA2B16}"/>
              </a:ext>
            </a:extLst>
          </p:cNvPr>
          <p:cNvSpPr>
            <a:spLocks noGrp="1"/>
          </p:cNvSpPr>
          <p:nvPr>
            <p:ph idx="1"/>
          </p:nvPr>
        </p:nvSpPr>
        <p:spPr/>
        <p:txBody>
          <a:bodyPr/>
          <a:lstStyle/>
          <a:p>
            <a:endParaRPr lang="en-US"/>
          </a:p>
        </p:txBody>
      </p:sp>
      <p:pic>
        <p:nvPicPr>
          <p:cNvPr id="2050" name="Picture 2" descr="Structure Determines Function (interactive tutorial) – learn-biology">
            <a:extLst>
              <a:ext uri="{FF2B5EF4-FFF2-40B4-BE49-F238E27FC236}">
                <a16:creationId xmlns:a16="http://schemas.microsoft.com/office/drawing/2014/main" id="{0B0FFDFC-D807-D3F7-A62A-3C3DBAC9D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262" y="1620282"/>
            <a:ext cx="8429564" cy="381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2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DE5F-44BD-E4DF-5573-76365614DBD5}"/>
              </a:ext>
            </a:extLst>
          </p:cNvPr>
          <p:cNvSpPr>
            <a:spLocks noGrp="1"/>
          </p:cNvSpPr>
          <p:nvPr>
            <p:ph type="title"/>
          </p:nvPr>
        </p:nvSpPr>
        <p:spPr/>
        <p:txBody>
          <a:bodyPr>
            <a:normAutofit fontScale="90000"/>
          </a:bodyPr>
          <a:lstStyle/>
          <a:p>
            <a:pPr algn="r"/>
            <a:r>
              <a:rPr lang="he-IL" sz="4070" dirty="0">
                <a:cs typeface="+mn-cs"/>
              </a:rPr>
              <a:t>גם בביולוגיה מבנה קובע פונקציה</a:t>
            </a:r>
            <a:br>
              <a:rPr lang="he-IL" sz="4070" dirty="0">
                <a:cs typeface="+mn-cs"/>
              </a:rPr>
            </a:br>
            <a:r>
              <a:rPr lang="he-IL" sz="3100" dirty="0">
                <a:cs typeface="+mn-cs"/>
              </a:rPr>
              <a:t>אינטראקציות קובעות מבנה</a:t>
            </a:r>
            <a:endParaRPr lang="en-US" sz="4070" dirty="0">
              <a:cs typeface="+mn-cs"/>
            </a:endParaRPr>
          </a:p>
        </p:txBody>
      </p:sp>
      <p:sp>
        <p:nvSpPr>
          <p:cNvPr id="3" name="Content Placeholder 2">
            <a:extLst>
              <a:ext uri="{FF2B5EF4-FFF2-40B4-BE49-F238E27FC236}">
                <a16:creationId xmlns:a16="http://schemas.microsoft.com/office/drawing/2014/main" id="{8FCC5F89-7A34-6128-6A07-90FE8C5112F4}"/>
              </a:ext>
            </a:extLst>
          </p:cNvPr>
          <p:cNvSpPr>
            <a:spLocks noGrp="1"/>
          </p:cNvSpPr>
          <p:nvPr>
            <p:ph idx="1"/>
          </p:nvPr>
        </p:nvSpPr>
        <p:spPr/>
        <p:txBody>
          <a:bodyPr/>
          <a:lstStyle/>
          <a:p>
            <a:endParaRPr lang="en-US"/>
          </a:p>
        </p:txBody>
      </p:sp>
      <p:pic>
        <p:nvPicPr>
          <p:cNvPr id="1030" name="Picture 6">
            <a:extLst>
              <a:ext uri="{FF2B5EF4-FFF2-40B4-BE49-F238E27FC236}">
                <a16:creationId xmlns:a16="http://schemas.microsoft.com/office/drawing/2014/main" id="{A7FB364F-013A-96C1-85DB-8BC4C2F27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008"/>
            <a:ext cx="12192000" cy="477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3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96038" y="279038"/>
            <a:ext cx="11480800" cy="457200"/>
          </a:xfrm>
          <a:prstGeom prst="rect">
            <a:avLst/>
          </a:prstGeom>
        </p:spPr>
        <p:txBody>
          <a:bodyPr/>
          <a:lstStyle>
            <a:lvl1pPr algn="l" rtl="0" fontAlgn="base">
              <a:spcBef>
                <a:spcPct val="0"/>
              </a:spcBef>
              <a:spcAft>
                <a:spcPct val="0"/>
              </a:spcAft>
              <a:defRPr b="1">
                <a:solidFill>
                  <a:srgbClr val="5F001F"/>
                </a:solidFill>
                <a:latin typeface="+mj-lt"/>
                <a:ea typeface="+mj-ea"/>
                <a:cs typeface="+mj-cs"/>
              </a:defRPr>
            </a:lvl1pPr>
            <a:lvl2pPr algn="l" rtl="0" fontAlgn="base">
              <a:spcBef>
                <a:spcPct val="0"/>
              </a:spcBef>
              <a:spcAft>
                <a:spcPct val="0"/>
              </a:spcAft>
              <a:defRPr b="1">
                <a:solidFill>
                  <a:srgbClr val="5F001F"/>
                </a:solidFill>
                <a:latin typeface="Arial" charset="0"/>
                <a:ea typeface="ＭＳ Ｐゴシック" charset="0"/>
                <a:cs typeface="ＭＳ Ｐゴシック" charset="0"/>
              </a:defRPr>
            </a:lvl2pPr>
            <a:lvl3pPr algn="l" rtl="0" fontAlgn="base">
              <a:spcBef>
                <a:spcPct val="0"/>
              </a:spcBef>
              <a:spcAft>
                <a:spcPct val="0"/>
              </a:spcAft>
              <a:defRPr b="1">
                <a:solidFill>
                  <a:srgbClr val="5F001F"/>
                </a:solidFill>
                <a:latin typeface="Arial" charset="0"/>
                <a:ea typeface="ＭＳ Ｐゴシック" charset="0"/>
                <a:cs typeface="ＭＳ Ｐゴシック" charset="0"/>
              </a:defRPr>
            </a:lvl3pPr>
            <a:lvl4pPr algn="l" rtl="0" fontAlgn="base">
              <a:spcBef>
                <a:spcPct val="0"/>
              </a:spcBef>
              <a:spcAft>
                <a:spcPct val="0"/>
              </a:spcAft>
              <a:defRPr b="1">
                <a:solidFill>
                  <a:srgbClr val="5F001F"/>
                </a:solidFill>
                <a:latin typeface="Arial" charset="0"/>
                <a:ea typeface="ＭＳ Ｐゴシック" charset="0"/>
                <a:cs typeface="ＭＳ Ｐゴシック" charset="0"/>
              </a:defRPr>
            </a:lvl4pPr>
            <a:lvl5pPr algn="l" rtl="0" fontAlgn="base">
              <a:spcBef>
                <a:spcPct val="0"/>
              </a:spcBef>
              <a:spcAft>
                <a:spcPct val="0"/>
              </a:spcAft>
              <a:defRPr b="1">
                <a:solidFill>
                  <a:srgbClr val="5F001F"/>
                </a:solidFill>
                <a:latin typeface="Arial" charset="0"/>
                <a:ea typeface="ＭＳ Ｐゴシック" charset="0"/>
                <a:cs typeface="ＭＳ Ｐゴシック" charset="0"/>
              </a:defRPr>
            </a:lvl5pPr>
            <a:lvl6pPr marL="342900" algn="l" rtl="0" fontAlgn="base">
              <a:spcBef>
                <a:spcPct val="0"/>
              </a:spcBef>
              <a:spcAft>
                <a:spcPct val="0"/>
              </a:spcAft>
              <a:defRPr b="1">
                <a:solidFill>
                  <a:srgbClr val="5F001F"/>
                </a:solidFill>
                <a:latin typeface="Arial" charset="0"/>
                <a:ea typeface="ＭＳ Ｐゴシック" charset="0"/>
                <a:cs typeface="ＭＳ Ｐゴシック" charset="0"/>
              </a:defRPr>
            </a:lvl6pPr>
            <a:lvl7pPr marL="685800" algn="l" rtl="0" fontAlgn="base">
              <a:spcBef>
                <a:spcPct val="0"/>
              </a:spcBef>
              <a:spcAft>
                <a:spcPct val="0"/>
              </a:spcAft>
              <a:defRPr b="1">
                <a:solidFill>
                  <a:srgbClr val="5F001F"/>
                </a:solidFill>
                <a:latin typeface="Arial" charset="0"/>
                <a:ea typeface="ＭＳ Ｐゴシック" charset="0"/>
                <a:cs typeface="ＭＳ Ｐゴシック" charset="0"/>
              </a:defRPr>
            </a:lvl7pPr>
            <a:lvl8pPr marL="1028700" algn="l" rtl="0" fontAlgn="base">
              <a:spcBef>
                <a:spcPct val="0"/>
              </a:spcBef>
              <a:spcAft>
                <a:spcPct val="0"/>
              </a:spcAft>
              <a:defRPr b="1">
                <a:solidFill>
                  <a:srgbClr val="5F001F"/>
                </a:solidFill>
                <a:latin typeface="Arial" charset="0"/>
                <a:ea typeface="ＭＳ Ｐゴシック" charset="0"/>
                <a:cs typeface="ＭＳ Ｐゴシック" charset="0"/>
              </a:defRPr>
            </a:lvl8pPr>
            <a:lvl9pPr marL="1371600" algn="l" rtl="0" fontAlgn="base">
              <a:spcBef>
                <a:spcPct val="0"/>
              </a:spcBef>
              <a:spcAft>
                <a:spcPct val="0"/>
              </a:spcAft>
              <a:defRPr b="1">
                <a:solidFill>
                  <a:srgbClr val="5F001F"/>
                </a:solidFill>
                <a:latin typeface="Arial" charset="0"/>
                <a:ea typeface="ＭＳ Ｐゴシック" charset="0"/>
                <a:cs typeface="ＭＳ Ｐゴシック" charset="0"/>
              </a:defRPr>
            </a:lvl9pPr>
          </a:lstStyle>
          <a:p>
            <a:pPr algn="r" defTabSz="1219170"/>
            <a:r>
              <a:rPr lang="he-IL" sz="2800" b="0" kern="0" dirty="0">
                <a:solidFill>
                  <a:srgbClr val="01BCA6"/>
                </a:solidFill>
                <a:ea typeface="Trajan Pro" charset="0"/>
                <a:cs typeface="Trajan Pro" charset="0"/>
              </a:rPr>
              <a:t>רשתות מייצגות אינטראקציות ויש להן מבנה</a:t>
            </a:r>
            <a:endParaRPr lang="en-US" sz="2800" b="0" kern="0" dirty="0">
              <a:solidFill>
                <a:srgbClr val="01BCA6"/>
              </a:solidFill>
              <a:ea typeface="Trajan Pro" charset="0"/>
              <a:cs typeface="Trajan Pro" charset="0"/>
            </a:endParaRPr>
          </a:p>
        </p:txBody>
      </p:sp>
      <p:pic>
        <p:nvPicPr>
          <p:cNvPr id="7" name="Picture 6" descr="Twitter logo Images, Stock Photos &amp;amp; Vectors | Shutterstock">
            <a:extLst>
              <a:ext uri="{FF2B5EF4-FFF2-40B4-BE49-F238E27FC236}">
                <a16:creationId xmlns:a16="http://schemas.microsoft.com/office/drawing/2014/main" id="{11FEA793-38A2-DC3D-CD15-9A241A11DA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71" t="7609" r="50995" b="15950"/>
          <a:stretch/>
        </p:blipFill>
        <p:spPr bwMode="auto">
          <a:xfrm>
            <a:off x="8731922" y="4114769"/>
            <a:ext cx="1454610" cy="1526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witter logo Images, Stock Photos &amp;amp; Vectors | Shutterstock">
            <a:extLst>
              <a:ext uri="{FF2B5EF4-FFF2-40B4-BE49-F238E27FC236}">
                <a16:creationId xmlns:a16="http://schemas.microsoft.com/office/drawing/2014/main" id="{D25E81C7-003B-3E43-4030-F8928EF0D9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8654" r="2614" b="15313"/>
          <a:stretch/>
        </p:blipFill>
        <p:spPr bwMode="auto">
          <a:xfrm>
            <a:off x="6824593" y="4132021"/>
            <a:ext cx="1545644" cy="1526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Snapchat logo Images, Stock Photos &amp;amp; Vectors | Shutterstock">
            <a:extLst>
              <a:ext uri="{FF2B5EF4-FFF2-40B4-BE49-F238E27FC236}">
                <a16:creationId xmlns:a16="http://schemas.microsoft.com/office/drawing/2014/main" id="{0B1C828B-7484-E447-C856-725BB2E8DE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94" t="5984" r="16736" b="18700"/>
          <a:stretch/>
        </p:blipFill>
        <p:spPr bwMode="auto">
          <a:xfrm>
            <a:off x="10411450" y="4146423"/>
            <a:ext cx="1565388" cy="15117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aphic of outline red and blue figures standing in circles being connected by lines.">
            <a:extLst>
              <a:ext uri="{FF2B5EF4-FFF2-40B4-BE49-F238E27FC236}">
                <a16:creationId xmlns:a16="http://schemas.microsoft.com/office/drawing/2014/main" id="{B4E91264-590C-FFC6-E114-C3BC3C1CE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593" y="1259632"/>
            <a:ext cx="5152245" cy="2169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101192-DE87-BD07-383D-7ABDC9C0A30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48E83ED-6489-E578-96EE-803A7F46415C}"/>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2C77669C-0737-0385-72B6-DA9BEAB6F4BC}"/>
              </a:ext>
            </a:extLst>
          </p:cNvPr>
          <p:cNvSpPr>
            <a:spLocks noGrp="1"/>
          </p:cNvSpPr>
          <p:nvPr>
            <p:ph sz="half" idx="2"/>
          </p:nvPr>
        </p:nvSpPr>
        <p:spPr/>
        <p:txBody>
          <a:bodyPr/>
          <a:lstStyle/>
          <a:p>
            <a:pPr algn="r" rtl="1"/>
            <a:endParaRPr lang="he-IL" dirty="0"/>
          </a:p>
          <a:p>
            <a:pPr algn="r" rtl="1"/>
            <a:r>
              <a:rPr lang="he-IL" dirty="0"/>
              <a:t>אפידמולוגיה – מי מדביק את מי</a:t>
            </a:r>
          </a:p>
          <a:p>
            <a:pPr algn="r" rtl="1"/>
            <a:r>
              <a:rPr lang="he-IL" dirty="0"/>
              <a:t>נוירולוגיה – חיבורים בין נוירונים</a:t>
            </a:r>
          </a:p>
          <a:p>
            <a:pPr algn="r" rtl="1"/>
            <a:r>
              <a:rPr lang="he-IL" dirty="0"/>
              <a:t>ביולוגיה מולקולרית – יחסים בין תאים/גנים</a:t>
            </a:r>
            <a:endParaRPr lang="en-US" dirty="0"/>
          </a:p>
        </p:txBody>
      </p:sp>
      <p:sp>
        <p:nvSpPr>
          <p:cNvPr id="5" name="Text Placeholder 4">
            <a:extLst>
              <a:ext uri="{FF2B5EF4-FFF2-40B4-BE49-F238E27FC236}">
                <a16:creationId xmlns:a16="http://schemas.microsoft.com/office/drawing/2014/main" id="{23AAA3DE-A189-0F1B-B2D2-8BBDADDF52D5}"/>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5E482573-8654-FA20-35DC-CC577B11018B}"/>
              </a:ext>
            </a:extLst>
          </p:cNvPr>
          <p:cNvSpPr>
            <a:spLocks noGrp="1"/>
          </p:cNvSpPr>
          <p:nvPr>
            <p:ph sz="quarter" idx="4"/>
          </p:nvPr>
        </p:nvSpPr>
        <p:spPr/>
        <p:txBody>
          <a:bodyPr/>
          <a:lstStyle/>
          <a:p>
            <a:endParaRPr lang="en-US"/>
          </a:p>
        </p:txBody>
      </p:sp>
      <p:pic>
        <p:nvPicPr>
          <p:cNvPr id="17" name="Picture 4" descr="6-final-doubleCore_with_customer_interconnections">
            <a:extLst>
              <a:ext uri="{FF2B5EF4-FFF2-40B4-BE49-F238E27FC236}">
                <a16:creationId xmlns:a16="http://schemas.microsoft.com/office/drawing/2014/main" id="{BDD26BB3-67F8-AC05-EFC9-F9CEC88668D6}"/>
              </a:ext>
            </a:extLst>
          </p:cNvPr>
          <p:cNvPicPr>
            <a:picLocks noChangeAspect="1" noChangeArrowheads="1"/>
          </p:cNvPicPr>
          <p:nvPr/>
        </p:nvPicPr>
        <p:blipFill>
          <a:blip r:embed="rId6" cstate="print">
            <a:lum bright="-42000"/>
            <a:extLst>
              <a:ext uri="{28A0092B-C50C-407E-A947-70E740481C1C}">
                <a14:useLocalDpi xmlns:a14="http://schemas.microsoft.com/office/drawing/2010/main" val="0"/>
              </a:ext>
            </a:extLst>
          </a:blip>
          <a:stretch>
            <a:fillRect/>
          </a:stretch>
        </p:blipFill>
        <p:spPr>
          <a:xfrm>
            <a:off x="1601904" y="3920632"/>
            <a:ext cx="2133748" cy="1963379"/>
          </a:xfrm>
          <a:prstGeom prst="rect">
            <a:avLst/>
          </a:prstGeom>
          <a:noFill/>
        </p:spPr>
      </p:pic>
    </p:spTree>
    <p:extLst>
      <p:ext uri="{BB962C8B-B14F-4D97-AF65-F5344CB8AC3E}">
        <p14:creationId xmlns:p14="http://schemas.microsoft.com/office/powerpoint/2010/main" val="119615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6" y="1225"/>
            <a:ext cx="11618765" cy="1058243"/>
          </a:xfrm>
        </p:spPr>
        <p:txBody>
          <a:bodyPr>
            <a:noAutofit/>
          </a:bodyPr>
          <a:lstStyle/>
          <a:p>
            <a:pPr algn="r" rtl="1"/>
            <a:r>
              <a:rPr lang="he-IL" sz="3200" dirty="0">
                <a:cs typeface="+mn-cs"/>
              </a:rPr>
              <a:t>מנתונים למרחקים ודמיון</a:t>
            </a:r>
            <a:r>
              <a:rPr lang="en-US" sz="3200" dirty="0">
                <a:cs typeface="+mn-cs"/>
              </a:rPr>
              <a:t> -  </a:t>
            </a:r>
            <a:r>
              <a:rPr lang="he-IL" sz="3200" dirty="0">
                <a:cs typeface="+mn-cs"/>
              </a:rPr>
              <a:t> לא רק על זוג דוגמאות</a:t>
            </a:r>
            <a:endParaRPr lang="en-US" sz="3200" dirty="0">
              <a:cs typeface="+mn-cs"/>
            </a:endParaRPr>
          </a:p>
        </p:txBody>
      </p:sp>
      <p:sp>
        <p:nvSpPr>
          <p:cNvPr id="4" name="Rectangle 3"/>
          <p:cNvSpPr/>
          <p:nvPr/>
        </p:nvSpPr>
        <p:spPr>
          <a:xfrm>
            <a:off x="1487792" y="2480404"/>
            <a:ext cx="1809986" cy="3146287"/>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p:cNvSpPr txBox="1"/>
          <p:nvPr/>
        </p:nvSpPr>
        <p:spPr>
          <a:xfrm>
            <a:off x="1595521" y="1818258"/>
            <a:ext cx="2819298" cy="461665"/>
          </a:xfrm>
          <a:prstGeom prst="rect">
            <a:avLst/>
          </a:prstGeom>
          <a:noFill/>
        </p:spPr>
        <p:txBody>
          <a:bodyPr wrap="square" rtlCol="0">
            <a:spAutoFit/>
          </a:bodyPr>
          <a:lstStyle/>
          <a:p>
            <a:r>
              <a:rPr lang="he-IL" sz="2400" dirty="0">
                <a:solidFill>
                  <a:prstClr val="black"/>
                </a:solidFill>
                <a:latin typeface="Calibri" panose="020F0502020204030204"/>
              </a:rPr>
              <a:t>דוגמאות</a:t>
            </a:r>
            <a:endParaRPr lang="en-US" sz="2400" dirty="0">
              <a:solidFill>
                <a:prstClr val="black"/>
              </a:solidFill>
              <a:latin typeface="Calibri" panose="020F0502020204030204"/>
            </a:endParaRPr>
          </a:p>
        </p:txBody>
      </p:sp>
      <p:sp>
        <p:nvSpPr>
          <p:cNvPr id="6" name="TextBox 5"/>
          <p:cNvSpPr txBox="1"/>
          <p:nvPr/>
        </p:nvSpPr>
        <p:spPr>
          <a:xfrm rot="5400000">
            <a:off x="553177" y="3462039"/>
            <a:ext cx="1031051" cy="461665"/>
          </a:xfrm>
          <a:prstGeom prst="rect">
            <a:avLst/>
          </a:prstGeom>
          <a:noFill/>
        </p:spPr>
        <p:txBody>
          <a:bodyPr wrap="none" rtlCol="0">
            <a:spAutoFit/>
          </a:bodyPr>
          <a:lstStyle/>
          <a:p>
            <a:r>
              <a:rPr lang="he-IL" sz="2400" dirty="0">
                <a:solidFill>
                  <a:prstClr val="black"/>
                </a:solidFill>
                <a:latin typeface="Calibri" panose="020F0502020204030204"/>
              </a:rPr>
              <a:t>מדידות</a:t>
            </a:r>
            <a:endParaRPr lang="en-US" sz="2400" dirty="0">
              <a:solidFill>
                <a:prstClr val="black"/>
              </a:solidFill>
              <a:latin typeface="Calibri" panose="020F0502020204030204"/>
            </a:endParaRPr>
          </a:p>
        </p:txBody>
      </p:sp>
      <p:sp>
        <p:nvSpPr>
          <p:cNvPr id="7" name="Rectangle 6"/>
          <p:cNvSpPr/>
          <p:nvPr/>
        </p:nvSpPr>
        <p:spPr>
          <a:xfrm>
            <a:off x="1789557" y="2351369"/>
            <a:ext cx="189829" cy="3476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3532" y="2337513"/>
            <a:ext cx="189829" cy="34763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90872" y="5859866"/>
            <a:ext cx="255198" cy="461665"/>
          </a:xfrm>
          <a:prstGeom prst="rect">
            <a:avLst/>
          </a:prstGeom>
          <a:noFill/>
        </p:spPr>
        <p:txBody>
          <a:bodyPr wrap="none" rtlCol="0">
            <a:spAutoFit/>
          </a:bodyPr>
          <a:lstStyle/>
          <a:p>
            <a:r>
              <a:rPr lang="en-US" sz="2400" dirty="0" err="1"/>
              <a:t>i</a:t>
            </a:r>
            <a:endParaRPr lang="en-US" sz="2400" dirty="0"/>
          </a:p>
        </p:txBody>
      </p:sp>
      <p:sp>
        <p:nvSpPr>
          <p:cNvPr id="18" name="TextBox 17"/>
          <p:cNvSpPr txBox="1"/>
          <p:nvPr/>
        </p:nvSpPr>
        <p:spPr>
          <a:xfrm>
            <a:off x="2337865" y="5871437"/>
            <a:ext cx="258404" cy="461665"/>
          </a:xfrm>
          <a:prstGeom prst="rect">
            <a:avLst/>
          </a:prstGeom>
          <a:noFill/>
        </p:spPr>
        <p:txBody>
          <a:bodyPr wrap="none" rtlCol="0">
            <a:spAutoFit/>
          </a:bodyPr>
          <a:lstStyle/>
          <a:p>
            <a:r>
              <a:rPr lang="en-US" sz="2400" dirty="0"/>
              <a:t>j</a:t>
            </a:r>
          </a:p>
        </p:txBody>
      </p:sp>
      <p:grpSp>
        <p:nvGrpSpPr>
          <p:cNvPr id="22" name="Group 21"/>
          <p:cNvGrpSpPr/>
          <p:nvPr/>
        </p:nvGrpSpPr>
        <p:grpSpPr>
          <a:xfrm>
            <a:off x="6030098" y="2236673"/>
            <a:ext cx="5648017" cy="3943448"/>
            <a:chOff x="6310648" y="2219093"/>
            <a:chExt cx="5648017" cy="3943448"/>
          </a:xfrm>
        </p:grpSpPr>
        <p:pic>
          <p:nvPicPr>
            <p:cNvPr id="4098" name="Picture 2" descr="From data to distances Phenotypic Profiles Perturbed genes D [i,j] = dist(  M [i,] ,  M [j,] ) M D D [j,i] =  D [i,j] D [i..."/>
            <p:cNvPicPr>
              <a:picLocks noChangeAspect="1" noChangeArrowheads="1"/>
            </p:cNvPicPr>
            <p:nvPr/>
          </p:nvPicPr>
          <p:blipFill rotWithShape="1">
            <a:blip r:embed="rId2">
              <a:extLst>
                <a:ext uri="{28A0092B-C50C-407E-A947-70E740481C1C}">
                  <a14:useLocalDpi xmlns:a14="http://schemas.microsoft.com/office/drawing/2010/main" val="0"/>
                </a:ext>
              </a:extLst>
            </a:blip>
            <a:srcRect l="52905" t="23631" b="27504"/>
            <a:stretch/>
          </p:blipFill>
          <p:spPr bwMode="auto">
            <a:xfrm>
              <a:off x="8296507" y="2219093"/>
              <a:ext cx="3662158" cy="28498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310648" y="4779473"/>
              <a:ext cx="1384479" cy="138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872611" y="5296303"/>
            <a:ext cx="8669856" cy="646331"/>
          </a:xfrm>
          <a:prstGeom prst="rect">
            <a:avLst/>
          </a:prstGeom>
          <a:noFill/>
        </p:spPr>
        <p:txBody>
          <a:bodyPr wrap="square" rtlCol="0">
            <a:spAutoFit/>
          </a:bodyPr>
          <a:lstStyle/>
          <a:p>
            <a:pPr algn="r"/>
            <a:r>
              <a:rPr lang="he-IL" dirty="0"/>
              <a:t>מטריצת המרחקים/דמיון הינה מטריצה ריבועית</a:t>
            </a:r>
          </a:p>
          <a:p>
            <a:pPr algn="r"/>
            <a:r>
              <a:rPr lang="he-IL" dirty="0"/>
              <a:t>בגודל מספר הדוגמאות אותן נשווה (לאו דווקא סימטרית)</a:t>
            </a:r>
            <a:endParaRPr lang="en-US" dirty="0"/>
          </a:p>
        </p:txBody>
      </p:sp>
      <p:sp>
        <p:nvSpPr>
          <p:cNvPr id="30" name="TextBox 29"/>
          <p:cNvSpPr txBox="1"/>
          <p:nvPr/>
        </p:nvSpPr>
        <p:spPr>
          <a:xfrm>
            <a:off x="8310282" y="1768353"/>
            <a:ext cx="2560316" cy="461665"/>
          </a:xfrm>
          <a:prstGeom prst="rect">
            <a:avLst/>
          </a:prstGeom>
          <a:noFill/>
        </p:spPr>
        <p:txBody>
          <a:bodyPr wrap="none" rtlCol="0">
            <a:spAutoFit/>
          </a:bodyPr>
          <a:lstStyle/>
          <a:p>
            <a:r>
              <a:rPr lang="he-IL" sz="2400" dirty="0"/>
              <a:t>מטריצת דמיון/מרחק</a:t>
            </a:r>
            <a:endParaRPr lang="en-US" sz="2400" dirty="0"/>
          </a:p>
        </p:txBody>
      </p:sp>
      <p:sp>
        <p:nvSpPr>
          <p:cNvPr id="31" name="Right Arrow 30"/>
          <p:cNvSpPr/>
          <p:nvPr/>
        </p:nvSpPr>
        <p:spPr>
          <a:xfrm>
            <a:off x="3486035" y="3134149"/>
            <a:ext cx="4824247" cy="1383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בין כל זוג דוגמאות נחשב מרחק/דמיון </a:t>
            </a:r>
          </a:p>
          <a:p>
            <a:pPr algn="ctr"/>
            <a:r>
              <a:rPr lang="he-IL" dirty="0"/>
              <a:t>לצורך זה נצטרך להגדיר </a:t>
            </a:r>
            <a:r>
              <a:rPr lang="he-IL" u="sng" dirty="0"/>
              <a:t>פונקציית דמיון או מרחק</a:t>
            </a:r>
            <a:endParaRPr lang="en-US" u="sng" dirty="0"/>
          </a:p>
        </p:txBody>
      </p:sp>
      <p:pic>
        <p:nvPicPr>
          <p:cNvPr id="20" name="Picture 2" descr="http://www.rockbottomdeals.biz/prod_images_blowup/60803-36.jpg">
            <a:extLst>
              <a:ext uri="{FF2B5EF4-FFF2-40B4-BE49-F238E27FC236}">
                <a16:creationId xmlns:a16="http://schemas.microsoft.com/office/drawing/2014/main" id="{88EAD1F3-9056-527D-C06E-16FBA8EA3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162" y="4439430"/>
            <a:ext cx="1809986" cy="132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9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531" y="1149064"/>
            <a:ext cx="8016675" cy="5549462"/>
            <a:chOff x="1702676" y="1124607"/>
            <a:chExt cx="8016675" cy="5549462"/>
          </a:xfrm>
        </p:grpSpPr>
        <p:pic>
          <p:nvPicPr>
            <p:cNvPr id="4098" name="Picture 2" descr="From data to distances Phenotypic Profiles Perturbed genes D [i,j] = dist(  M [i,] ,  M [j,] ) M D D [j,i] =  D [i,j] D [i..."/>
            <p:cNvPicPr>
              <a:picLocks noChangeAspect="1" noChangeArrowheads="1"/>
            </p:cNvPicPr>
            <p:nvPr/>
          </p:nvPicPr>
          <p:blipFill rotWithShape="1">
            <a:blip r:embed="rId2">
              <a:extLst>
                <a:ext uri="{28A0092B-C50C-407E-A947-70E740481C1C}">
                  <a14:useLocalDpi xmlns:a14="http://schemas.microsoft.com/office/drawing/2010/main" val="0"/>
                </a:ext>
              </a:extLst>
            </a:blip>
            <a:srcRect t="16088" b="21757"/>
            <a:stretch/>
          </p:blipFill>
          <p:spPr bwMode="auto">
            <a:xfrm>
              <a:off x="1943276" y="1417639"/>
              <a:ext cx="7776075" cy="3624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02676" y="1124607"/>
              <a:ext cx="2438400" cy="554946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
        <p:nvSpPr>
          <p:cNvPr id="2" name="Title 1"/>
          <p:cNvSpPr>
            <a:spLocks noGrp="1"/>
          </p:cNvSpPr>
          <p:nvPr>
            <p:ph type="title"/>
          </p:nvPr>
        </p:nvSpPr>
        <p:spPr/>
        <p:txBody>
          <a:bodyPr/>
          <a:lstStyle/>
          <a:p>
            <a:pPr rtl="1"/>
            <a:r>
              <a:rPr lang="he-IL" dirty="0">
                <a:cs typeface="+mn-cs"/>
              </a:rPr>
              <a:t>מנתונים לדמיון לרשתות</a:t>
            </a:r>
            <a:endParaRPr lang="en-US" dirty="0">
              <a:cs typeface="+mn-cs"/>
            </a:endParaRPr>
          </a:p>
        </p:txBody>
      </p:sp>
      <p:sp>
        <p:nvSpPr>
          <p:cNvPr id="4" name="Rectangle 3"/>
          <p:cNvSpPr/>
          <p:nvPr/>
        </p:nvSpPr>
        <p:spPr>
          <a:xfrm>
            <a:off x="632650" y="1593085"/>
            <a:ext cx="1766030" cy="432435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p:cNvSpPr txBox="1"/>
          <p:nvPr/>
        </p:nvSpPr>
        <p:spPr>
          <a:xfrm>
            <a:off x="735462" y="865871"/>
            <a:ext cx="2819298" cy="461665"/>
          </a:xfrm>
          <a:prstGeom prst="rect">
            <a:avLst/>
          </a:prstGeom>
          <a:noFill/>
        </p:spPr>
        <p:txBody>
          <a:bodyPr wrap="square" rtlCol="0">
            <a:spAutoFit/>
          </a:bodyPr>
          <a:lstStyle/>
          <a:p>
            <a:r>
              <a:rPr lang="he-IL" sz="2400" dirty="0">
                <a:solidFill>
                  <a:prstClr val="black"/>
                </a:solidFill>
                <a:latin typeface="Calibri" panose="020F0502020204030204"/>
              </a:rPr>
              <a:t>דוגמאות</a:t>
            </a:r>
            <a:endParaRPr lang="en-US" sz="2400" dirty="0">
              <a:solidFill>
                <a:prstClr val="black"/>
              </a:solidFill>
              <a:latin typeface="Calibri" panose="020F0502020204030204"/>
            </a:endParaRPr>
          </a:p>
        </p:txBody>
      </p:sp>
      <p:sp>
        <p:nvSpPr>
          <p:cNvPr id="6" name="TextBox 5"/>
          <p:cNvSpPr txBox="1"/>
          <p:nvPr/>
        </p:nvSpPr>
        <p:spPr>
          <a:xfrm rot="5400000">
            <a:off x="-108637" y="3224535"/>
            <a:ext cx="1031051" cy="461665"/>
          </a:xfrm>
          <a:prstGeom prst="rect">
            <a:avLst/>
          </a:prstGeom>
          <a:noFill/>
        </p:spPr>
        <p:txBody>
          <a:bodyPr wrap="none" rtlCol="0">
            <a:spAutoFit/>
          </a:bodyPr>
          <a:lstStyle/>
          <a:p>
            <a:r>
              <a:rPr lang="he-IL" sz="2400" dirty="0">
                <a:solidFill>
                  <a:prstClr val="black"/>
                </a:solidFill>
                <a:latin typeface="Calibri" panose="020F0502020204030204"/>
              </a:rPr>
              <a:t>מדידות</a:t>
            </a:r>
            <a:endParaRPr lang="en-US" sz="2400" dirty="0">
              <a:solidFill>
                <a:prstClr val="black"/>
              </a:solidFill>
              <a:latin typeface="Calibri" panose="020F0502020204030204"/>
            </a:endParaRPr>
          </a:p>
        </p:txBody>
      </p:sp>
      <p:sp>
        <p:nvSpPr>
          <p:cNvPr id="7" name="Rectangle 6"/>
          <p:cNvSpPr/>
          <p:nvPr/>
        </p:nvSpPr>
        <p:spPr>
          <a:xfrm>
            <a:off x="934414" y="1464050"/>
            <a:ext cx="154381" cy="4589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08389" y="1450194"/>
            <a:ext cx="154381" cy="45898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514897" y="2806262"/>
            <a:ext cx="1769567" cy="1150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Oval 11">
            <a:extLst>
              <a:ext uri="{FF2B5EF4-FFF2-40B4-BE49-F238E27FC236}">
                <a16:creationId xmlns:a16="http://schemas.microsoft.com/office/drawing/2014/main" id="{2736ADDC-8634-CB5D-C737-A86E74B9D0BB}"/>
              </a:ext>
            </a:extLst>
          </p:cNvPr>
          <p:cNvSpPr/>
          <p:nvPr/>
        </p:nvSpPr>
        <p:spPr>
          <a:xfrm>
            <a:off x="9877850" y="2941223"/>
            <a:ext cx="297034" cy="215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6" name="Oval 15">
            <a:extLst>
              <a:ext uri="{FF2B5EF4-FFF2-40B4-BE49-F238E27FC236}">
                <a16:creationId xmlns:a16="http://schemas.microsoft.com/office/drawing/2014/main" id="{037BC99B-FEAC-94E6-45B5-8F766F1B2DDA}"/>
              </a:ext>
            </a:extLst>
          </p:cNvPr>
          <p:cNvSpPr/>
          <p:nvPr/>
        </p:nvSpPr>
        <p:spPr>
          <a:xfrm>
            <a:off x="10915529" y="4060440"/>
            <a:ext cx="297034" cy="215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p>
        </p:txBody>
      </p:sp>
      <p:cxnSp>
        <p:nvCxnSpPr>
          <p:cNvPr id="15" name="Straight Connector 14">
            <a:extLst>
              <a:ext uri="{FF2B5EF4-FFF2-40B4-BE49-F238E27FC236}">
                <a16:creationId xmlns:a16="http://schemas.microsoft.com/office/drawing/2014/main" id="{7397B30B-8343-DEDF-8A87-829B757A9960}"/>
              </a:ext>
            </a:extLst>
          </p:cNvPr>
          <p:cNvCxnSpPr>
            <a:stCxn id="12" idx="5"/>
            <a:endCxn id="16" idx="1"/>
          </p:cNvCxnSpPr>
          <p:nvPr/>
        </p:nvCxnSpPr>
        <p:spPr>
          <a:xfrm>
            <a:off x="10131384" y="3125159"/>
            <a:ext cx="827645" cy="96684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4517FA-E647-3EA3-9036-3A6EC9A7C824}"/>
              </a:ext>
            </a:extLst>
          </p:cNvPr>
          <p:cNvSpPr txBox="1"/>
          <p:nvPr/>
        </p:nvSpPr>
        <p:spPr>
          <a:xfrm>
            <a:off x="934414" y="6075818"/>
            <a:ext cx="768159" cy="369332"/>
          </a:xfrm>
          <a:prstGeom prst="rect">
            <a:avLst/>
          </a:prstGeom>
          <a:noFill/>
        </p:spPr>
        <p:txBody>
          <a:bodyPr wrap="none" rtlCol="0">
            <a:spAutoFit/>
          </a:bodyPr>
          <a:lstStyle/>
          <a:p>
            <a:r>
              <a:rPr lang="en-US" dirty="0" err="1"/>
              <a:t>i</a:t>
            </a:r>
            <a:r>
              <a:rPr lang="en-US" dirty="0"/>
              <a:t>         j</a:t>
            </a:r>
          </a:p>
        </p:txBody>
      </p:sp>
      <p:sp>
        <p:nvSpPr>
          <p:cNvPr id="20" name="Oval 19">
            <a:extLst>
              <a:ext uri="{FF2B5EF4-FFF2-40B4-BE49-F238E27FC236}">
                <a16:creationId xmlns:a16="http://schemas.microsoft.com/office/drawing/2014/main" id="{A1A7B09F-9C8A-348E-00ED-1872F9ADEEEB}"/>
              </a:ext>
            </a:extLst>
          </p:cNvPr>
          <p:cNvSpPr/>
          <p:nvPr/>
        </p:nvSpPr>
        <p:spPr>
          <a:xfrm>
            <a:off x="11287307" y="2724347"/>
            <a:ext cx="297034" cy="215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1" name="Oval 20">
            <a:extLst>
              <a:ext uri="{FF2B5EF4-FFF2-40B4-BE49-F238E27FC236}">
                <a16:creationId xmlns:a16="http://schemas.microsoft.com/office/drawing/2014/main" id="{2DF16504-4EDC-C6E8-6385-1BCBDD40FD18}"/>
              </a:ext>
            </a:extLst>
          </p:cNvPr>
          <p:cNvSpPr/>
          <p:nvPr/>
        </p:nvSpPr>
        <p:spPr>
          <a:xfrm>
            <a:off x="9489517" y="4105091"/>
            <a:ext cx="297034" cy="215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FA97307C-1CE4-630B-5795-38B22C676977}"/>
              </a:ext>
            </a:extLst>
          </p:cNvPr>
          <p:cNvSpPr/>
          <p:nvPr/>
        </p:nvSpPr>
        <p:spPr>
          <a:xfrm>
            <a:off x="10131384" y="4375916"/>
            <a:ext cx="297034" cy="215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9" name="Straight Connector 18">
            <a:extLst>
              <a:ext uri="{FF2B5EF4-FFF2-40B4-BE49-F238E27FC236}">
                <a16:creationId xmlns:a16="http://schemas.microsoft.com/office/drawing/2014/main" id="{8D1A16B9-BC7C-A1F1-CAA2-F9B48FAFF5D0}"/>
              </a:ext>
            </a:extLst>
          </p:cNvPr>
          <p:cNvCxnSpPr>
            <a:stCxn id="21" idx="0"/>
            <a:endCxn id="12" idx="4"/>
          </p:cNvCxnSpPr>
          <p:nvPr/>
        </p:nvCxnSpPr>
        <p:spPr>
          <a:xfrm flipV="1">
            <a:off x="9638034" y="3156718"/>
            <a:ext cx="388333" cy="948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8BC2A4-7E62-2C8E-DE3D-C43DF1B2F117}"/>
              </a:ext>
            </a:extLst>
          </p:cNvPr>
          <p:cNvCxnSpPr>
            <a:cxnSpLocks/>
            <a:stCxn id="21" idx="5"/>
            <a:endCxn id="22" idx="2"/>
          </p:cNvCxnSpPr>
          <p:nvPr/>
        </p:nvCxnSpPr>
        <p:spPr>
          <a:xfrm>
            <a:off x="9743051" y="4289027"/>
            <a:ext cx="388333" cy="194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DEB8AB-CFD9-1836-F459-E5BF2FFE0D5A}"/>
              </a:ext>
            </a:extLst>
          </p:cNvPr>
          <p:cNvCxnSpPr>
            <a:cxnSpLocks/>
            <a:stCxn id="20" idx="4"/>
            <a:endCxn id="16" idx="0"/>
          </p:cNvCxnSpPr>
          <p:nvPr/>
        </p:nvCxnSpPr>
        <p:spPr>
          <a:xfrm flipH="1">
            <a:off x="11064046" y="2939842"/>
            <a:ext cx="371778" cy="11205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39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953465"/>
          </a:xfrm>
        </p:spPr>
        <p:txBody>
          <a:bodyPr>
            <a:normAutofit/>
          </a:bodyPr>
          <a:lstStyle/>
          <a:p>
            <a:pPr algn="ctr"/>
            <a:r>
              <a:rPr lang="he-IL" sz="3600" dirty="0">
                <a:cs typeface="+mn-cs"/>
              </a:rPr>
              <a:t>מנתונים לדמיון לרשתות</a:t>
            </a:r>
            <a:endParaRPr lang="en-US" sz="3600" dirty="0">
              <a:cs typeface="+mn-cs"/>
            </a:endParaRPr>
          </a:p>
        </p:txBody>
      </p:sp>
      <p:pic>
        <p:nvPicPr>
          <p:cNvPr id="6" name="Picture 4" descr="Figure 5"/>
          <p:cNvPicPr>
            <a:picLocks noChangeAspect="1" noChangeArrowheads="1"/>
          </p:cNvPicPr>
          <p:nvPr/>
        </p:nvPicPr>
        <p:blipFill rotWithShape="1">
          <a:blip r:embed="rId2">
            <a:extLst>
              <a:ext uri="{28A0092B-C50C-407E-A947-70E740481C1C}">
                <a14:useLocalDpi xmlns:a14="http://schemas.microsoft.com/office/drawing/2010/main" val="0"/>
              </a:ext>
            </a:extLst>
          </a:blip>
          <a:srcRect r="54556" b="64167"/>
          <a:stretch/>
        </p:blipFill>
        <p:spPr bwMode="auto">
          <a:xfrm>
            <a:off x="7562902" y="1979971"/>
            <a:ext cx="4295252" cy="43707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4554" b="48902"/>
          <a:stretch/>
        </p:blipFill>
        <p:spPr bwMode="auto">
          <a:xfrm>
            <a:off x="3693574" y="2040672"/>
            <a:ext cx="3253754" cy="3364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gene expression profile"/>
          <p:cNvPicPr>
            <a:picLocks noChangeAspect="1" noChangeArrowheads="1"/>
          </p:cNvPicPr>
          <p:nvPr/>
        </p:nvPicPr>
        <p:blipFill rotWithShape="1">
          <a:blip r:embed="rId4">
            <a:extLst>
              <a:ext uri="{28A0092B-C50C-407E-A947-70E740481C1C}">
                <a14:useLocalDpi xmlns:a14="http://schemas.microsoft.com/office/drawing/2010/main" val="0"/>
              </a:ext>
            </a:extLst>
          </a:blip>
          <a:srcRect l="15804" t="25160"/>
          <a:stretch/>
        </p:blipFill>
        <p:spPr bwMode="auto">
          <a:xfrm>
            <a:off x="429351" y="2373910"/>
            <a:ext cx="2773466" cy="2830962"/>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3269663" y="3380014"/>
            <a:ext cx="278845"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p:cNvSpPr/>
          <p:nvPr/>
        </p:nvSpPr>
        <p:spPr>
          <a:xfrm>
            <a:off x="6947328" y="3380014"/>
            <a:ext cx="278845"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32342" y="1795305"/>
            <a:ext cx="926857" cy="369332"/>
          </a:xfrm>
          <a:prstGeom prst="rect">
            <a:avLst/>
          </a:prstGeom>
          <a:noFill/>
        </p:spPr>
        <p:txBody>
          <a:bodyPr wrap="none" rtlCol="0">
            <a:spAutoFit/>
          </a:bodyPr>
          <a:lstStyle/>
          <a:p>
            <a:r>
              <a:rPr lang="he-IL" dirty="0"/>
              <a:t>דוגמאות</a:t>
            </a:r>
            <a:endParaRPr lang="en-US" dirty="0"/>
          </a:p>
        </p:txBody>
      </p:sp>
      <p:sp>
        <p:nvSpPr>
          <p:cNvPr id="11" name="TextBox 10"/>
          <p:cNvSpPr txBox="1"/>
          <p:nvPr/>
        </p:nvSpPr>
        <p:spPr>
          <a:xfrm rot="16200000">
            <a:off x="-253441" y="3490772"/>
            <a:ext cx="753732" cy="369332"/>
          </a:xfrm>
          <a:prstGeom prst="rect">
            <a:avLst/>
          </a:prstGeom>
          <a:noFill/>
        </p:spPr>
        <p:txBody>
          <a:bodyPr wrap="none" rtlCol="0">
            <a:spAutoFit/>
          </a:bodyPr>
          <a:lstStyle/>
          <a:p>
            <a:r>
              <a:rPr lang="he-IL" dirty="0"/>
              <a:t>מדדים</a:t>
            </a:r>
            <a:endParaRPr lang="en-US" dirty="0"/>
          </a:p>
        </p:txBody>
      </p:sp>
      <p:sp>
        <p:nvSpPr>
          <p:cNvPr id="12" name="TextBox 11"/>
          <p:cNvSpPr txBox="1"/>
          <p:nvPr/>
        </p:nvSpPr>
        <p:spPr>
          <a:xfrm>
            <a:off x="4964644" y="1795305"/>
            <a:ext cx="1388522" cy="369332"/>
          </a:xfrm>
          <a:prstGeom prst="rect">
            <a:avLst/>
          </a:prstGeom>
          <a:noFill/>
        </p:spPr>
        <p:txBody>
          <a:bodyPr wrap="none" rtlCol="0">
            <a:spAutoFit/>
          </a:bodyPr>
          <a:lstStyle/>
          <a:p>
            <a:r>
              <a:rPr lang="he-IL" dirty="0"/>
              <a:t>מטריצת דמיון</a:t>
            </a:r>
            <a:endParaRPr lang="en-US" dirty="0"/>
          </a:p>
        </p:txBody>
      </p:sp>
      <p:sp>
        <p:nvSpPr>
          <p:cNvPr id="13" name="TextBox 12"/>
          <p:cNvSpPr txBox="1"/>
          <p:nvPr/>
        </p:nvSpPr>
        <p:spPr>
          <a:xfrm>
            <a:off x="9129194" y="1610639"/>
            <a:ext cx="611065" cy="369332"/>
          </a:xfrm>
          <a:prstGeom prst="rect">
            <a:avLst/>
          </a:prstGeom>
          <a:noFill/>
        </p:spPr>
        <p:txBody>
          <a:bodyPr wrap="none" rtlCol="0">
            <a:spAutoFit/>
          </a:bodyPr>
          <a:lstStyle/>
          <a:p>
            <a:r>
              <a:rPr lang="he-IL" dirty="0"/>
              <a:t>רשת</a:t>
            </a:r>
            <a:endParaRPr lang="en-US" dirty="0"/>
          </a:p>
        </p:txBody>
      </p:sp>
    </p:spTree>
    <p:extLst>
      <p:ext uri="{BB962C8B-B14F-4D97-AF65-F5344CB8AC3E}">
        <p14:creationId xmlns:p14="http://schemas.microsoft.com/office/powerpoint/2010/main" val="131844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13" y="2008807"/>
            <a:ext cx="7153469" cy="4599555"/>
          </a:xfrm>
          <a:prstGeom prst="rect">
            <a:avLst/>
          </a:prstGeom>
        </p:spPr>
      </p:pic>
      <p:sp>
        <p:nvSpPr>
          <p:cNvPr id="3" name="Title 1">
            <a:extLst>
              <a:ext uri="{FF2B5EF4-FFF2-40B4-BE49-F238E27FC236}">
                <a16:creationId xmlns:a16="http://schemas.microsoft.com/office/drawing/2014/main" id="{BE3E2677-14BA-4AA6-95CF-5351FE911637}"/>
              </a:ext>
            </a:extLst>
          </p:cNvPr>
          <p:cNvSpPr>
            <a:spLocks noGrp="1"/>
          </p:cNvSpPr>
          <p:nvPr>
            <p:ph type="title"/>
          </p:nvPr>
        </p:nvSpPr>
        <p:spPr>
          <a:xfrm>
            <a:off x="2152650" y="365127"/>
            <a:ext cx="7886700" cy="953465"/>
          </a:xfrm>
        </p:spPr>
        <p:txBody>
          <a:bodyPr>
            <a:normAutofit/>
          </a:bodyPr>
          <a:lstStyle/>
          <a:p>
            <a:pPr algn="ctr"/>
            <a:r>
              <a:rPr lang="he-IL" sz="3600" dirty="0"/>
              <a:t>מנתונים לדמיון לרשתות</a:t>
            </a:r>
            <a:endParaRPr lang="en-US" sz="3600" dirty="0"/>
          </a:p>
        </p:txBody>
      </p:sp>
      <p:sp>
        <p:nvSpPr>
          <p:cNvPr id="4" name="Content Placeholder 2">
            <a:extLst>
              <a:ext uri="{FF2B5EF4-FFF2-40B4-BE49-F238E27FC236}">
                <a16:creationId xmlns:a16="http://schemas.microsoft.com/office/drawing/2014/main" id="{66AED518-DFF5-42B7-B81C-CF5DDAD27BD8}"/>
              </a:ext>
            </a:extLst>
          </p:cNvPr>
          <p:cNvSpPr>
            <a:spLocks noGrp="1"/>
          </p:cNvSpPr>
          <p:nvPr>
            <p:ph idx="1"/>
          </p:nvPr>
        </p:nvSpPr>
        <p:spPr>
          <a:xfrm>
            <a:off x="1186087" y="1253331"/>
            <a:ext cx="10515600" cy="4351338"/>
          </a:xfrm>
        </p:spPr>
        <p:txBody>
          <a:bodyPr/>
          <a:lstStyle/>
          <a:p>
            <a:pPr algn="r" rtl="1"/>
            <a:r>
              <a:rPr lang="he-IL" dirty="0"/>
              <a:t>חשב דמיון/מרחק לקבל מטריצת </a:t>
            </a:r>
            <a:r>
              <a:rPr lang="en-US" dirty="0"/>
              <a:t>co-expression</a:t>
            </a:r>
            <a:endParaRPr lang="he-IL" dirty="0"/>
          </a:p>
          <a:p>
            <a:pPr algn="r" rtl="1"/>
            <a:r>
              <a:rPr lang="he-IL" dirty="0"/>
              <a:t>הצב סף להגדרת סמיכות</a:t>
            </a:r>
          </a:p>
          <a:p>
            <a:pPr algn="r" rtl="1"/>
            <a:r>
              <a:rPr lang="he-IL" dirty="0"/>
              <a:t>עבור לייצוג רשתי</a:t>
            </a:r>
            <a:endParaRPr lang="en-US" dirty="0"/>
          </a:p>
          <a:p>
            <a:pPr marL="0" indent="0">
              <a:buNone/>
            </a:pPr>
            <a:endParaRPr lang="en-US" dirty="0"/>
          </a:p>
          <a:p>
            <a:endParaRPr lang="en-US" dirty="0"/>
          </a:p>
        </p:txBody>
      </p:sp>
    </p:spTree>
    <p:extLst>
      <p:ext uri="{BB962C8B-B14F-4D97-AF65-F5344CB8AC3E}">
        <p14:creationId xmlns:p14="http://schemas.microsoft.com/office/powerpoint/2010/main" val="63772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cs typeface="+mn-cs"/>
              </a:rPr>
              <a:t>עוד דרכים לבנות רשתות</a:t>
            </a:r>
            <a:endParaRPr lang="en-US" dirty="0">
              <a:cs typeface="+mn-cs"/>
            </a:endParaRPr>
          </a:p>
        </p:txBody>
      </p:sp>
      <p:sp>
        <p:nvSpPr>
          <p:cNvPr id="4" name="AutoShape 2" descr="Image result for metabolic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Fig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150" y="2655508"/>
            <a:ext cx="4042673" cy="34803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disease networ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35" r="24777"/>
          <a:stretch/>
        </p:blipFill>
        <p:spPr bwMode="auto">
          <a:xfrm>
            <a:off x="6622120" y="2373540"/>
            <a:ext cx="2848035" cy="4101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1947" y="1760085"/>
            <a:ext cx="2598788" cy="369332"/>
          </a:xfrm>
          <a:prstGeom prst="rect">
            <a:avLst/>
          </a:prstGeom>
          <a:noFill/>
        </p:spPr>
        <p:txBody>
          <a:bodyPr wrap="none" rtlCol="0">
            <a:spAutoFit/>
          </a:bodyPr>
          <a:lstStyle/>
          <a:p>
            <a:r>
              <a:rPr lang="he-IL" dirty="0"/>
              <a:t>על סמך קשרים </a:t>
            </a:r>
            <a:r>
              <a:rPr lang="he-IL" dirty="0" err="1"/>
              <a:t>פונקציונלים</a:t>
            </a:r>
            <a:endParaRPr lang="en-US" dirty="0"/>
          </a:p>
        </p:txBody>
      </p:sp>
      <p:sp>
        <p:nvSpPr>
          <p:cNvPr id="8" name="TextBox 7"/>
          <p:cNvSpPr txBox="1"/>
          <p:nvPr/>
        </p:nvSpPr>
        <p:spPr>
          <a:xfrm>
            <a:off x="6934731" y="1847449"/>
            <a:ext cx="2674130" cy="369332"/>
          </a:xfrm>
          <a:prstGeom prst="rect">
            <a:avLst/>
          </a:prstGeom>
          <a:noFill/>
        </p:spPr>
        <p:txBody>
          <a:bodyPr wrap="none" rtlCol="0">
            <a:spAutoFit/>
          </a:bodyPr>
          <a:lstStyle/>
          <a:p>
            <a:pPr algn="r" rtl="1"/>
            <a:r>
              <a:rPr lang="he-IL" dirty="0"/>
              <a:t>על סמך אבני בנין משותפות</a:t>
            </a:r>
            <a:endParaRPr lang="en-US" dirty="0"/>
          </a:p>
        </p:txBody>
      </p:sp>
    </p:spTree>
    <p:extLst>
      <p:ext uri="{BB962C8B-B14F-4D97-AF65-F5344CB8AC3E}">
        <p14:creationId xmlns:p14="http://schemas.microsoft.com/office/powerpoint/2010/main" val="3011903876"/>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7856</TotalTime>
  <Words>715</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4_Office Theme</vt:lpstr>
      <vt:lpstr>6_Office Theme</vt:lpstr>
      <vt:lpstr>7_Office Theme</vt:lpstr>
      <vt:lpstr>בניית וייצוג רשתות</vt:lpstr>
      <vt:lpstr>צורה קובעת פונקציה</vt:lpstr>
      <vt:lpstr>גם בביולוגיה מבנה קובע פונקציה אינטראקציות קובעות מבנה</vt:lpstr>
      <vt:lpstr>PowerPoint Presentation</vt:lpstr>
      <vt:lpstr>מנתונים למרחקים ודמיון -   לא רק על זוג דוגמאות</vt:lpstr>
      <vt:lpstr>מנתונים לדמיון לרשתות</vt:lpstr>
      <vt:lpstr>מנתונים לדמיון לרשתות</vt:lpstr>
      <vt:lpstr>מנתונים לדמיון לרשתות</vt:lpstr>
      <vt:lpstr>עוד דרכים לבנות רשתות</vt:lpstr>
      <vt:lpstr>ייצוג גרפי של רשתות</vt:lpstr>
      <vt:lpstr>כמובן שזה יכול להסתבך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מרחקים וחיפוש תבניות לא-מונחה (Unsupervised) ברב-ממד</dc:title>
  <dc:creator>shenorr</dc:creator>
  <cp:lastModifiedBy>Shai Shen-Orr</cp:lastModifiedBy>
  <cp:revision>166</cp:revision>
  <cp:lastPrinted>2016-03-20T08:51:56Z</cp:lastPrinted>
  <dcterms:created xsi:type="dcterms:W3CDTF">2016-03-19T14:03:06Z</dcterms:created>
  <dcterms:modified xsi:type="dcterms:W3CDTF">2022-06-03T16:00:46Z</dcterms:modified>
</cp:coreProperties>
</file>