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05_E2336F28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97" r:id="rId2"/>
  </p:sldMasterIdLst>
  <p:notesMasterIdLst>
    <p:notesMasterId r:id="rId8"/>
  </p:notesMasterIdLst>
  <p:sldIdLst>
    <p:sldId id="838840507" r:id="rId3"/>
    <p:sldId id="261" r:id="rId4"/>
    <p:sldId id="439" r:id="rId5"/>
    <p:sldId id="263" r:id="rId6"/>
    <p:sldId id="442" r:id="rId7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C7A7714-BB51-52CF-8B74-130413523A22}" name="Matan Avraham" initials="MA" userId="S::matan.avraham@cytoreason.com::2375c4d5-ac66-4f8b-bb3b-3df11f4a6c15" providerId="AD"/>
  <p188:author id="{89C1CA49-F798-CE07-7BE3-921CF1C962FD}" name="David Toubiana" initials="DT" userId="S::david.toubiana@cytoreason.com::9427dcc9-f938-4202-aaac-937948868e1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014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12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8/10/relationships/authors" Target="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comments/modernComment_105_E2336F2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13847A8-1E89-4445-997F-58886F1A6BB9}" authorId="{DC7A7714-BB51-52CF-8B74-130413523A22}" created="2022-01-23T19:01:55.972">
    <pc:sldMkLst xmlns:pc="http://schemas.microsoft.com/office/powerpoint/2013/main/command">
      <pc:docMk/>
      <pc:sldMk cId="3795021608" sldId="261"/>
    </pc:sldMkLst>
    <p188:txBody>
      <a:bodyPr/>
      <a:lstStyle/>
      <a:p>
        <a:r>
          <a:rPr lang="en-US"/>
          <a:t>different slide for node properties, pair of nodes (distance) and network properties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1A497D-A6DF-464A-BB85-CDFD6F815C85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281769A-9748-4E49-938E-D8E2AFF11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9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90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1A54A-C8BE-425A-AE30-E8B2619A6DF3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904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66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967F3-1F0C-492D-B491-95C6476EB37B}" type="slidenum">
              <a:rPr lang="en-IL" smtClean="0"/>
              <a:t>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56280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0859" y="1972671"/>
            <a:ext cx="9869715" cy="136101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1978" y="3598026"/>
            <a:ext cx="8128001" cy="16226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072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70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714" y="339743"/>
            <a:ext cx="1959428" cy="72225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5432" y="339743"/>
            <a:ext cx="5684761" cy="72225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486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E993-E705-420C-AC64-F3654B2B82ED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FF2A-8565-4419-92E5-1CF7B840E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19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E993-E705-420C-AC64-F3654B2B82ED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FF2A-8565-4419-92E5-1CF7B840E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76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E993-E705-420C-AC64-F3654B2B82ED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FF2A-8565-4419-92E5-1CF7B840E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36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E993-E705-420C-AC64-F3654B2B82ED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FF2A-8565-4419-92E5-1CF7B840E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190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E993-E705-420C-AC64-F3654B2B82ED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FF2A-8565-4419-92E5-1CF7B840E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4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E993-E705-420C-AC64-F3654B2B82ED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FF2A-8565-4419-92E5-1CF7B840E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31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E993-E705-420C-AC64-F3654B2B82ED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FF2A-8565-4419-92E5-1CF7B840E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92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E993-E705-420C-AC64-F3654B2B82ED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FF2A-8565-4419-92E5-1CF7B840E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30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7386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E993-E705-420C-AC64-F3654B2B82ED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FF2A-8565-4419-92E5-1CF7B840E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52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E993-E705-420C-AC64-F3654B2B82ED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FF2A-8565-4419-92E5-1CF7B840E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E993-E705-420C-AC64-F3654B2B82ED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FF2A-8565-4419-92E5-1CF7B840E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07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3" y="4080336"/>
            <a:ext cx="9869715" cy="1261072"/>
          </a:xfrm>
        </p:spPr>
        <p:txBody>
          <a:bodyPr anchor="t"/>
          <a:lstStyle>
            <a:lvl1pPr algn="l">
              <a:defRPr sz="370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223" y="2691172"/>
            <a:ext cx="9869715" cy="1388942"/>
          </a:xfrm>
        </p:spPr>
        <p:txBody>
          <a:bodyPr anchor="b"/>
          <a:lstStyle>
            <a:lvl1pPr marL="0" indent="0">
              <a:buNone/>
              <a:defRPr sz="1852">
                <a:solidFill>
                  <a:schemeClr val="tx1">
                    <a:tint val="75000"/>
                  </a:schemeClr>
                </a:solidFill>
              </a:defRPr>
            </a:lvl1pPr>
            <a:lvl2pPr marL="411435" indent="0">
              <a:buNone/>
              <a:defRPr sz="1666">
                <a:solidFill>
                  <a:schemeClr val="tx1">
                    <a:tint val="75000"/>
                  </a:schemeClr>
                </a:solidFill>
              </a:defRPr>
            </a:lvl2pPr>
            <a:lvl3pPr marL="822865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3pPr>
            <a:lvl4pPr marL="1234296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4pPr>
            <a:lvl5pPr marL="1645734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5pPr>
            <a:lvl6pPr marL="2057156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6pPr>
            <a:lvl7pPr marL="2468589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7pPr>
            <a:lvl8pPr marL="2880018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8pPr>
            <a:lvl9pPr marL="3291448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470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430" y="1975387"/>
            <a:ext cx="3822095" cy="5586640"/>
          </a:xfrm>
        </p:spPr>
        <p:txBody>
          <a:bodyPr/>
          <a:lstStyle>
            <a:lvl1pPr>
              <a:defRPr sz="2592"/>
            </a:lvl1pPr>
            <a:lvl2pPr>
              <a:defRPr sz="2222"/>
            </a:lvl2pPr>
            <a:lvl3pPr>
              <a:defRPr sz="1852"/>
            </a:lvl3pPr>
            <a:lvl4pPr>
              <a:defRPr sz="1666"/>
            </a:lvl4pPr>
            <a:lvl5pPr>
              <a:defRPr sz="1666"/>
            </a:lvl5pPr>
            <a:lvl6pPr>
              <a:defRPr sz="1666"/>
            </a:lvl6pPr>
            <a:lvl7pPr>
              <a:defRPr sz="1666"/>
            </a:lvl7pPr>
            <a:lvl8pPr>
              <a:defRPr sz="1666"/>
            </a:lvl8pPr>
            <a:lvl9pPr>
              <a:defRPr sz="1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1050" y="1975387"/>
            <a:ext cx="3822095" cy="5586640"/>
          </a:xfrm>
        </p:spPr>
        <p:txBody>
          <a:bodyPr/>
          <a:lstStyle>
            <a:lvl1pPr>
              <a:defRPr sz="2592"/>
            </a:lvl1pPr>
            <a:lvl2pPr>
              <a:defRPr sz="2222"/>
            </a:lvl2pPr>
            <a:lvl3pPr>
              <a:defRPr sz="1852"/>
            </a:lvl3pPr>
            <a:lvl4pPr>
              <a:defRPr sz="1666"/>
            </a:lvl4pPr>
            <a:lvl5pPr>
              <a:defRPr sz="1666"/>
            </a:lvl5pPr>
            <a:lvl6pPr>
              <a:defRPr sz="1666"/>
            </a:lvl6pPr>
            <a:lvl7pPr>
              <a:defRPr sz="1666"/>
            </a:lvl7pPr>
            <a:lvl8pPr>
              <a:defRPr sz="1666"/>
            </a:lvl8pPr>
            <a:lvl9pPr>
              <a:defRPr sz="1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417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785" y="254273"/>
            <a:ext cx="10450287" cy="105824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581" y="1421281"/>
            <a:ext cx="5130399" cy="592321"/>
          </a:xfrm>
        </p:spPr>
        <p:txBody>
          <a:bodyPr anchor="b"/>
          <a:lstStyle>
            <a:lvl1pPr marL="0" indent="0">
              <a:buNone/>
              <a:defRPr sz="2222" b="1"/>
            </a:lvl1pPr>
            <a:lvl2pPr marL="411435" indent="0">
              <a:buNone/>
              <a:defRPr sz="1852" b="1"/>
            </a:lvl2pPr>
            <a:lvl3pPr marL="822865" indent="0">
              <a:buNone/>
              <a:defRPr sz="1666" b="1"/>
            </a:lvl3pPr>
            <a:lvl4pPr marL="1234296" indent="0">
              <a:buNone/>
              <a:defRPr sz="1481" b="1"/>
            </a:lvl4pPr>
            <a:lvl5pPr marL="1645734" indent="0">
              <a:buNone/>
              <a:defRPr sz="1481" b="1"/>
            </a:lvl5pPr>
            <a:lvl6pPr marL="2057156" indent="0">
              <a:buNone/>
              <a:defRPr sz="1481" b="1"/>
            </a:lvl6pPr>
            <a:lvl7pPr marL="2468589" indent="0">
              <a:buNone/>
              <a:defRPr sz="1481" b="1"/>
            </a:lvl7pPr>
            <a:lvl8pPr marL="2880018" indent="0">
              <a:buNone/>
              <a:defRPr sz="1481" b="1"/>
            </a:lvl8pPr>
            <a:lvl9pPr marL="3291448" indent="0">
              <a:buNone/>
              <a:defRPr sz="148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581" y="2013602"/>
            <a:ext cx="5130399" cy="3658286"/>
          </a:xfrm>
        </p:spPr>
        <p:txBody>
          <a:bodyPr/>
          <a:lstStyle>
            <a:lvl1pPr>
              <a:defRPr sz="2222"/>
            </a:lvl1pPr>
            <a:lvl2pPr>
              <a:defRPr sz="1852"/>
            </a:lvl2pPr>
            <a:lvl3pPr>
              <a:defRPr sz="1666"/>
            </a:lvl3pPr>
            <a:lvl4pPr>
              <a:defRPr sz="1481"/>
            </a:lvl4pPr>
            <a:lvl5pPr>
              <a:defRPr sz="1481"/>
            </a:lvl5pPr>
            <a:lvl6pPr>
              <a:defRPr sz="1481"/>
            </a:lvl6pPr>
            <a:lvl7pPr>
              <a:defRPr sz="1481"/>
            </a:lvl7pPr>
            <a:lvl8pPr>
              <a:defRPr sz="1481"/>
            </a:lvl8pPr>
            <a:lvl9pPr>
              <a:defRPr sz="14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8447" y="1421281"/>
            <a:ext cx="5132412" cy="592321"/>
          </a:xfrm>
        </p:spPr>
        <p:txBody>
          <a:bodyPr anchor="b"/>
          <a:lstStyle>
            <a:lvl1pPr marL="0" indent="0">
              <a:buNone/>
              <a:defRPr sz="2222" b="1"/>
            </a:lvl1pPr>
            <a:lvl2pPr marL="411435" indent="0">
              <a:buNone/>
              <a:defRPr sz="1852" b="1"/>
            </a:lvl2pPr>
            <a:lvl3pPr marL="822865" indent="0">
              <a:buNone/>
              <a:defRPr sz="1666" b="1"/>
            </a:lvl3pPr>
            <a:lvl4pPr marL="1234296" indent="0">
              <a:buNone/>
              <a:defRPr sz="1481" b="1"/>
            </a:lvl4pPr>
            <a:lvl5pPr marL="1645734" indent="0">
              <a:buNone/>
              <a:defRPr sz="1481" b="1"/>
            </a:lvl5pPr>
            <a:lvl6pPr marL="2057156" indent="0">
              <a:buNone/>
              <a:defRPr sz="1481" b="1"/>
            </a:lvl6pPr>
            <a:lvl7pPr marL="2468589" indent="0">
              <a:buNone/>
              <a:defRPr sz="1481" b="1"/>
            </a:lvl7pPr>
            <a:lvl8pPr marL="2880018" indent="0">
              <a:buNone/>
              <a:defRPr sz="1481" b="1"/>
            </a:lvl8pPr>
            <a:lvl9pPr marL="3291448" indent="0">
              <a:buNone/>
              <a:defRPr sz="148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8447" y="2013602"/>
            <a:ext cx="5132412" cy="3658286"/>
          </a:xfrm>
        </p:spPr>
        <p:txBody>
          <a:bodyPr/>
          <a:lstStyle>
            <a:lvl1pPr>
              <a:defRPr sz="2222"/>
            </a:lvl1pPr>
            <a:lvl2pPr>
              <a:defRPr sz="1852"/>
            </a:lvl2pPr>
            <a:lvl3pPr>
              <a:defRPr sz="1666"/>
            </a:lvl3pPr>
            <a:lvl4pPr>
              <a:defRPr sz="1481"/>
            </a:lvl4pPr>
            <a:lvl5pPr>
              <a:defRPr sz="1481"/>
            </a:lvl5pPr>
            <a:lvl6pPr>
              <a:defRPr sz="1481"/>
            </a:lvl6pPr>
            <a:lvl7pPr>
              <a:defRPr sz="1481"/>
            </a:lvl7pPr>
            <a:lvl8pPr>
              <a:defRPr sz="1481"/>
            </a:lvl8pPr>
            <a:lvl9pPr>
              <a:defRPr sz="14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876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51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346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804" y="252802"/>
            <a:ext cx="3820080" cy="1075880"/>
          </a:xfrm>
        </p:spPr>
        <p:txBody>
          <a:bodyPr anchor="b"/>
          <a:lstStyle>
            <a:lvl1pPr algn="l">
              <a:defRPr sz="185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9750" y="252805"/>
            <a:ext cx="6491111" cy="5419085"/>
          </a:xfrm>
        </p:spPr>
        <p:txBody>
          <a:bodyPr/>
          <a:lstStyle>
            <a:lvl1pPr>
              <a:defRPr sz="2963"/>
            </a:lvl1pPr>
            <a:lvl2pPr>
              <a:defRPr sz="2592"/>
            </a:lvl2pPr>
            <a:lvl3pPr>
              <a:defRPr sz="2222"/>
            </a:lvl3pPr>
            <a:lvl4pPr>
              <a:defRPr sz="1852"/>
            </a:lvl4pPr>
            <a:lvl5pPr>
              <a:defRPr sz="1852"/>
            </a:lvl5pPr>
            <a:lvl6pPr>
              <a:defRPr sz="1852"/>
            </a:lvl6pPr>
            <a:lvl7pPr>
              <a:defRPr sz="1852"/>
            </a:lvl7pPr>
            <a:lvl8pPr>
              <a:defRPr sz="1852"/>
            </a:lvl8pPr>
            <a:lvl9pPr>
              <a:defRPr sz="185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0804" y="1328685"/>
            <a:ext cx="3820080" cy="4343205"/>
          </a:xfrm>
        </p:spPr>
        <p:txBody>
          <a:bodyPr/>
          <a:lstStyle>
            <a:lvl1pPr marL="0" indent="0">
              <a:buNone/>
              <a:defRPr sz="1296"/>
            </a:lvl1pPr>
            <a:lvl2pPr marL="411435" indent="0">
              <a:buNone/>
              <a:defRPr sz="1111"/>
            </a:lvl2pPr>
            <a:lvl3pPr marL="822865" indent="0">
              <a:buNone/>
              <a:defRPr sz="926"/>
            </a:lvl3pPr>
            <a:lvl4pPr marL="1234296" indent="0">
              <a:buNone/>
              <a:defRPr sz="833"/>
            </a:lvl4pPr>
            <a:lvl5pPr marL="1645734" indent="0">
              <a:buNone/>
              <a:defRPr sz="833"/>
            </a:lvl5pPr>
            <a:lvl6pPr marL="2057156" indent="0">
              <a:buNone/>
              <a:defRPr sz="833"/>
            </a:lvl6pPr>
            <a:lvl7pPr marL="2468589" indent="0">
              <a:buNone/>
              <a:defRPr sz="833"/>
            </a:lvl7pPr>
            <a:lvl8pPr marL="2880018" indent="0">
              <a:buNone/>
              <a:defRPr sz="833"/>
            </a:lvl8pPr>
            <a:lvl9pPr marL="329144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3335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924" y="4444620"/>
            <a:ext cx="6966857" cy="524712"/>
          </a:xfrm>
        </p:spPr>
        <p:txBody>
          <a:bodyPr anchor="b"/>
          <a:lstStyle>
            <a:lvl1pPr algn="l">
              <a:defRPr sz="185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75924" y="567340"/>
            <a:ext cx="6966857" cy="3809673"/>
          </a:xfrm>
        </p:spPr>
        <p:txBody>
          <a:bodyPr/>
          <a:lstStyle>
            <a:lvl1pPr marL="0" indent="0">
              <a:buNone/>
              <a:defRPr sz="2963"/>
            </a:lvl1pPr>
            <a:lvl2pPr marL="411435" indent="0">
              <a:buNone/>
              <a:defRPr sz="2592"/>
            </a:lvl2pPr>
            <a:lvl3pPr marL="822865" indent="0">
              <a:buNone/>
              <a:defRPr sz="2222"/>
            </a:lvl3pPr>
            <a:lvl4pPr marL="1234296" indent="0">
              <a:buNone/>
              <a:defRPr sz="1852"/>
            </a:lvl4pPr>
            <a:lvl5pPr marL="1645734" indent="0">
              <a:buNone/>
              <a:defRPr sz="1852"/>
            </a:lvl5pPr>
            <a:lvl6pPr marL="2057156" indent="0">
              <a:buNone/>
              <a:defRPr sz="1852"/>
            </a:lvl6pPr>
            <a:lvl7pPr marL="2468589" indent="0">
              <a:buNone/>
              <a:defRPr sz="1852"/>
            </a:lvl7pPr>
            <a:lvl8pPr marL="2880018" indent="0">
              <a:buNone/>
              <a:defRPr sz="1852"/>
            </a:lvl8pPr>
            <a:lvl9pPr marL="3291448" indent="0">
              <a:buNone/>
              <a:defRPr sz="1852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5924" y="4969333"/>
            <a:ext cx="6966857" cy="745179"/>
          </a:xfrm>
        </p:spPr>
        <p:txBody>
          <a:bodyPr/>
          <a:lstStyle>
            <a:lvl1pPr marL="0" indent="0">
              <a:buNone/>
              <a:defRPr sz="1296"/>
            </a:lvl1pPr>
            <a:lvl2pPr marL="411435" indent="0">
              <a:buNone/>
              <a:defRPr sz="1111"/>
            </a:lvl2pPr>
            <a:lvl3pPr marL="822865" indent="0">
              <a:buNone/>
              <a:defRPr sz="926"/>
            </a:lvl3pPr>
            <a:lvl4pPr marL="1234296" indent="0">
              <a:buNone/>
              <a:defRPr sz="833"/>
            </a:lvl4pPr>
            <a:lvl5pPr marL="1645734" indent="0">
              <a:buNone/>
              <a:defRPr sz="833"/>
            </a:lvl5pPr>
            <a:lvl6pPr marL="2057156" indent="0">
              <a:buNone/>
              <a:defRPr sz="833"/>
            </a:lvl6pPr>
            <a:lvl7pPr marL="2468589" indent="0">
              <a:buNone/>
              <a:defRPr sz="833"/>
            </a:lvl7pPr>
            <a:lvl8pPr marL="2880018" indent="0">
              <a:buNone/>
              <a:defRPr sz="833"/>
            </a:lvl8pPr>
            <a:lvl9pPr marL="329144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874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0785" y="254273"/>
            <a:ext cx="10450287" cy="1058243"/>
          </a:xfrm>
          <a:prstGeom prst="rect">
            <a:avLst/>
          </a:prstGeom>
        </p:spPr>
        <p:txBody>
          <a:bodyPr vert="horz" lIns="88875" tIns="44437" rIns="88875" bIns="4443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785" y="1481765"/>
            <a:ext cx="10450287" cy="4190347"/>
          </a:xfrm>
          <a:prstGeom prst="rect">
            <a:avLst/>
          </a:prstGeom>
        </p:spPr>
        <p:txBody>
          <a:bodyPr vert="horz" lIns="88875" tIns="44437" rIns="88875" bIns="4443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0572" y="5885229"/>
            <a:ext cx="2709333" cy="338050"/>
          </a:xfrm>
          <a:prstGeom prst="rect">
            <a:avLst/>
          </a:prstGeom>
        </p:spPr>
        <p:txBody>
          <a:bodyPr vert="horz" lIns="88875" tIns="44437" rIns="88875" bIns="44437" rtlCol="0" anchor="ctr"/>
          <a:lstStyle>
            <a:lvl1pPr algn="l">
              <a:defRPr sz="11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8228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228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7240" y="5885229"/>
            <a:ext cx="3676952" cy="338050"/>
          </a:xfrm>
          <a:prstGeom prst="rect">
            <a:avLst/>
          </a:prstGeom>
        </p:spPr>
        <p:txBody>
          <a:bodyPr vert="horz" lIns="88875" tIns="44437" rIns="88875" bIns="44437" rtlCol="0" anchor="ctr"/>
          <a:lstStyle>
            <a:lvl1pPr algn="ctr">
              <a:defRPr sz="11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8228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1524" y="5885229"/>
            <a:ext cx="2709333" cy="338050"/>
          </a:xfrm>
          <a:prstGeom prst="rect">
            <a:avLst/>
          </a:prstGeom>
        </p:spPr>
        <p:txBody>
          <a:bodyPr vert="horz" lIns="88875" tIns="44437" rIns="88875" bIns="44437" rtlCol="0" anchor="ctr"/>
          <a:lstStyle>
            <a:lvl1pPr algn="r">
              <a:defRPr sz="11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8228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228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193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822865" rtl="0" eaLnBrk="1" latinLnBrk="0" hangingPunct="1">
        <a:spcBef>
          <a:spcPct val="0"/>
        </a:spcBef>
        <a:buNone/>
        <a:defRPr sz="407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578" indent="-308578" algn="l" defTabSz="822865" rtl="0" eaLnBrk="1" latinLnBrk="0" hangingPunct="1">
        <a:spcBef>
          <a:spcPct val="20000"/>
        </a:spcBef>
        <a:buFont typeface="Arial" pitchFamily="34" charset="0"/>
        <a:buChar char="•"/>
        <a:defRPr sz="2963" kern="1200">
          <a:solidFill>
            <a:schemeClr val="tx1"/>
          </a:solidFill>
          <a:latin typeface="+mn-lt"/>
          <a:ea typeface="+mn-ea"/>
          <a:cs typeface="+mn-cs"/>
        </a:defRPr>
      </a:lvl1pPr>
      <a:lvl2pPr marL="668572" indent="-257170" algn="l" defTabSz="822865" rtl="0" eaLnBrk="1" latinLnBrk="0" hangingPunct="1">
        <a:spcBef>
          <a:spcPct val="20000"/>
        </a:spcBef>
        <a:buFont typeface="Arial" pitchFamily="34" charset="0"/>
        <a:buChar char="–"/>
        <a:defRPr sz="2592" kern="1200">
          <a:solidFill>
            <a:schemeClr val="tx1"/>
          </a:solidFill>
          <a:latin typeface="+mn-lt"/>
          <a:ea typeface="+mn-ea"/>
          <a:cs typeface="+mn-cs"/>
        </a:defRPr>
      </a:lvl2pPr>
      <a:lvl3pPr marL="1028575" indent="-205713" algn="l" defTabSz="822865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3pPr>
      <a:lvl4pPr marL="1440012" indent="-205713" algn="l" defTabSz="822865" rtl="0" eaLnBrk="1" latinLnBrk="0" hangingPunct="1">
        <a:spcBef>
          <a:spcPct val="20000"/>
        </a:spcBef>
        <a:buFont typeface="Arial" pitchFamily="34" charset="0"/>
        <a:buChar char="–"/>
        <a:defRPr sz="1852" kern="1200">
          <a:solidFill>
            <a:schemeClr val="tx1"/>
          </a:solidFill>
          <a:latin typeface="+mn-lt"/>
          <a:ea typeface="+mn-ea"/>
          <a:cs typeface="+mn-cs"/>
        </a:defRPr>
      </a:lvl4pPr>
      <a:lvl5pPr marL="1851435" indent="-205713" algn="l" defTabSz="822865" rtl="0" eaLnBrk="1" latinLnBrk="0" hangingPunct="1">
        <a:spcBef>
          <a:spcPct val="20000"/>
        </a:spcBef>
        <a:buFont typeface="Arial" pitchFamily="34" charset="0"/>
        <a:buChar char="»"/>
        <a:defRPr sz="1852" kern="1200">
          <a:solidFill>
            <a:schemeClr val="tx1"/>
          </a:solidFill>
          <a:latin typeface="+mn-lt"/>
          <a:ea typeface="+mn-ea"/>
          <a:cs typeface="+mn-cs"/>
        </a:defRPr>
      </a:lvl5pPr>
      <a:lvl6pPr marL="2262871" indent="-205713" algn="l" defTabSz="822865" rtl="0" eaLnBrk="1" latinLnBrk="0" hangingPunct="1">
        <a:spcBef>
          <a:spcPct val="20000"/>
        </a:spcBef>
        <a:buFont typeface="Arial" pitchFamily="34" charset="0"/>
        <a:buChar char="•"/>
        <a:defRPr sz="1852" kern="1200">
          <a:solidFill>
            <a:schemeClr val="tx1"/>
          </a:solidFill>
          <a:latin typeface="+mn-lt"/>
          <a:ea typeface="+mn-ea"/>
          <a:cs typeface="+mn-cs"/>
        </a:defRPr>
      </a:lvl6pPr>
      <a:lvl7pPr marL="2674287" indent="-205713" algn="l" defTabSz="822865" rtl="0" eaLnBrk="1" latinLnBrk="0" hangingPunct="1">
        <a:spcBef>
          <a:spcPct val="20000"/>
        </a:spcBef>
        <a:buFont typeface="Arial" pitchFamily="34" charset="0"/>
        <a:buChar char="•"/>
        <a:defRPr sz="1852" kern="1200">
          <a:solidFill>
            <a:schemeClr val="tx1"/>
          </a:solidFill>
          <a:latin typeface="+mn-lt"/>
          <a:ea typeface="+mn-ea"/>
          <a:cs typeface="+mn-cs"/>
        </a:defRPr>
      </a:lvl7pPr>
      <a:lvl8pPr marL="3085734" indent="-205713" algn="l" defTabSz="822865" rtl="0" eaLnBrk="1" latinLnBrk="0" hangingPunct="1">
        <a:spcBef>
          <a:spcPct val="20000"/>
        </a:spcBef>
        <a:buFont typeface="Arial" pitchFamily="34" charset="0"/>
        <a:buChar char="•"/>
        <a:defRPr sz="1852" kern="1200">
          <a:solidFill>
            <a:schemeClr val="tx1"/>
          </a:solidFill>
          <a:latin typeface="+mn-lt"/>
          <a:ea typeface="+mn-ea"/>
          <a:cs typeface="+mn-cs"/>
        </a:defRPr>
      </a:lvl8pPr>
      <a:lvl9pPr marL="3497175" indent="-205713" algn="l" defTabSz="822865" rtl="0" eaLnBrk="1" latinLnBrk="0" hangingPunct="1">
        <a:spcBef>
          <a:spcPct val="20000"/>
        </a:spcBef>
        <a:buFont typeface="Arial" pitchFamily="34" charset="0"/>
        <a:buChar char="•"/>
        <a:defRPr sz="1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1pPr>
      <a:lvl2pPr marL="411435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2pPr>
      <a:lvl3pPr marL="822865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3pPr>
      <a:lvl4pPr marL="1234296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4pPr>
      <a:lvl5pPr marL="1645734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5pPr>
      <a:lvl6pPr marL="2057156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6pPr>
      <a:lvl7pPr marL="2468589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7pPr>
      <a:lvl8pPr marL="2880018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8pPr>
      <a:lvl9pPr marL="3291448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BE993-E705-420C-AC64-F3654B2B82ED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2FF2A-8565-4419-92E5-1CF7B840E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5_E2336F2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7634" y="251985"/>
            <a:ext cx="4892344" cy="629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1057" y="170104"/>
            <a:ext cx="5106441" cy="2416193"/>
          </a:xfrm>
        </p:spPr>
        <p:txBody>
          <a:bodyPr>
            <a:noAutofit/>
          </a:bodyPr>
          <a:lstStyle/>
          <a:p>
            <a:pPr rtl="1"/>
            <a:r>
              <a:rPr lang="he-IL" sz="2407" dirty="0">
                <a:solidFill>
                  <a:srgbClr val="FFC000"/>
                </a:solidFill>
              </a:rPr>
              <a:t>שי שן-אור</a:t>
            </a:r>
            <a:endParaRPr lang="en-US" sz="2407" dirty="0">
              <a:solidFill>
                <a:srgbClr val="FFC000"/>
              </a:solidFill>
            </a:endParaRPr>
          </a:p>
          <a:p>
            <a:pPr rtl="1"/>
            <a:r>
              <a:rPr lang="he-IL" sz="2222" dirty="0">
                <a:solidFill>
                  <a:srgbClr val="FFC000"/>
                </a:solidFill>
              </a:rPr>
              <a:t>המחלקה לאימונולוגיה</a:t>
            </a:r>
          </a:p>
          <a:p>
            <a:pPr rtl="1"/>
            <a:r>
              <a:rPr lang="he-IL" sz="2222" dirty="0">
                <a:solidFill>
                  <a:srgbClr val="FFC000"/>
                </a:solidFill>
              </a:rPr>
              <a:t>  הפקולטה לרפואה ע"ש רפפורט</a:t>
            </a:r>
            <a:endParaRPr lang="en-US" sz="2222" dirty="0">
              <a:solidFill>
                <a:srgbClr val="FFC000"/>
              </a:solidFill>
            </a:endParaRPr>
          </a:p>
          <a:p>
            <a:pPr rtl="1"/>
            <a:r>
              <a:rPr lang="he-IL" sz="2222" dirty="0">
                <a:solidFill>
                  <a:srgbClr val="FFC000"/>
                </a:solidFill>
              </a:rPr>
              <a:t>הטכניון</a:t>
            </a:r>
            <a:endParaRPr lang="en-US" sz="2222" dirty="0">
              <a:solidFill>
                <a:srgbClr val="FFC000"/>
              </a:solidFill>
            </a:endParaRPr>
          </a:p>
          <a:p>
            <a:pPr rtl="1"/>
            <a:r>
              <a:rPr lang="en-US" sz="2407" dirty="0">
                <a:solidFill>
                  <a:schemeClr val="bg1"/>
                </a:solidFill>
              </a:rPr>
              <a:t>shenorr@technion.ac.il</a:t>
            </a:r>
          </a:p>
          <a:p>
            <a:pPr rtl="1"/>
            <a:endParaRPr lang="en-US" sz="2407" dirty="0">
              <a:solidFill>
                <a:srgbClr val="FFFF00"/>
              </a:solidFill>
            </a:endParaRPr>
          </a:p>
          <a:p>
            <a:pPr rtl="1"/>
            <a:endParaRPr lang="en-US" sz="2407" dirty="0">
              <a:solidFill>
                <a:schemeClr val="bg1"/>
              </a:solidFill>
            </a:endParaRPr>
          </a:p>
          <a:p>
            <a:pPr rtl="1"/>
            <a:r>
              <a:rPr lang="he-IL" sz="2407" dirty="0">
                <a:solidFill>
                  <a:schemeClr val="bg1"/>
                </a:solidFill>
              </a:rPr>
              <a:t>המעבדה לאימונולוגיה מערכתית</a:t>
            </a:r>
          </a:p>
          <a:p>
            <a:pPr rtl="1"/>
            <a:r>
              <a:rPr lang="he-IL" sz="2407" dirty="0">
                <a:solidFill>
                  <a:schemeClr val="bg1"/>
                </a:solidFill>
              </a:rPr>
              <a:t> ורפואה מותאמת אישית</a:t>
            </a:r>
            <a:endParaRPr lang="en-US" sz="2407" dirty="0">
              <a:solidFill>
                <a:schemeClr val="bg1"/>
              </a:solidFill>
            </a:endParaRPr>
          </a:p>
          <a:p>
            <a:pPr rtl="1"/>
            <a:endParaRPr lang="en-US" sz="2407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60214" y="6539914"/>
            <a:ext cx="3296842" cy="254032"/>
          </a:xfrm>
          <a:prstGeom prst="rect">
            <a:avLst/>
          </a:prstGeom>
          <a:noFill/>
        </p:spPr>
        <p:txBody>
          <a:bodyPr wrap="none" lIns="82285" tIns="41142" rIns="82285" bIns="41142" rtlCol="0">
            <a:spAutoFit/>
          </a:bodyPr>
          <a:lstStyle/>
          <a:p>
            <a:pPr marL="0" marR="0" lvl="0" indent="0" algn="l" defTabSz="8227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1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Figure by Marina </a:t>
            </a:r>
            <a:r>
              <a:rPr kumimoji="0" lang="en-US" sz="1111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Sirota</a:t>
            </a:r>
            <a:r>
              <a:rPr kumimoji="0" lang="en-US" sz="111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using </a:t>
            </a:r>
            <a:r>
              <a:rPr kumimoji="0" lang="en-US" sz="1111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iStockPhoto</a:t>
            </a:r>
            <a:r>
              <a:rPr kumimoji="0" lang="en-US" sz="111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illustrations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613" y="4499598"/>
            <a:ext cx="7734816" cy="1128792"/>
          </a:xfrm>
        </p:spPr>
        <p:txBody>
          <a:bodyPr>
            <a:noAutofit/>
          </a:bodyPr>
          <a:lstStyle/>
          <a:p>
            <a:pPr algn="r" rtl="1"/>
            <a:r>
              <a:rPr lang="he-IL" sz="2777" dirty="0">
                <a:solidFill>
                  <a:srgbClr val="FFC000"/>
                </a:solidFill>
                <a:cs typeface="+mn-cs"/>
              </a:rPr>
              <a:t>תכונות של רשתות</a:t>
            </a:r>
            <a:endParaRPr lang="en-US" sz="2777" dirty="0">
              <a:solidFill>
                <a:srgbClr val="FFC000"/>
              </a:solidFill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80832" y="5538138"/>
            <a:ext cx="6843302" cy="1622639"/>
          </a:xfrm>
          <a:prstGeom prst="rect">
            <a:avLst/>
          </a:prstGeom>
        </p:spPr>
        <p:txBody>
          <a:bodyPr vert="horz" lIns="82285" tIns="41142" rIns="82285" bIns="41142" rtlCol="0">
            <a:normAutofit/>
          </a:bodyPr>
          <a:lstStyle/>
          <a:p>
            <a:pPr marL="0" marR="0" lvl="0" indent="0" algn="l" defTabSz="82276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52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4" cstate="print"/>
          <a:srcRect l="15384" t="5744" r="15384" b="19590"/>
          <a:stretch>
            <a:fillRect/>
          </a:stretch>
        </p:blipFill>
        <p:spPr bwMode="auto">
          <a:xfrm>
            <a:off x="463613" y="169591"/>
            <a:ext cx="717444" cy="100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5193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תכונות של רשתות – קישוריות צומת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75989" y="1866805"/>
            <a:ext cx="880164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b="1" dirty="0"/>
              <a:t>חיבוריות</a:t>
            </a:r>
            <a:r>
              <a:rPr lang="he-IL" dirty="0"/>
              <a:t> (</a:t>
            </a:r>
            <a:r>
              <a:rPr lang="en-US" dirty="0"/>
              <a:t>connectivity/degree</a:t>
            </a:r>
            <a:r>
              <a:rPr lang="he-IL" dirty="0"/>
              <a:t>) - מספר הקשרים שיש ל-צומת</a:t>
            </a:r>
            <a:r>
              <a:rPr lang="en-US" dirty="0"/>
              <a:t>  </a:t>
            </a:r>
            <a:r>
              <a:rPr lang="en-US" dirty="0" err="1"/>
              <a:t>i</a:t>
            </a:r>
            <a:r>
              <a:rPr lang="en-US" dirty="0"/>
              <a:t> </a:t>
            </a:r>
            <a:endParaRPr lang="he-IL" dirty="0"/>
          </a:p>
          <a:p>
            <a:pPr algn="r" rtl="1"/>
            <a:r>
              <a:rPr lang="en-US" b="1" dirty="0" err="1">
                <a:latin typeface="+mj-lt"/>
              </a:rPr>
              <a:t>k</a:t>
            </a:r>
            <a:r>
              <a:rPr lang="en-US" b="1" i="1" dirty="0" err="1">
                <a:latin typeface="+mj-lt"/>
              </a:rPr>
              <a:t>_</a:t>
            </a:r>
            <a:r>
              <a:rPr lang="en-US" b="1" baseline="-25000" dirty="0" err="1">
                <a:latin typeface="Lucida Calligraphy" panose="03010101010101010101" pitchFamily="66" charset="77"/>
              </a:rPr>
              <a:t>i</a:t>
            </a:r>
            <a:endParaRPr lang="en-US" b="1" dirty="0">
              <a:latin typeface="+mj-lt"/>
            </a:endParaRPr>
          </a:p>
          <a:p>
            <a:pPr algn="r" rtl="1"/>
            <a:endParaRPr lang="en-US" baseline="-25000" dirty="0">
              <a:latin typeface="+mj-lt"/>
            </a:endParaRPr>
          </a:p>
          <a:p>
            <a:pPr algn="r" rtl="1"/>
            <a:endParaRPr lang="en-US" baseline="-25000" dirty="0">
              <a:latin typeface="+mj-lt"/>
            </a:endParaRPr>
          </a:p>
          <a:p>
            <a:pPr algn="r" rtl="1"/>
            <a:r>
              <a:rPr lang="he-IL" b="1" dirty="0"/>
              <a:t>מסלולים</a:t>
            </a:r>
            <a:r>
              <a:rPr lang="he-IL" dirty="0"/>
              <a:t> – הדרך שעברתי ברשת בין צמתים</a:t>
            </a:r>
            <a:endParaRPr lang="en-US" dirty="0"/>
          </a:p>
          <a:p>
            <a:pPr algn="r" rtl="1"/>
            <a:endParaRPr lang="en-US" dirty="0"/>
          </a:p>
          <a:p>
            <a:pPr algn="r" rtl="1"/>
            <a:r>
              <a:rPr lang="he-IL" b="1" dirty="0">
                <a:latin typeface="+mj-lt"/>
              </a:rPr>
              <a:t>מרחק גאודזי </a:t>
            </a:r>
            <a:r>
              <a:rPr lang="he-IL" dirty="0">
                <a:latin typeface="+mj-lt"/>
              </a:rPr>
              <a:t>– המסלול הקצר ביותר בין שתי צמתים</a:t>
            </a:r>
          </a:p>
          <a:p>
            <a:pPr algn="r" rtl="1"/>
            <a:endParaRPr lang="he-IL" dirty="0">
              <a:latin typeface="+mj-lt"/>
            </a:endParaRPr>
          </a:p>
          <a:p>
            <a:pPr algn="r" rtl="1"/>
            <a:r>
              <a:rPr lang="he-IL" b="1" dirty="0">
                <a:latin typeface="+mj-lt"/>
              </a:rPr>
              <a:t>המסלול הממוצע לצומת</a:t>
            </a:r>
            <a:r>
              <a:rPr lang="en-US" b="1" dirty="0">
                <a:latin typeface="+mj-lt"/>
              </a:rPr>
              <a:t>  </a:t>
            </a:r>
            <a:r>
              <a:rPr lang="en-US" b="1" dirty="0" err="1">
                <a:latin typeface="+mj-lt"/>
              </a:rPr>
              <a:t>i</a:t>
            </a:r>
            <a:r>
              <a:rPr lang="en-US" b="1" dirty="0">
                <a:latin typeface="+mj-lt"/>
              </a:rPr>
              <a:t> </a:t>
            </a:r>
            <a:r>
              <a:rPr lang="he-IL" dirty="0">
                <a:latin typeface="+mj-lt"/>
              </a:rPr>
              <a:t>– המרחק הגאודזי בין כל הצמתים ברשת (למעט </a:t>
            </a:r>
            <a:r>
              <a:rPr lang="en-US" dirty="0">
                <a:latin typeface="+mj-lt"/>
              </a:rPr>
              <a:t>singletons</a:t>
            </a:r>
            <a:r>
              <a:rPr lang="he-IL" dirty="0">
                <a:latin typeface="+mj-lt"/>
              </a:rPr>
              <a:t> לצומת </a:t>
            </a:r>
            <a:r>
              <a:rPr lang="en-US" dirty="0" err="1">
                <a:latin typeface="+mj-lt"/>
              </a:rPr>
              <a:t>i</a:t>
            </a:r>
            <a:r>
              <a:rPr lang="he-IL" dirty="0">
                <a:latin typeface="+mj-lt"/>
              </a:rPr>
              <a:t>)</a:t>
            </a:r>
          </a:p>
          <a:p>
            <a:pPr algn="r" rtl="1"/>
            <a:endParaRPr lang="he-IL" dirty="0">
              <a:latin typeface="+mj-lt"/>
            </a:endParaRPr>
          </a:p>
          <a:p>
            <a:pPr algn="r" rtl="1"/>
            <a:r>
              <a:rPr lang="he-IL" b="1" dirty="0"/>
              <a:t>קוטר גרף </a:t>
            </a:r>
            <a:r>
              <a:rPr lang="he-IL" dirty="0"/>
              <a:t>– המסלול </a:t>
            </a:r>
            <a:r>
              <a:rPr lang="he-IL" dirty="0" err="1"/>
              <a:t>הגיאודאזי</a:t>
            </a:r>
            <a:r>
              <a:rPr lang="he-IL" dirty="0"/>
              <a:t> הארוך ביותר ברשת </a:t>
            </a:r>
          </a:p>
          <a:p>
            <a:pPr algn="r" rtl="1"/>
            <a:endParaRPr lang="he-IL" dirty="0"/>
          </a:p>
          <a:p>
            <a:pPr algn="r" rtl="1"/>
            <a:r>
              <a:rPr lang="he-IL" b="1" dirty="0"/>
              <a:t>מרכזיות </a:t>
            </a:r>
            <a:r>
              <a:rPr lang="en-US" b="1" dirty="0"/>
              <a:t>Betweenness centrality</a:t>
            </a:r>
            <a:r>
              <a:rPr lang="he-IL" b="1" dirty="0"/>
              <a:t> - </a:t>
            </a:r>
            <a:r>
              <a:rPr lang="he-IL" dirty="0"/>
              <a:t>מספר הפעמים שקודקוד משמש כגשר במסלול הגיאודזי בין שני צמתים שאינם מחוברים אחרת</a:t>
            </a:r>
          </a:p>
          <a:p>
            <a:pPr algn="r" rtl="1"/>
            <a:endParaRPr lang="en-US" dirty="0"/>
          </a:p>
          <a:p>
            <a:pPr algn="r" rtl="1"/>
            <a:endParaRPr lang="he-IL" dirty="0">
              <a:latin typeface="+mj-lt"/>
            </a:endParaRPr>
          </a:p>
          <a:p>
            <a:pPr algn="r" rtl="1"/>
            <a:endParaRPr lang="he-IL" dirty="0">
              <a:latin typeface="+mj-lt"/>
            </a:endParaRPr>
          </a:p>
          <a:p>
            <a:pPr algn="r" rtl="1"/>
            <a:endParaRPr lang="en-US" dirty="0">
              <a:latin typeface="+mj-lt"/>
            </a:endParaRPr>
          </a:p>
          <a:p>
            <a:pPr algn="r" rtl="1"/>
            <a:endParaRPr lang="en-US" baseline="-25000" dirty="0"/>
          </a:p>
          <a:p>
            <a:pPr algn="r" rtl="1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D77511-142D-B272-0C2F-7912D4F07614}"/>
              </a:ext>
            </a:extLst>
          </p:cNvPr>
          <p:cNvSpPr txBox="1"/>
          <p:nvPr/>
        </p:nvSpPr>
        <p:spPr>
          <a:xfrm>
            <a:off x="10628066" y="2729543"/>
            <a:ext cx="9110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US" b="1" i="1" dirty="0" err="1">
                <a:latin typeface="+mj-lt"/>
              </a:rPr>
              <a:t>k_</a:t>
            </a:r>
            <a:r>
              <a:rPr lang="en-US" b="1" baseline="-25000" dirty="0" err="1">
                <a:latin typeface="Lucida Calligraphy" panose="03010101010101010101" pitchFamily="66" charset="77"/>
              </a:rPr>
              <a:t>a</a:t>
            </a:r>
            <a:r>
              <a:rPr lang="en-US" b="1" i="1" baseline="-25000" dirty="0">
                <a:latin typeface="+mj-lt"/>
              </a:rPr>
              <a:t> </a:t>
            </a:r>
            <a:r>
              <a:rPr lang="en-US" dirty="0">
                <a:latin typeface="+mj-lt"/>
              </a:rPr>
              <a:t>= 5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4A1D933-AB99-EC70-7D3B-2A6D86A7021C}"/>
              </a:ext>
            </a:extLst>
          </p:cNvPr>
          <p:cNvGrpSpPr/>
          <p:nvPr/>
        </p:nvGrpSpPr>
        <p:grpSpPr>
          <a:xfrm>
            <a:off x="8882743" y="1135390"/>
            <a:ext cx="2987842" cy="5468337"/>
            <a:chOff x="7185683" y="895685"/>
            <a:chExt cx="3041159" cy="5722610"/>
          </a:xfrm>
        </p:grpSpPr>
        <p:pic>
          <p:nvPicPr>
            <p:cNvPr id="11" name="Picture 10" descr="netw3.ai">
              <a:extLst>
                <a:ext uri="{FF2B5EF4-FFF2-40B4-BE49-F238E27FC236}">
                  <a16:creationId xmlns:a16="http://schemas.microsoft.com/office/drawing/2014/main" id="{B37EE72B-2B6A-9D52-C9B2-C703D88F9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5683" y="895685"/>
              <a:ext cx="3041159" cy="572261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0C52465-3108-B40D-A808-DF86FBFC2FCB}"/>
                </a:ext>
              </a:extLst>
            </p:cNvPr>
            <p:cNvSpPr/>
            <p:nvPr/>
          </p:nvSpPr>
          <p:spPr>
            <a:xfrm>
              <a:off x="9129010" y="4192249"/>
              <a:ext cx="319790" cy="918539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44A6869-4EF2-CB38-3D87-84968E22DA0E}"/>
                </a:ext>
              </a:extLst>
            </p:cNvPr>
            <p:cNvSpPr/>
            <p:nvPr/>
          </p:nvSpPr>
          <p:spPr>
            <a:xfrm rot="16200000">
              <a:off x="8526247" y="4805684"/>
              <a:ext cx="294484" cy="911042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3FE4D8-5BFB-6366-5768-2D0033565458}"/>
                </a:ext>
              </a:extLst>
            </p:cNvPr>
            <p:cNvSpPr/>
            <p:nvPr/>
          </p:nvSpPr>
          <p:spPr>
            <a:xfrm rot="16200000">
              <a:off x="9604772" y="4957994"/>
              <a:ext cx="294483" cy="606424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B4FB275-9C17-CF3C-C806-76185F4FA6C4}"/>
                </a:ext>
              </a:extLst>
            </p:cNvPr>
            <p:cNvSpPr/>
            <p:nvPr/>
          </p:nvSpPr>
          <p:spPr>
            <a:xfrm>
              <a:off x="9129010" y="5405272"/>
              <a:ext cx="319790" cy="624055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pic>
        <p:nvPicPr>
          <p:cNvPr id="16" name="Picture 2" descr="Image result for network between centrality">
            <a:extLst>
              <a:ext uri="{FF2B5EF4-FFF2-40B4-BE49-F238E27FC236}">
                <a16:creationId xmlns:a16="http://schemas.microsoft.com/office/drawing/2014/main" id="{543DC252-3F52-CC3B-604C-442BCA2B1C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34"/>
          <a:stretch/>
        </p:blipFill>
        <p:spPr bwMode="auto">
          <a:xfrm>
            <a:off x="580785" y="5414095"/>
            <a:ext cx="3076815" cy="144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02160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Figure 3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1" r="47689"/>
          <a:stretch/>
        </p:blipFill>
        <p:spPr bwMode="auto">
          <a:xfrm>
            <a:off x="450553" y="1744561"/>
            <a:ext cx="5335935" cy="470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022" y="185810"/>
            <a:ext cx="7886700" cy="676596"/>
          </a:xfrm>
        </p:spPr>
        <p:txBody>
          <a:bodyPr>
            <a:normAutofit fontScale="90000"/>
          </a:bodyPr>
          <a:lstStyle/>
          <a:p>
            <a:pPr algn="ctr" rtl="1"/>
            <a:r>
              <a:rPr lang="he-IL" dirty="0"/>
              <a:t>תכונות של רשתות – ברמה הגלובלית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040" y="916613"/>
            <a:ext cx="7982915" cy="4360761"/>
          </a:xfrm>
        </p:spPr>
        <p:txBody>
          <a:bodyPr>
            <a:normAutofit/>
          </a:bodyPr>
          <a:lstStyle/>
          <a:p>
            <a:pPr lvl="1" algn="r" rtl="1"/>
            <a:r>
              <a:rPr lang="he-IL" dirty="0"/>
              <a:t>התפלגות הקישוריות ברשת ישפיע על המבנה שלה </a:t>
            </a:r>
          </a:p>
          <a:p>
            <a:pPr marL="0" indent="0" algn="r" rtl="1">
              <a:buNone/>
            </a:pPr>
            <a:endParaRPr lang="en-US" dirty="0"/>
          </a:p>
          <a:p>
            <a:pPr algn="r" rtl="1"/>
            <a:endParaRPr lang="en-US" dirty="0"/>
          </a:p>
        </p:txBody>
      </p:sp>
      <p:pic>
        <p:nvPicPr>
          <p:cNvPr id="5126" name="Picture 6" descr="Image result for scale free versu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7"/>
          <a:stretch/>
        </p:blipFill>
        <p:spPr bwMode="auto">
          <a:xfrm>
            <a:off x="5955722" y="2363860"/>
            <a:ext cx="5715000" cy="291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589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662" y="374895"/>
            <a:ext cx="9046580" cy="575908"/>
          </a:xfrm>
        </p:spPr>
        <p:txBody>
          <a:bodyPr>
            <a:normAutofit fontScale="90000"/>
          </a:bodyPr>
          <a:lstStyle/>
          <a:p>
            <a:pPr rtl="1"/>
            <a:r>
              <a:rPr lang="he-IL" dirty="0">
                <a:cs typeface="+mn-cs"/>
              </a:rPr>
              <a:t>תכונות של תת-רשתות</a:t>
            </a:r>
            <a:endParaRPr lang="en-US" dirty="0"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096" y="1474735"/>
            <a:ext cx="5710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endParaRPr lang="he-IL" dirty="0"/>
          </a:p>
          <a:p>
            <a:pPr algn="r" rtl="1"/>
            <a:r>
              <a:rPr lang="he-IL" dirty="0"/>
              <a:t>קליקים – </a:t>
            </a:r>
            <a:r>
              <a:rPr lang="en-US" dirty="0"/>
              <a:t>clique</a:t>
            </a:r>
            <a:r>
              <a:rPr lang="he-IL" dirty="0"/>
              <a:t> - אזורים בהם כל הצמתים מקושרים אחד לשני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5601" y="3593165"/>
            <a:ext cx="5981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b="1" dirty="0">
                <a:latin typeface="+mj-lt"/>
              </a:rPr>
              <a:t> </a:t>
            </a:r>
            <a:r>
              <a:rPr lang="en-US" b="1" dirty="0">
                <a:latin typeface="+mj-lt"/>
              </a:rPr>
              <a:t>Clustering coefficient</a:t>
            </a:r>
            <a:r>
              <a:rPr lang="he-IL" b="1" dirty="0">
                <a:latin typeface="+mj-lt"/>
              </a:rPr>
              <a:t> – </a:t>
            </a:r>
            <a:r>
              <a:rPr lang="he-IL" dirty="0">
                <a:latin typeface="+mj-lt"/>
              </a:rPr>
              <a:t>היחס בין הקשתות הקיימות בין כל השכנים הישרים של צומת לכל אלו האפשריות בין השכנים. כלומר כמה קרובים אנחנו לקליק.</a:t>
            </a:r>
            <a:endParaRPr lang="en-US" b="1" dirty="0">
              <a:latin typeface="+mj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571FB79-DAD6-1444-9295-947C3C50825D}"/>
              </a:ext>
            </a:extLst>
          </p:cNvPr>
          <p:cNvGrpSpPr/>
          <p:nvPr/>
        </p:nvGrpSpPr>
        <p:grpSpPr>
          <a:xfrm>
            <a:off x="6396654" y="1294574"/>
            <a:ext cx="2284868" cy="1755968"/>
            <a:chOff x="4877651" y="2476076"/>
            <a:chExt cx="2284868" cy="1755968"/>
          </a:xfrm>
        </p:grpSpPr>
        <p:pic>
          <p:nvPicPr>
            <p:cNvPr id="10" name="Picture 9" descr="netw3.ai">
              <a:extLst>
                <a:ext uri="{FF2B5EF4-FFF2-40B4-BE49-F238E27FC236}">
                  <a16:creationId xmlns:a16="http://schemas.microsoft.com/office/drawing/2014/main" id="{D9A7EA6C-A9AF-A64E-A95C-001E5ED3DE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159"/>
            <a:stretch/>
          </p:blipFill>
          <p:spPr>
            <a:xfrm>
              <a:off x="4877651" y="2476076"/>
              <a:ext cx="2284868" cy="1755968"/>
            </a:xfrm>
            <a:prstGeom prst="rect">
              <a:avLst/>
            </a:prstGeom>
          </p:spPr>
        </p:pic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3B745B8C-1DB8-854F-9425-FA37C85D4DFB}"/>
                </a:ext>
              </a:extLst>
            </p:cNvPr>
            <p:cNvSpPr/>
            <p:nvPr/>
          </p:nvSpPr>
          <p:spPr>
            <a:xfrm>
              <a:off x="5886138" y="2583305"/>
              <a:ext cx="1104276" cy="1039318"/>
            </a:xfrm>
            <a:prstGeom prst="round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pic>
        <p:nvPicPr>
          <p:cNvPr id="11" name="Picture 10" descr="netw3.ai">
            <a:extLst>
              <a:ext uri="{FF2B5EF4-FFF2-40B4-BE49-F238E27FC236}">
                <a16:creationId xmlns:a16="http://schemas.microsoft.com/office/drawing/2014/main" id="{F0924794-5671-A742-832B-4C27430021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33"/>
          <a:stretch/>
        </p:blipFill>
        <p:spPr>
          <a:xfrm>
            <a:off x="6919503" y="3429000"/>
            <a:ext cx="1932779" cy="147902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488B20-F97B-D441-AB8D-E8EA39FA1C34}"/>
              </a:ext>
            </a:extLst>
          </p:cNvPr>
          <p:cNvSpPr txBox="1"/>
          <p:nvPr/>
        </p:nvSpPr>
        <p:spPr>
          <a:xfrm>
            <a:off x="7166365" y="4917208"/>
            <a:ext cx="354776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IL" sz="1600" dirty="0">
                <a:latin typeface="+mj-lt"/>
              </a:rPr>
              <a:t>2/10 connections – </a:t>
            </a:r>
          </a:p>
          <a:p>
            <a:pPr algn="ctr"/>
            <a:r>
              <a:rPr lang="en-US" sz="1600" dirty="0">
                <a:latin typeface="+mj-lt"/>
              </a:rPr>
              <a:t>C</a:t>
            </a:r>
            <a:r>
              <a:rPr lang="en-IL" sz="1600" dirty="0">
                <a:latin typeface="+mj-lt"/>
              </a:rPr>
              <a:t>lustering coefficient of node </a:t>
            </a:r>
            <a:r>
              <a:rPr lang="en-IL" sz="1600" b="1" dirty="0">
                <a:latin typeface="Lucida Calligraphy" panose="03010101010101010101" pitchFamily="66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a</a:t>
            </a:r>
            <a:r>
              <a:rPr lang="en-IL" sz="1600" dirty="0">
                <a:latin typeface="+mj-lt"/>
              </a:rPr>
              <a:t> = 0.2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556839-FF6A-DA44-8EA9-3F6A098D5135}"/>
              </a:ext>
            </a:extLst>
          </p:cNvPr>
          <p:cNvSpPr txBox="1"/>
          <p:nvPr/>
        </p:nvSpPr>
        <p:spPr>
          <a:xfrm>
            <a:off x="9149944" y="2934031"/>
            <a:ext cx="1175322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latin typeface="+mj-lt"/>
              </a:rPr>
              <a:t>Edges between </a:t>
            </a:r>
          </a:p>
          <a:p>
            <a:pPr algn="ctr"/>
            <a:r>
              <a:rPr lang="en-US" sz="1100" dirty="0">
                <a:latin typeface="+mj-lt"/>
              </a:rPr>
              <a:t>neighbors of </a:t>
            </a:r>
            <a:r>
              <a:rPr lang="en-US" sz="1100" dirty="0">
                <a:latin typeface="Lucida Calligraphy" panose="03010101010101010101" pitchFamily="66" charset="77"/>
              </a:rPr>
              <a:t>a</a:t>
            </a:r>
            <a:r>
              <a:rPr lang="en-US" sz="1100" dirty="0">
                <a:latin typeface="+mj-lt"/>
              </a:rPr>
              <a:t> </a:t>
            </a:r>
            <a:endParaRPr lang="en-IL" sz="1100" dirty="0">
              <a:latin typeface="+mj-lt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7357660-58F1-A94B-B5C5-1DE0624B28E0}"/>
              </a:ext>
            </a:extLst>
          </p:cNvPr>
          <p:cNvGrpSpPr/>
          <p:nvPr/>
        </p:nvGrpSpPr>
        <p:grpSpPr>
          <a:xfrm>
            <a:off x="8940248" y="3342894"/>
            <a:ext cx="1593118" cy="1574314"/>
            <a:chOff x="8985252" y="1800000"/>
            <a:chExt cx="1593118" cy="157431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1B4B998-49A7-8547-A453-07C238CADC84}"/>
                </a:ext>
              </a:extLst>
            </p:cNvPr>
            <p:cNvGrpSpPr/>
            <p:nvPr/>
          </p:nvGrpSpPr>
          <p:grpSpPr>
            <a:xfrm>
              <a:off x="9000000" y="1800000"/>
              <a:ext cx="1512000" cy="1512000"/>
              <a:chOff x="9259735" y="1800000"/>
              <a:chExt cx="1512000" cy="1512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20E6BFB-D19F-4149-B189-690ED8B96FD8}"/>
                  </a:ext>
                </a:extLst>
              </p:cNvPr>
              <p:cNvSpPr/>
              <p:nvPr/>
            </p:nvSpPr>
            <p:spPr>
              <a:xfrm>
                <a:off x="9259735" y="1800000"/>
                <a:ext cx="1512000" cy="15120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L"/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21F335E-5603-CF44-B4D1-6B0A99361C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59735" y="2052000"/>
                <a:ext cx="151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99B563AE-D24A-BA48-A25F-EF5939AE7A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59735" y="2304000"/>
                <a:ext cx="151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D4C1110F-0DFE-AA4C-BEF7-B79B91EE8F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59735" y="2556000"/>
                <a:ext cx="151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BDB72E8A-2292-D247-8E33-36E3897591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59735" y="2808000"/>
                <a:ext cx="151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FF5CBC1B-5282-5641-8F18-DAF8568BED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59735" y="3060000"/>
                <a:ext cx="151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9C6C072-4C7F-6B43-BC8E-19C909FC0DF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504000" y="2556000"/>
              <a:ext cx="151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776FBAD-651A-0846-80EA-0D8C9F553F5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252000" y="2556000"/>
              <a:ext cx="151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039A3C6-8DB4-8D44-9F5C-31E76C488AB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000000" y="2556000"/>
              <a:ext cx="151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97DBBE8-C33F-8442-84F1-88C1A2227FE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748000" y="2556000"/>
              <a:ext cx="151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892D402-317D-1B45-9943-6FB6055D163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496000" y="2556000"/>
              <a:ext cx="151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9EA1550-9B66-B542-A5CA-7DD002181100}"/>
                </a:ext>
              </a:extLst>
            </p:cNvPr>
            <p:cNvSpPr txBox="1"/>
            <p:nvPr/>
          </p:nvSpPr>
          <p:spPr>
            <a:xfrm>
              <a:off x="9227938" y="1809098"/>
              <a:ext cx="27122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Lucida Calligraphy" panose="03010101010101010101" pitchFamily="66" charset="77"/>
                </a:rPr>
                <a:t>b</a:t>
              </a:r>
              <a:endParaRPr lang="en-IL" sz="1100" dirty="0">
                <a:latin typeface="Lucida Calligraphy" panose="03010101010101010101" pitchFamily="66" charset="77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E51A678-0F81-814C-B0C6-EC2D4B87B95A}"/>
                </a:ext>
              </a:extLst>
            </p:cNvPr>
            <p:cNvSpPr txBox="1"/>
            <p:nvPr/>
          </p:nvSpPr>
          <p:spPr>
            <a:xfrm>
              <a:off x="8985252" y="2069738"/>
              <a:ext cx="27122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Lucida Calligraphy" panose="03010101010101010101" pitchFamily="66" charset="77"/>
                </a:rPr>
                <a:t>b</a:t>
              </a:r>
              <a:endParaRPr lang="en-IL" sz="1100" dirty="0">
                <a:latin typeface="Lucida Calligraphy" panose="03010101010101010101" pitchFamily="66" charset="77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2AFFE28-50B8-DE44-A00C-A6FE7C6789D6}"/>
                </a:ext>
              </a:extLst>
            </p:cNvPr>
            <p:cNvSpPr txBox="1"/>
            <p:nvPr/>
          </p:nvSpPr>
          <p:spPr>
            <a:xfrm>
              <a:off x="9485035" y="1809098"/>
              <a:ext cx="26161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Lucida Calligraphy" panose="03010101010101010101" pitchFamily="66" charset="77"/>
                </a:rPr>
                <a:t>c</a:t>
              </a:r>
              <a:endParaRPr lang="en-IL" sz="1100" dirty="0">
                <a:latin typeface="Lucida Calligraphy" panose="03010101010101010101" pitchFamily="66" charset="77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6223A77-2824-684C-9378-9C8E32AD8DD1}"/>
                </a:ext>
              </a:extLst>
            </p:cNvPr>
            <p:cNvSpPr txBox="1"/>
            <p:nvPr/>
          </p:nvSpPr>
          <p:spPr>
            <a:xfrm>
              <a:off x="8985252" y="2307001"/>
              <a:ext cx="26161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Lucida Calligraphy" panose="03010101010101010101" pitchFamily="66" charset="77"/>
                </a:rPr>
                <a:t>c</a:t>
              </a:r>
              <a:endParaRPr lang="en-IL" sz="1100" dirty="0">
                <a:latin typeface="Lucida Calligraphy" panose="03010101010101010101" pitchFamily="66" charset="77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C9E3293-1ADB-E34C-B09E-E05EAA3302A4}"/>
                </a:ext>
              </a:extLst>
            </p:cNvPr>
            <p:cNvSpPr txBox="1"/>
            <p:nvPr/>
          </p:nvSpPr>
          <p:spPr>
            <a:xfrm>
              <a:off x="9725280" y="1809098"/>
              <a:ext cx="2792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Lucida Calligraphy" panose="03010101010101010101" pitchFamily="66" charset="77"/>
                </a:rPr>
                <a:t>d</a:t>
              </a:r>
              <a:endParaRPr lang="en-IL" sz="1100" dirty="0">
                <a:latin typeface="Lucida Calligraphy" panose="03010101010101010101" pitchFamily="66" charset="77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827AA76-C92A-AF4D-B848-AC8AB14D0698}"/>
                </a:ext>
              </a:extLst>
            </p:cNvPr>
            <p:cNvSpPr txBox="1"/>
            <p:nvPr/>
          </p:nvSpPr>
          <p:spPr>
            <a:xfrm>
              <a:off x="8985252" y="2567548"/>
              <a:ext cx="2792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Lucida Calligraphy" panose="03010101010101010101" pitchFamily="66" charset="77"/>
                </a:rPr>
                <a:t>d</a:t>
              </a:r>
              <a:endParaRPr lang="en-IL" sz="1100" dirty="0">
                <a:latin typeface="Lucida Calligraphy" panose="03010101010101010101" pitchFamily="66" charset="77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0BE7703-4060-524D-9B2C-72507F64057C}"/>
                </a:ext>
              </a:extLst>
            </p:cNvPr>
            <p:cNvSpPr txBox="1"/>
            <p:nvPr/>
          </p:nvSpPr>
          <p:spPr>
            <a:xfrm>
              <a:off x="9988778" y="1809098"/>
              <a:ext cx="26161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Lucida Calligraphy" panose="03010101010101010101" pitchFamily="66" charset="77"/>
                </a:rPr>
                <a:t>e</a:t>
              </a:r>
              <a:endParaRPr lang="en-IL" sz="1100" dirty="0">
                <a:latin typeface="Lucida Calligraphy" panose="03010101010101010101" pitchFamily="66" charset="77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456DE08-71A6-FB47-9CCB-0DEC762F7ECF}"/>
                </a:ext>
              </a:extLst>
            </p:cNvPr>
            <p:cNvSpPr txBox="1"/>
            <p:nvPr/>
          </p:nvSpPr>
          <p:spPr>
            <a:xfrm>
              <a:off x="8985252" y="2807510"/>
              <a:ext cx="26161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Lucida Calligraphy" panose="03010101010101010101" pitchFamily="66" charset="77"/>
                </a:rPr>
                <a:t>e</a:t>
              </a:r>
              <a:endParaRPr lang="en-IL" sz="1100" dirty="0">
                <a:latin typeface="Lucida Calligraphy" panose="03010101010101010101" pitchFamily="66" charset="77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87CCB5B-4825-5B42-8FF6-4D43B2A238FA}"/>
                </a:ext>
              </a:extLst>
            </p:cNvPr>
            <p:cNvSpPr txBox="1"/>
            <p:nvPr/>
          </p:nvSpPr>
          <p:spPr>
            <a:xfrm>
              <a:off x="10249083" y="1809098"/>
              <a:ext cx="24237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Lucida Calligraphy" panose="03010101010101010101" pitchFamily="66" charset="77"/>
                </a:rPr>
                <a:t>f</a:t>
              </a:r>
              <a:endParaRPr lang="en-IL" sz="1100" dirty="0">
                <a:latin typeface="Lucida Calligraphy" panose="03010101010101010101" pitchFamily="66" charset="77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D100590-EE89-9E40-80D6-A3BD122BA1DF}"/>
                </a:ext>
              </a:extLst>
            </p:cNvPr>
            <p:cNvSpPr txBox="1"/>
            <p:nvPr/>
          </p:nvSpPr>
          <p:spPr>
            <a:xfrm>
              <a:off x="8985252" y="3061937"/>
              <a:ext cx="24237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Lucida Calligraphy" panose="03010101010101010101" pitchFamily="66" charset="77"/>
                </a:rPr>
                <a:t>f</a:t>
              </a:r>
              <a:endParaRPr lang="en-IL" sz="1100" dirty="0">
                <a:latin typeface="Lucida Calligraphy" panose="03010101010101010101" pitchFamily="66" charset="77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0B5F1CF-2220-8242-98AE-356FE22D992B}"/>
                </a:ext>
              </a:extLst>
            </p:cNvPr>
            <p:cNvSpPr txBox="1"/>
            <p:nvPr/>
          </p:nvSpPr>
          <p:spPr>
            <a:xfrm>
              <a:off x="9194701" y="2566990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L" sz="1400" dirty="0"/>
                <a:t>❌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BA445DF-A3FE-FE44-9DBC-A16197057FA0}"/>
                </a:ext>
              </a:extLst>
            </p:cNvPr>
            <p:cNvSpPr txBox="1"/>
            <p:nvPr/>
          </p:nvSpPr>
          <p:spPr>
            <a:xfrm>
              <a:off x="9194701" y="2818358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L" sz="1400" dirty="0"/>
                <a:t>❌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1CB24CD-7463-2141-922E-495DC2989C8B}"/>
                </a:ext>
              </a:extLst>
            </p:cNvPr>
            <p:cNvSpPr txBox="1"/>
            <p:nvPr/>
          </p:nvSpPr>
          <p:spPr>
            <a:xfrm>
              <a:off x="9194701" y="3066537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L" sz="1400" dirty="0"/>
                <a:t>❌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95F50D0-2DBD-E64A-B950-DEEAD1BE11A8}"/>
                </a:ext>
              </a:extLst>
            </p:cNvPr>
            <p:cNvSpPr txBox="1"/>
            <p:nvPr/>
          </p:nvSpPr>
          <p:spPr>
            <a:xfrm>
              <a:off x="9451824" y="2566990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L" sz="1400" dirty="0"/>
                <a:t>❌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C4AEC8D-EF19-9B45-B30A-79D9B20B918E}"/>
                </a:ext>
              </a:extLst>
            </p:cNvPr>
            <p:cNvSpPr txBox="1"/>
            <p:nvPr/>
          </p:nvSpPr>
          <p:spPr>
            <a:xfrm>
              <a:off x="9451824" y="2818358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L" sz="1400" dirty="0"/>
                <a:t>❌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2A1BCF6-FC01-0444-BE0C-10C9458E368F}"/>
                </a:ext>
              </a:extLst>
            </p:cNvPr>
            <p:cNvSpPr txBox="1"/>
            <p:nvPr/>
          </p:nvSpPr>
          <p:spPr>
            <a:xfrm>
              <a:off x="9451824" y="3066537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L" sz="1400" dirty="0"/>
                <a:t>❌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7F0C0F4-1492-3545-B030-A01137887B52}"/>
                </a:ext>
              </a:extLst>
            </p:cNvPr>
            <p:cNvSpPr txBox="1"/>
            <p:nvPr/>
          </p:nvSpPr>
          <p:spPr>
            <a:xfrm>
              <a:off x="9705037" y="2818358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L" sz="1400" dirty="0"/>
                <a:t>❌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52178E1-F622-594D-ADAF-D0F84C9C8172}"/>
                </a:ext>
              </a:extLst>
            </p:cNvPr>
            <p:cNvSpPr txBox="1"/>
            <p:nvPr/>
          </p:nvSpPr>
          <p:spPr>
            <a:xfrm>
              <a:off x="9705037" y="3066537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L" sz="1400" dirty="0"/>
                <a:t>❌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1C101D0-C19D-CC43-B387-1853DD19FC2B}"/>
                </a:ext>
              </a:extLst>
            </p:cNvPr>
            <p:cNvSpPr txBox="1"/>
            <p:nvPr/>
          </p:nvSpPr>
          <p:spPr>
            <a:xfrm>
              <a:off x="9705037" y="2064983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L" sz="1400" dirty="0"/>
                <a:t>❌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B5031E2-FA79-644C-A287-1620F0360A3E}"/>
                </a:ext>
              </a:extLst>
            </p:cNvPr>
            <p:cNvSpPr txBox="1"/>
            <p:nvPr/>
          </p:nvSpPr>
          <p:spPr>
            <a:xfrm>
              <a:off x="9955215" y="2064983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L" sz="1400" dirty="0"/>
                <a:t>❌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58BC30A-3DC9-6940-BA36-6C648F26F36F}"/>
                </a:ext>
              </a:extLst>
            </p:cNvPr>
            <p:cNvSpPr txBox="1"/>
            <p:nvPr/>
          </p:nvSpPr>
          <p:spPr>
            <a:xfrm>
              <a:off x="10214168" y="2064983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L" sz="1400" dirty="0"/>
                <a:t>❌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78F8DE7-A023-884F-9498-58AEBBA76466}"/>
                </a:ext>
              </a:extLst>
            </p:cNvPr>
            <p:cNvSpPr txBox="1"/>
            <p:nvPr/>
          </p:nvSpPr>
          <p:spPr>
            <a:xfrm>
              <a:off x="9955215" y="2315053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L" sz="1400" dirty="0"/>
                <a:t>❌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FE3BAE0-CAB8-3440-860C-F14764F699A5}"/>
                </a:ext>
              </a:extLst>
            </p:cNvPr>
            <p:cNvSpPr txBox="1"/>
            <p:nvPr/>
          </p:nvSpPr>
          <p:spPr>
            <a:xfrm>
              <a:off x="9705037" y="2315053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L" sz="1400" dirty="0"/>
                <a:t>❌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D6A19EE-0EAD-5F4C-AE59-91897B4DBEF9}"/>
                </a:ext>
              </a:extLst>
            </p:cNvPr>
            <p:cNvSpPr txBox="1"/>
            <p:nvPr/>
          </p:nvSpPr>
          <p:spPr>
            <a:xfrm>
              <a:off x="10214168" y="2315053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L" sz="1400" dirty="0"/>
                <a:t>❌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D2D5257-6EDA-B449-A8A6-E7AF09ED2DC4}"/>
                </a:ext>
              </a:extLst>
            </p:cNvPr>
            <p:cNvSpPr txBox="1"/>
            <p:nvPr/>
          </p:nvSpPr>
          <p:spPr>
            <a:xfrm>
              <a:off x="9955215" y="2566990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L" sz="1400" dirty="0"/>
                <a:t>❌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DD5D9B8-1144-9140-8B06-C10DD6AB25C9}"/>
                </a:ext>
              </a:extLst>
            </p:cNvPr>
            <p:cNvSpPr txBox="1"/>
            <p:nvPr/>
          </p:nvSpPr>
          <p:spPr>
            <a:xfrm>
              <a:off x="10214168" y="2566990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L" sz="1400" dirty="0"/>
                <a:t>❌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CBF51A6-6E6F-2049-A90A-069DE55943AF}"/>
                </a:ext>
              </a:extLst>
            </p:cNvPr>
            <p:cNvSpPr txBox="1"/>
            <p:nvPr/>
          </p:nvSpPr>
          <p:spPr>
            <a:xfrm>
              <a:off x="10214168" y="2818358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L" sz="1400" dirty="0"/>
                <a:t>✔️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93C4D43-96BC-F44E-BB07-A2916C2119E3}"/>
                </a:ext>
              </a:extLst>
            </p:cNvPr>
            <p:cNvSpPr txBox="1"/>
            <p:nvPr/>
          </p:nvSpPr>
          <p:spPr>
            <a:xfrm>
              <a:off x="9955215" y="3066537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L" sz="1400" dirty="0"/>
                <a:t>✔️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895D621-7BB7-5F49-B4B3-008CA53C5F48}"/>
                </a:ext>
              </a:extLst>
            </p:cNvPr>
            <p:cNvSpPr txBox="1"/>
            <p:nvPr/>
          </p:nvSpPr>
          <p:spPr>
            <a:xfrm>
              <a:off x="9451824" y="2064983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L" sz="1400" dirty="0"/>
                <a:t>✔️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19310A8-8527-A54C-B824-8F90A52DD342}"/>
                </a:ext>
              </a:extLst>
            </p:cNvPr>
            <p:cNvSpPr txBox="1"/>
            <p:nvPr/>
          </p:nvSpPr>
          <p:spPr>
            <a:xfrm>
              <a:off x="9194701" y="2315053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L" sz="1400" dirty="0"/>
                <a:t>✔️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72053FF-CDFC-DF45-AEA8-6978D0355D02}"/>
                </a:ext>
              </a:extLst>
            </p:cNvPr>
            <p:cNvSpPr txBox="1"/>
            <p:nvPr/>
          </p:nvSpPr>
          <p:spPr>
            <a:xfrm>
              <a:off x="9194701" y="2064983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L" sz="1400" dirty="0"/>
                <a:t>➖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D613CEE-9095-8940-B187-15A2B1D4B818}"/>
                </a:ext>
              </a:extLst>
            </p:cNvPr>
            <p:cNvSpPr txBox="1"/>
            <p:nvPr/>
          </p:nvSpPr>
          <p:spPr>
            <a:xfrm>
              <a:off x="9451824" y="2315053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L" sz="1400" dirty="0"/>
                <a:t>➖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8D2CDA7-14B6-784C-9C07-7C5AE799F131}"/>
                </a:ext>
              </a:extLst>
            </p:cNvPr>
            <p:cNvSpPr txBox="1"/>
            <p:nvPr/>
          </p:nvSpPr>
          <p:spPr>
            <a:xfrm>
              <a:off x="9705037" y="2566990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L" sz="1400" dirty="0"/>
                <a:t>➖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C4A9BF6-3461-BE48-BAEC-5529AA2BFC89}"/>
                </a:ext>
              </a:extLst>
            </p:cNvPr>
            <p:cNvSpPr txBox="1"/>
            <p:nvPr/>
          </p:nvSpPr>
          <p:spPr>
            <a:xfrm>
              <a:off x="9955215" y="2818358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L" sz="1400" dirty="0"/>
                <a:t>➖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C2E8744-9F6F-A24D-AD6B-50B3AF3F0718}"/>
                </a:ext>
              </a:extLst>
            </p:cNvPr>
            <p:cNvSpPr txBox="1"/>
            <p:nvPr/>
          </p:nvSpPr>
          <p:spPr>
            <a:xfrm>
              <a:off x="10214168" y="3066537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L" sz="1400" dirty="0"/>
                <a:t>➖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5804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מבנה הרשת יכול להצביע על קבוצות ותתי קבוצות בעלי מאפיינים שונים</a:t>
            </a:r>
            <a:endParaRPr lang="en-US" dirty="0"/>
          </a:p>
        </p:txBody>
      </p:sp>
      <p:pic>
        <p:nvPicPr>
          <p:cNvPr id="6146" name="Picture 2" descr="Image result for scale free ver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731" y="2410173"/>
            <a:ext cx="9580987" cy="321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529667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7860</TotalTime>
  <Words>235</Words>
  <Application>Microsoft Office PowerPoint</Application>
  <PresentationFormat>Widescreen</PresentationFormat>
  <Paragraphs>78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Lucida Calligraphy</vt:lpstr>
      <vt:lpstr>4_Office Theme</vt:lpstr>
      <vt:lpstr>6_Office Theme</vt:lpstr>
      <vt:lpstr>תכונות של רשתות</vt:lpstr>
      <vt:lpstr>תכונות של רשתות – קישוריות צומת</vt:lpstr>
      <vt:lpstr>תכונות של רשתות – ברמה הגלובלית</vt:lpstr>
      <vt:lpstr>תכונות של תת-רשתות</vt:lpstr>
      <vt:lpstr>מבנה הרשת יכול להצביע על קבוצות ותתי קבוצות בעלי מאפיינים שונים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מרחקים וחיפוש תבניות לא-מונחה (Unsupervised) ברב-ממד</dc:title>
  <dc:creator>shenorr</dc:creator>
  <cp:lastModifiedBy>Shai Shen-Orr</cp:lastModifiedBy>
  <cp:revision>166</cp:revision>
  <cp:lastPrinted>2016-03-20T08:51:56Z</cp:lastPrinted>
  <dcterms:created xsi:type="dcterms:W3CDTF">2016-03-19T14:03:06Z</dcterms:created>
  <dcterms:modified xsi:type="dcterms:W3CDTF">2022-06-03T16:07:00Z</dcterms:modified>
</cp:coreProperties>
</file>