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461" r:id="rId5"/>
    <p:sldId id="454" r:id="rId6"/>
    <p:sldId id="379" r:id="rId7"/>
    <p:sldId id="453" r:id="rId8"/>
    <p:sldId id="383" r:id="rId9"/>
    <p:sldId id="382" r:id="rId10"/>
    <p:sldId id="385" r:id="rId11"/>
    <p:sldId id="386" r:id="rId12"/>
    <p:sldId id="387" r:id="rId13"/>
    <p:sldId id="388" r:id="rId14"/>
    <p:sldId id="413" r:id="rId15"/>
    <p:sldId id="460" r:id="rId1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6" autoAdjust="0"/>
    <p:restoredTop sz="89884" autoAdjust="0"/>
  </p:normalViewPr>
  <p:slideViewPr>
    <p:cSldViewPr snapToGrid="0">
      <p:cViewPr varScale="1">
        <p:scale>
          <a:sx n="147" d="100"/>
          <a:sy n="147" d="100"/>
        </p:scale>
        <p:origin x="23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19-06-11T19:25:10.8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B03408A-E3C4-4169-8C24-1C6B604354B4}" emma:medium="tactile" emma:mode="ink">
          <msink:context xmlns:msink="http://schemas.microsoft.com/ink/2010/main" type="writingRegion" rotatedBoundingBox="9375,1135 9390,1135 9390,1150 9375,1150"/>
        </emma:interpretation>
      </emma:emma>
    </inkml:annotationXML>
    <inkml:traceGroup>
      <inkml:annotationXML>
        <emma:emma xmlns:emma="http://www.w3.org/2003/04/emma" version="1.0">
          <emma:interpretation id="{9BE84AAB-68AC-49B9-924A-C2C22B4A1DF1}" emma:medium="tactile" emma:mode="ink">
            <msink:context xmlns:msink="http://schemas.microsoft.com/ink/2010/main" type="paragraph" rotatedBoundingBox="9375,1135 9390,1135 9390,1150 9375,1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73D1A9-C6A1-439B-8114-BE77759868AF}" emma:medium="tactile" emma:mode="ink">
              <msink:context xmlns:msink="http://schemas.microsoft.com/ink/2010/main" type="line" rotatedBoundingBox="9375,1135 9390,1135 9390,1150 9375,1150"/>
            </emma:interpretation>
          </emma:emma>
        </inkml:annotationXML>
        <inkml:traceGroup>
          <inkml:annotationXML>
            <emma:emma xmlns:emma="http://www.w3.org/2003/04/emma" version="1.0">
              <emma:interpretation id="{4D6CA319-9679-4B81-AAAD-605E30441331}" emma:medium="tactile" emma:mode="ink">
                <msink:context xmlns:msink="http://schemas.microsoft.com/ink/2010/main" type="inkWord" rotatedBoundingBox="9375,1135 9390,1135 9390,1150 9375,1150"/>
              </emma:interpretation>
            </emma:emma>
          </inkml:annotationXML>
          <inkml:trace contextRef="#ctx0" brushRef="#br0">0 0 0</inkml:trace>
          <inkml:trace contextRef="#ctx0" brushRef="#br0" timeOffset="214.55">0 0 0</inkml:trace>
          <inkml:trace contextRef="#ctx0" brushRef="#br0" timeOffset="-194.53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A497D-A6DF-464A-BB85-CDFD6F815C85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1769A-9748-4E49-938E-D8E2AFF1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2471A54A-C8BE-425A-AE30-E8B2619A6DF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12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7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13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9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9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3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29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9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9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9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9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9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8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8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8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8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44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4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830" indent="0">
              <a:buNone/>
              <a:defRPr sz="2000" b="1"/>
            </a:lvl2pPr>
            <a:lvl3pPr marL="879658" indent="0">
              <a:buNone/>
              <a:defRPr sz="1800" b="1"/>
            </a:lvl3pPr>
            <a:lvl4pPr marL="1319472" indent="0">
              <a:buNone/>
              <a:defRPr sz="1600" b="1"/>
            </a:lvl4pPr>
            <a:lvl5pPr marL="1759324" indent="0">
              <a:buNone/>
              <a:defRPr sz="1600" b="1"/>
            </a:lvl5pPr>
            <a:lvl6pPr marL="2199128" indent="0">
              <a:buNone/>
              <a:defRPr sz="1600" b="1"/>
            </a:lvl6pPr>
            <a:lvl7pPr marL="2638945" indent="0">
              <a:buNone/>
              <a:defRPr sz="1600" b="1"/>
            </a:lvl7pPr>
            <a:lvl8pPr marL="3078759" indent="0">
              <a:buNone/>
              <a:defRPr sz="1600" b="1"/>
            </a:lvl8pPr>
            <a:lvl9pPr marL="35186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6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830" indent="0">
              <a:buNone/>
              <a:defRPr sz="2000" b="1"/>
            </a:lvl2pPr>
            <a:lvl3pPr marL="879658" indent="0">
              <a:buNone/>
              <a:defRPr sz="1800" b="1"/>
            </a:lvl3pPr>
            <a:lvl4pPr marL="1319472" indent="0">
              <a:buNone/>
              <a:defRPr sz="1600" b="1"/>
            </a:lvl4pPr>
            <a:lvl5pPr marL="1759324" indent="0">
              <a:buNone/>
              <a:defRPr sz="1600" b="1"/>
            </a:lvl5pPr>
            <a:lvl6pPr marL="2199128" indent="0">
              <a:buNone/>
              <a:defRPr sz="1600" b="1"/>
            </a:lvl6pPr>
            <a:lvl7pPr marL="2638945" indent="0">
              <a:buNone/>
              <a:defRPr sz="1600" b="1"/>
            </a:lvl7pPr>
            <a:lvl8pPr marL="3078759" indent="0">
              <a:buNone/>
              <a:defRPr sz="1600" b="1"/>
            </a:lvl8pPr>
            <a:lvl9pPr marL="35186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0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2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4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1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18" y="1435101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39830" indent="0">
              <a:buNone/>
              <a:defRPr sz="1200"/>
            </a:lvl2pPr>
            <a:lvl3pPr marL="879658" indent="0">
              <a:buNone/>
              <a:defRPr sz="1000"/>
            </a:lvl3pPr>
            <a:lvl4pPr marL="1319472" indent="0">
              <a:buNone/>
              <a:defRPr sz="900"/>
            </a:lvl4pPr>
            <a:lvl5pPr marL="1759324" indent="0">
              <a:buNone/>
              <a:defRPr sz="900"/>
            </a:lvl5pPr>
            <a:lvl6pPr marL="2199128" indent="0">
              <a:buNone/>
              <a:defRPr sz="900"/>
            </a:lvl6pPr>
            <a:lvl7pPr marL="2638945" indent="0">
              <a:buNone/>
              <a:defRPr sz="900"/>
            </a:lvl7pPr>
            <a:lvl8pPr marL="3078759" indent="0">
              <a:buNone/>
              <a:defRPr sz="900"/>
            </a:lvl8pPr>
            <a:lvl9pPr marL="35186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4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3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39830" indent="0">
              <a:buNone/>
              <a:defRPr sz="2800"/>
            </a:lvl2pPr>
            <a:lvl3pPr marL="879658" indent="0">
              <a:buNone/>
              <a:defRPr sz="2400"/>
            </a:lvl3pPr>
            <a:lvl4pPr marL="1319472" indent="0">
              <a:buNone/>
              <a:defRPr sz="2000"/>
            </a:lvl4pPr>
            <a:lvl5pPr marL="1759324" indent="0">
              <a:buNone/>
              <a:defRPr sz="2000"/>
            </a:lvl5pPr>
            <a:lvl6pPr marL="2199128" indent="0">
              <a:buNone/>
              <a:defRPr sz="2000"/>
            </a:lvl6pPr>
            <a:lvl7pPr marL="2638945" indent="0">
              <a:buNone/>
              <a:defRPr sz="2000"/>
            </a:lvl7pPr>
            <a:lvl8pPr marL="3078759" indent="0">
              <a:buNone/>
              <a:defRPr sz="2000"/>
            </a:lvl8pPr>
            <a:lvl9pPr marL="35186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39830" indent="0">
              <a:buNone/>
              <a:defRPr sz="1200"/>
            </a:lvl2pPr>
            <a:lvl3pPr marL="879658" indent="0">
              <a:buNone/>
              <a:defRPr sz="1000"/>
            </a:lvl3pPr>
            <a:lvl4pPr marL="1319472" indent="0">
              <a:buNone/>
              <a:defRPr sz="900"/>
            </a:lvl4pPr>
            <a:lvl5pPr marL="1759324" indent="0">
              <a:buNone/>
              <a:defRPr sz="900"/>
            </a:lvl5pPr>
            <a:lvl6pPr marL="2199128" indent="0">
              <a:buNone/>
              <a:defRPr sz="900"/>
            </a:lvl6pPr>
            <a:lvl7pPr marL="2638945" indent="0">
              <a:buNone/>
              <a:defRPr sz="900"/>
            </a:lvl7pPr>
            <a:lvl8pPr marL="3078759" indent="0">
              <a:buNone/>
              <a:defRPr sz="900"/>
            </a:lvl8pPr>
            <a:lvl9pPr marL="35186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3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2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367043"/>
            <a:ext cx="20574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7043"/>
            <a:ext cx="59690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3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57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962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10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33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5"/>
            <a:ext cx="10363200" cy="1362075"/>
          </a:xfrm>
        </p:spPr>
        <p:txBody>
          <a:bodyPr anchor="t"/>
          <a:lstStyle>
            <a:lvl1pPr algn="l">
              <a:defRPr sz="39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1pPr>
            <a:lvl2pPr marL="44240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2pPr>
            <a:lvl3pPr marL="884798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3pPr>
            <a:lvl4pPr marL="132721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76959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1198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65439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09677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539170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356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13200" cy="6034088"/>
          </a:xfrm>
        </p:spPr>
        <p:txBody>
          <a:bodyPr/>
          <a:lstStyle>
            <a:lvl1pPr>
              <a:defRPr sz="2777"/>
            </a:lvl1pPr>
            <a:lvl2pPr>
              <a:defRPr sz="2407"/>
            </a:lvl2pPr>
            <a:lvl3pPr>
              <a:defRPr sz="1944"/>
            </a:lvl3pPr>
            <a:lvl4pPr>
              <a:defRPr sz="1759"/>
            </a:lvl4pPr>
            <a:lvl5pPr>
              <a:defRPr sz="1759"/>
            </a:lvl5pPr>
            <a:lvl6pPr>
              <a:defRPr sz="1759"/>
            </a:lvl6pPr>
            <a:lvl7pPr>
              <a:defRPr sz="1759"/>
            </a:lvl7pPr>
            <a:lvl8pPr>
              <a:defRPr sz="1759"/>
            </a:lvl8pPr>
            <a:lvl9pPr>
              <a:defRPr sz="1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777"/>
            </a:lvl1pPr>
            <a:lvl2pPr>
              <a:defRPr sz="2407"/>
            </a:lvl2pPr>
            <a:lvl3pPr>
              <a:defRPr sz="1944"/>
            </a:lvl3pPr>
            <a:lvl4pPr>
              <a:defRPr sz="1759"/>
            </a:lvl4pPr>
            <a:lvl5pPr>
              <a:defRPr sz="1759"/>
            </a:lvl5pPr>
            <a:lvl6pPr>
              <a:defRPr sz="1759"/>
            </a:lvl6pPr>
            <a:lvl7pPr>
              <a:defRPr sz="1759"/>
            </a:lvl7pPr>
            <a:lvl8pPr>
              <a:defRPr sz="1759"/>
            </a:lvl8pPr>
            <a:lvl9pPr>
              <a:defRPr sz="1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77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56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0" y="1535114"/>
            <a:ext cx="5386919" cy="639762"/>
          </a:xfrm>
        </p:spPr>
        <p:txBody>
          <a:bodyPr anchor="b"/>
          <a:lstStyle>
            <a:lvl1pPr marL="0" indent="0">
              <a:buNone/>
              <a:defRPr sz="2407" b="1"/>
            </a:lvl1pPr>
            <a:lvl2pPr marL="442404" indent="0">
              <a:buNone/>
              <a:defRPr sz="1944" b="1"/>
            </a:lvl2pPr>
            <a:lvl3pPr marL="884798" indent="0">
              <a:buNone/>
              <a:defRPr sz="1759" b="1"/>
            </a:lvl3pPr>
            <a:lvl4pPr marL="1327213" indent="0">
              <a:buNone/>
              <a:defRPr sz="1574" b="1"/>
            </a:lvl4pPr>
            <a:lvl5pPr marL="1769593" indent="0">
              <a:buNone/>
              <a:defRPr sz="1574" b="1"/>
            </a:lvl5pPr>
            <a:lvl6pPr marL="2211987" indent="0">
              <a:buNone/>
              <a:defRPr sz="1574" b="1"/>
            </a:lvl6pPr>
            <a:lvl7pPr marL="2654394" indent="0">
              <a:buNone/>
              <a:defRPr sz="1574" b="1"/>
            </a:lvl7pPr>
            <a:lvl8pPr marL="3096773" indent="0">
              <a:buNone/>
              <a:defRPr sz="1574" b="1"/>
            </a:lvl8pPr>
            <a:lvl9pPr marL="3539170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0" y="2174876"/>
            <a:ext cx="5386919" cy="3951288"/>
          </a:xfrm>
        </p:spPr>
        <p:txBody>
          <a:bodyPr/>
          <a:lstStyle>
            <a:lvl1pPr>
              <a:defRPr sz="2407"/>
            </a:lvl1pPr>
            <a:lvl2pPr>
              <a:defRPr sz="1944"/>
            </a:lvl2pPr>
            <a:lvl3pPr>
              <a:defRPr sz="175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2" cy="639762"/>
          </a:xfrm>
        </p:spPr>
        <p:txBody>
          <a:bodyPr anchor="b"/>
          <a:lstStyle>
            <a:lvl1pPr marL="0" indent="0">
              <a:buNone/>
              <a:defRPr sz="2407" b="1"/>
            </a:lvl1pPr>
            <a:lvl2pPr marL="442404" indent="0">
              <a:buNone/>
              <a:defRPr sz="1944" b="1"/>
            </a:lvl2pPr>
            <a:lvl3pPr marL="884798" indent="0">
              <a:buNone/>
              <a:defRPr sz="1759" b="1"/>
            </a:lvl3pPr>
            <a:lvl4pPr marL="1327213" indent="0">
              <a:buNone/>
              <a:defRPr sz="1574" b="1"/>
            </a:lvl4pPr>
            <a:lvl5pPr marL="1769593" indent="0">
              <a:buNone/>
              <a:defRPr sz="1574" b="1"/>
            </a:lvl5pPr>
            <a:lvl6pPr marL="2211987" indent="0">
              <a:buNone/>
              <a:defRPr sz="1574" b="1"/>
            </a:lvl6pPr>
            <a:lvl7pPr marL="2654394" indent="0">
              <a:buNone/>
              <a:defRPr sz="1574" b="1"/>
            </a:lvl7pPr>
            <a:lvl8pPr marL="3096773" indent="0">
              <a:buNone/>
              <a:defRPr sz="1574" b="1"/>
            </a:lvl8pPr>
            <a:lvl9pPr marL="3539170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407"/>
            </a:lvl1pPr>
            <a:lvl2pPr>
              <a:defRPr sz="1944"/>
            </a:lvl2pPr>
            <a:lvl3pPr>
              <a:defRPr sz="175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42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38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87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70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6" y="273050"/>
            <a:ext cx="4011084" cy="1162050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7" cy="5853114"/>
          </a:xfrm>
        </p:spPr>
        <p:txBody>
          <a:bodyPr/>
          <a:lstStyle>
            <a:lvl1pPr>
              <a:defRPr sz="3148"/>
            </a:lvl1pPr>
            <a:lvl2pPr>
              <a:defRPr sz="2777"/>
            </a:lvl2pPr>
            <a:lvl3pPr>
              <a:defRPr sz="2407"/>
            </a:lvl3pPr>
            <a:lvl4pPr>
              <a:defRPr sz="1944"/>
            </a:lvl4pPr>
            <a:lvl5pPr>
              <a:defRPr sz="1944"/>
            </a:lvl5pPr>
            <a:lvl6pPr>
              <a:defRPr sz="1944"/>
            </a:lvl6pPr>
            <a:lvl7pPr>
              <a:defRPr sz="1944"/>
            </a:lvl7pPr>
            <a:lvl8pPr>
              <a:defRPr sz="1944"/>
            </a:lvl8pPr>
            <a:lvl9pPr>
              <a:defRPr sz="19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6" y="1435101"/>
            <a:ext cx="4011084" cy="4691064"/>
          </a:xfrm>
        </p:spPr>
        <p:txBody>
          <a:bodyPr/>
          <a:lstStyle>
            <a:lvl1pPr marL="0" indent="0">
              <a:buNone/>
              <a:defRPr sz="1389"/>
            </a:lvl1pPr>
            <a:lvl2pPr marL="442404" indent="0">
              <a:buNone/>
              <a:defRPr sz="1204"/>
            </a:lvl2pPr>
            <a:lvl3pPr marL="884798" indent="0">
              <a:buNone/>
              <a:defRPr sz="1018"/>
            </a:lvl3pPr>
            <a:lvl4pPr marL="1327213" indent="0">
              <a:buNone/>
              <a:defRPr sz="926"/>
            </a:lvl4pPr>
            <a:lvl5pPr marL="1769593" indent="0">
              <a:buNone/>
              <a:defRPr sz="926"/>
            </a:lvl5pPr>
            <a:lvl6pPr marL="2211987" indent="0">
              <a:buNone/>
              <a:defRPr sz="926"/>
            </a:lvl6pPr>
            <a:lvl7pPr marL="2654394" indent="0">
              <a:buNone/>
              <a:defRPr sz="926"/>
            </a:lvl7pPr>
            <a:lvl8pPr marL="3096773" indent="0">
              <a:buNone/>
              <a:defRPr sz="926"/>
            </a:lvl8pPr>
            <a:lvl9pPr marL="3539170" indent="0">
              <a:buNone/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82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</p:spPr>
        <p:txBody>
          <a:bodyPr/>
          <a:lstStyle>
            <a:lvl1pPr marL="0" indent="0">
              <a:buNone/>
              <a:defRPr sz="3148"/>
            </a:lvl1pPr>
            <a:lvl2pPr marL="442404" indent="0">
              <a:buNone/>
              <a:defRPr sz="2777"/>
            </a:lvl2pPr>
            <a:lvl3pPr marL="884798" indent="0">
              <a:buNone/>
              <a:defRPr sz="2407"/>
            </a:lvl3pPr>
            <a:lvl4pPr marL="1327213" indent="0">
              <a:buNone/>
              <a:defRPr sz="1944"/>
            </a:lvl4pPr>
            <a:lvl5pPr marL="1769593" indent="0">
              <a:buNone/>
              <a:defRPr sz="1944"/>
            </a:lvl5pPr>
            <a:lvl6pPr marL="2211987" indent="0">
              <a:buNone/>
              <a:defRPr sz="1944"/>
            </a:lvl6pPr>
            <a:lvl7pPr marL="2654394" indent="0">
              <a:buNone/>
              <a:defRPr sz="1944"/>
            </a:lvl7pPr>
            <a:lvl8pPr marL="3096773" indent="0">
              <a:buNone/>
              <a:defRPr sz="1944"/>
            </a:lvl8pPr>
            <a:lvl9pPr marL="3539170" indent="0">
              <a:buNone/>
              <a:defRPr sz="19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389"/>
            </a:lvl1pPr>
            <a:lvl2pPr marL="442404" indent="0">
              <a:buNone/>
              <a:defRPr sz="1204"/>
            </a:lvl2pPr>
            <a:lvl3pPr marL="884798" indent="0">
              <a:buNone/>
              <a:defRPr sz="1018"/>
            </a:lvl3pPr>
            <a:lvl4pPr marL="1327213" indent="0">
              <a:buNone/>
              <a:defRPr sz="926"/>
            </a:lvl4pPr>
            <a:lvl5pPr marL="1769593" indent="0">
              <a:buNone/>
              <a:defRPr sz="926"/>
            </a:lvl5pPr>
            <a:lvl6pPr marL="2211987" indent="0">
              <a:buNone/>
              <a:defRPr sz="926"/>
            </a:lvl6pPr>
            <a:lvl7pPr marL="2654394" indent="0">
              <a:buNone/>
              <a:defRPr sz="926"/>
            </a:lvl7pPr>
            <a:lvl8pPr marL="3096773" indent="0">
              <a:buNone/>
              <a:defRPr sz="926"/>
            </a:lvl8pPr>
            <a:lvl9pPr marL="3539170" indent="0">
              <a:buNone/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78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39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366859"/>
            <a:ext cx="20574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6859"/>
            <a:ext cx="59690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2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1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801" cy="1143000"/>
          </a:xfrm>
          <a:prstGeom prst="rect">
            <a:avLst/>
          </a:prstGeom>
        </p:spPr>
        <p:txBody>
          <a:bodyPr vert="horz" lIns="87944" tIns="43971" rIns="87944" bIns="439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600530"/>
            <a:ext cx="10972801" cy="4525963"/>
          </a:xfrm>
          <a:prstGeom prst="rect">
            <a:avLst/>
          </a:prstGeom>
        </p:spPr>
        <p:txBody>
          <a:bodyPr vert="horz" lIns="87944" tIns="43971" rIns="87944" bIns="439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1"/>
            <a:ext cx="2844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681"/>
            <a:ext cx="3860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1"/>
            <a:ext cx="2844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9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8796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873" indent="-329873" algn="l" defTabSz="8796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709" indent="-274949" algn="l" defTabSz="8796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56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384" indent="-219911" algn="l" defTabSz="8796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202" indent="-219911" algn="l" defTabSz="8796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3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84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8678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8508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830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658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2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324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8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5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8759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8607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6" y="274638"/>
            <a:ext cx="10972801" cy="1143000"/>
          </a:xfrm>
          <a:prstGeom prst="rect">
            <a:avLst/>
          </a:prstGeom>
        </p:spPr>
        <p:txBody>
          <a:bodyPr vert="horz" lIns="95571" tIns="47786" rIns="95571" bIns="477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6" y="1600344"/>
            <a:ext cx="10972801" cy="4525963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97"/>
            <a:ext cx="2844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l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4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497"/>
            <a:ext cx="3860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ctr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97"/>
            <a:ext cx="2844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r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4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16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84798" rtl="0" eaLnBrk="1" latinLnBrk="0" hangingPunct="1">
        <a:spcBef>
          <a:spcPct val="0"/>
        </a:spcBef>
        <a:buNone/>
        <a:defRPr sz="4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810" indent="-331810" algn="l" defTabSz="884798" rtl="0" eaLnBrk="1" latinLnBrk="0" hangingPunct="1">
        <a:spcBef>
          <a:spcPct val="20000"/>
        </a:spcBef>
        <a:buFont typeface="Arial" pitchFamily="34" charset="0"/>
        <a:buChar char="•"/>
        <a:defRPr sz="3148" kern="1200">
          <a:solidFill>
            <a:schemeClr val="tx1"/>
          </a:solidFill>
          <a:latin typeface="+mn-lt"/>
          <a:ea typeface="+mn-ea"/>
          <a:cs typeface="+mn-cs"/>
        </a:defRPr>
      </a:lvl1pPr>
      <a:lvl2pPr marL="718886" indent="-276513" algn="l" defTabSz="884798" rtl="0" eaLnBrk="1" latinLnBrk="0" hangingPunct="1">
        <a:spcBef>
          <a:spcPct val="20000"/>
        </a:spcBef>
        <a:buFont typeface="Arial" pitchFamily="34" charset="0"/>
        <a:buChar char="–"/>
        <a:defRPr sz="27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989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2407" kern="1200">
          <a:solidFill>
            <a:schemeClr val="tx1"/>
          </a:solidFill>
          <a:latin typeface="+mn-lt"/>
          <a:ea typeface="+mn-ea"/>
          <a:cs typeface="+mn-cs"/>
        </a:defRPr>
      </a:lvl3pPr>
      <a:lvl4pPr marL="1548388" indent="-221199" algn="l" defTabSz="884798" rtl="0" eaLnBrk="1" latinLnBrk="0" hangingPunct="1">
        <a:spcBef>
          <a:spcPct val="20000"/>
        </a:spcBef>
        <a:buFont typeface="Arial" pitchFamily="34" charset="0"/>
        <a:buChar char="–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90790" indent="-221199" algn="l" defTabSz="884798" rtl="0" eaLnBrk="1" latinLnBrk="0" hangingPunct="1">
        <a:spcBef>
          <a:spcPct val="20000"/>
        </a:spcBef>
        <a:buFont typeface="Arial" pitchFamily="34" charset="0"/>
        <a:buChar char="»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33180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875566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317984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760372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2404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84798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2721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6959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11987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54394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09677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39170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407" dirty="0">
                <a:solidFill>
                  <a:srgbClr val="FFC000"/>
                </a:solidFill>
              </a:rPr>
              <a:t>שי שן-אור</a:t>
            </a:r>
            <a:endParaRPr lang="en-US" sz="2407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המחלקה לאימונולוגיה</a:t>
            </a: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  הפקולטה לרפואה ע"ש רפפורט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הטכניון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 ורפואה מותאמת אישית</a:t>
            </a:r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705" y="4345838"/>
            <a:ext cx="9285556" cy="1128792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+mn-lt"/>
                <a:cs typeface="+mn-cs"/>
              </a:rPr>
              <a:t>Bottom-up clustering</a:t>
            </a:r>
            <a:br>
              <a:rPr lang="en-US" sz="4000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en-US" sz="4000" dirty="0">
                <a:solidFill>
                  <a:srgbClr val="FFC000"/>
                </a:solidFill>
                <a:latin typeface="+mn-lt"/>
                <a:cs typeface="+mn-cs"/>
              </a:rPr>
              <a:t>hierarchical clustering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375056" y="408779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7056" y="390779"/>
                <a:ext cx="36360" cy="363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r="46602"/>
          <a:stretch/>
        </p:blipFill>
        <p:spPr>
          <a:xfrm>
            <a:off x="646697" y="251985"/>
            <a:ext cx="831301" cy="10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he-IL" sz="3200" dirty="0"/>
              <a:t>בחירות </a:t>
            </a:r>
            <a:r>
              <a:rPr lang="en-US" sz="3200" dirty="0"/>
              <a:t>linkage</a:t>
            </a:r>
            <a:r>
              <a:rPr lang="he-IL" sz="3200" dirty="0"/>
              <a:t> ישפיעו על מבנה </a:t>
            </a:r>
            <a:r>
              <a:rPr lang="he-IL" sz="3200" dirty="0" err="1"/>
              <a:t>הדנדוגרמה</a:t>
            </a:r>
            <a:r>
              <a:rPr lang="he-IL" sz="3200" dirty="0"/>
              <a:t> ומכך בסיכוי סביר על התוצאות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902878" y="1187054"/>
            <a:ext cx="8386563" cy="5352913"/>
            <a:chOff x="1316" y="549"/>
            <a:chExt cx="5048" cy="3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16" y="549"/>
              <a:ext cx="504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549"/>
              <a:ext cx="5053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654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זהירות במשמעות שכנות  - שלבי האיגוד בעץ יכולים לבלבל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09439" y="1881200"/>
            <a:ext cx="10584339" cy="4428185"/>
            <a:chOff x="1347" y="1117"/>
            <a:chExt cx="4986" cy="208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7" y="1117"/>
              <a:ext cx="4986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" y="1117"/>
              <a:ext cx="4991" cy="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7A474BF-33F1-4ADE-9A0F-E50715EB0C61}"/>
              </a:ext>
            </a:extLst>
          </p:cNvPr>
          <p:cNvSpPr/>
          <p:nvPr/>
        </p:nvSpPr>
        <p:spPr>
          <a:xfrm>
            <a:off x="8617727" y="1953790"/>
            <a:ext cx="618371" cy="499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8735B7-20CA-4475-ABB1-60166A216F71}"/>
              </a:ext>
            </a:extLst>
          </p:cNvPr>
          <p:cNvSpPr/>
          <p:nvPr/>
        </p:nvSpPr>
        <p:spPr>
          <a:xfrm>
            <a:off x="8724078" y="4069206"/>
            <a:ext cx="618371" cy="499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0197C6-D322-4B48-A5AB-DB4CA5470BC6}"/>
              </a:ext>
            </a:extLst>
          </p:cNvPr>
          <p:cNvSpPr/>
          <p:nvPr/>
        </p:nvSpPr>
        <p:spPr>
          <a:xfrm>
            <a:off x="3034844" y="3701911"/>
            <a:ext cx="618371" cy="499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C721B7-C896-4159-9019-BA8DA94A7248}"/>
              </a:ext>
            </a:extLst>
          </p:cNvPr>
          <p:cNvSpPr/>
          <p:nvPr/>
        </p:nvSpPr>
        <p:spPr>
          <a:xfrm>
            <a:off x="3715243" y="3845312"/>
            <a:ext cx="618371" cy="499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20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91D5-5356-44E7-B7BD-0CDEC74F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בהינתן דרך </a:t>
            </a:r>
            <a:r>
              <a:rPr lang="he-IL" u="sng" dirty="0"/>
              <a:t>הגיונית</a:t>
            </a:r>
            <a:r>
              <a:rPr lang="he-IL" dirty="0"/>
              <a:t> להגדיר דמיון ניתן לנסות לזהות אשכולות בכל מידע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1D809-4B89-4064-A649-23102C870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233" y="1600530"/>
            <a:ext cx="5984328" cy="4525963"/>
          </a:xfrm>
        </p:spPr>
        <p:txBody>
          <a:bodyPr/>
          <a:lstStyle/>
          <a:p>
            <a:pPr algn="r" rtl="1"/>
            <a:r>
              <a:rPr lang="he-IL" dirty="0"/>
              <a:t>מוטיבציה ?</a:t>
            </a:r>
          </a:p>
          <a:p>
            <a:pPr lvl="1" algn="r" rtl="1"/>
            <a:r>
              <a:rPr lang="he-IL" dirty="0"/>
              <a:t>חישובים על קבוצות הטרוגניות יגרור אובדן מידע</a:t>
            </a:r>
          </a:p>
          <a:p>
            <a:pPr lvl="1" algn="r" rtl="1"/>
            <a:r>
              <a:rPr lang="he-IL" dirty="0"/>
              <a:t>תתי קבוצות הומוגניות יכולות להצביע על תהליך משותף שגורם להם</a:t>
            </a:r>
          </a:p>
          <a:p>
            <a:pPr marL="439760" lvl="1" indent="0" algn="r" rtl="1">
              <a:buNone/>
            </a:pPr>
            <a:r>
              <a:rPr lang="he-IL" dirty="0"/>
              <a:t>- נוכל "לשבור" את ההתיחסות שלנו לכל תת-קבוצה לחוד, ו"לטפל" בה באופן מותאם לה.</a:t>
            </a:r>
          </a:p>
          <a:p>
            <a:pPr lvl="1" algn="r" rtl="1"/>
            <a:endParaRPr lang="he-IL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2FE5FBD-EA75-4029-B960-68DD70D5E8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0938" y="1092200"/>
            <a:ext cx="3480268" cy="5700378"/>
            <a:chOff x="725" y="688"/>
            <a:chExt cx="1936" cy="3171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EFCFEC92-85F8-4EC5-8C0F-789055DDCE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5" y="688"/>
              <a:ext cx="1936" cy="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1B2A75A-7BE3-45A9-880A-6E772CB16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688"/>
              <a:ext cx="1942" cy="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35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335" y="241316"/>
            <a:ext cx="11978152" cy="1143000"/>
          </a:xfrm>
        </p:spPr>
        <p:txBody>
          <a:bodyPr>
            <a:noAutofit/>
          </a:bodyPr>
          <a:lstStyle/>
          <a:p>
            <a:pPr algn="r"/>
            <a:r>
              <a:rPr lang="he-IL" sz="3200" dirty="0">
                <a:cs typeface="+mn-cs"/>
              </a:rPr>
              <a:t>מבנה הרשת יכול להצביע על קבוצות ותתי קבוצות בעלי מאפיינים שונים</a:t>
            </a:r>
            <a:endParaRPr lang="en-US" sz="3200" dirty="0"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84828" y="4544069"/>
            <a:ext cx="278845" cy="620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6E7252-1FEB-52F8-8236-8C71C0710CC0}"/>
              </a:ext>
            </a:extLst>
          </p:cNvPr>
          <p:cNvGrpSpPr/>
          <p:nvPr/>
        </p:nvGrpSpPr>
        <p:grpSpPr>
          <a:xfrm>
            <a:off x="86658" y="2650228"/>
            <a:ext cx="3977233" cy="3911339"/>
            <a:chOff x="823422" y="2296846"/>
            <a:chExt cx="3264058" cy="3324069"/>
          </a:xfrm>
        </p:grpSpPr>
        <p:pic>
          <p:nvPicPr>
            <p:cNvPr id="5" name="Picture 8" descr="Image result for gene expression profil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4" t="25160"/>
            <a:stretch/>
          </p:blipFill>
          <p:spPr bwMode="auto">
            <a:xfrm>
              <a:off x="1192754" y="2666179"/>
              <a:ext cx="2894726" cy="2954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12805" y="2296846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/>
                <a:t>דוגמאות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31222" y="3783041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/>
                <a:t>מדדים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93748" y="1672576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/>
              <a:t>מטריצת דמיון שעשו עליה </a:t>
            </a:r>
            <a:r>
              <a:rPr lang="he-IL" dirty="0" err="1"/>
              <a:t>קלאסטרינג</a:t>
            </a:r>
            <a:r>
              <a:rPr lang="en-US" dirty="0"/>
              <a:t> </a:t>
            </a:r>
            <a:r>
              <a:rPr lang="he-IL" dirty="0"/>
              <a:t> </a:t>
            </a:r>
            <a:endParaRPr lang="en-US" dirty="0"/>
          </a:p>
        </p:txBody>
      </p:sp>
      <p:pic>
        <p:nvPicPr>
          <p:cNvPr id="1026" name="Picture 2" descr="The HLC coexpression network and corresponding gene modules. (A) A... |  Download Scientific Diagram">
            <a:extLst>
              <a:ext uri="{FF2B5EF4-FFF2-40B4-BE49-F238E27FC236}">
                <a16:creationId xmlns:a16="http://schemas.microsoft.com/office/drawing/2014/main" id="{48B853AB-91E7-2D85-C8E5-66D0E8809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/>
          <a:stretch/>
        </p:blipFill>
        <p:spPr bwMode="auto">
          <a:xfrm>
            <a:off x="4535621" y="2041908"/>
            <a:ext cx="7148006" cy="43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5">
            <a:extLst>
              <a:ext uri="{FF2B5EF4-FFF2-40B4-BE49-F238E27FC236}">
                <a16:creationId xmlns:a16="http://schemas.microsoft.com/office/drawing/2014/main" id="{81BF9E07-602D-2147-921B-7A143DA6F9B7}"/>
              </a:ext>
            </a:extLst>
          </p:cNvPr>
          <p:cNvSpPr/>
          <p:nvPr/>
        </p:nvSpPr>
        <p:spPr>
          <a:xfrm>
            <a:off x="7413091" y="4485910"/>
            <a:ext cx="278845" cy="620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25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Bottom-Up Or Top-Down</a:t>
            </a:r>
            <a:r>
              <a:rPr lang="he-IL" dirty="0">
                <a:solidFill>
                  <a:prstClr val="black"/>
                </a:solidFill>
                <a:latin typeface="Calibri"/>
              </a:rPr>
              <a:t>מציאת אשכולות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1066345"/>
            <a:ext cx="3352801" cy="27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09558" y="6369808"/>
            <a:ext cx="1303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D’haeseleer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2005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9801" y="3047996"/>
            <a:ext cx="10022751" cy="3321812"/>
            <a:chOff x="-684199" y="3047996"/>
            <a:chExt cx="10022751" cy="3321812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6099" y="4091029"/>
              <a:ext cx="3052580" cy="2278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154" y="4073710"/>
              <a:ext cx="2786639" cy="2278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Bent Arrow 2"/>
            <p:cNvSpPr/>
            <p:nvPr/>
          </p:nvSpPr>
          <p:spPr>
            <a:xfrm rot="5400000">
              <a:off x="6160654" y="3186543"/>
              <a:ext cx="1034473" cy="75738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6200000" flipH="1">
              <a:off x="1615812" y="3186542"/>
              <a:ext cx="1034473" cy="757381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684199" y="3427379"/>
              <a:ext cx="2635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Bottom-up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Hierarchical clustering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74773" y="3436033"/>
              <a:ext cx="2263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Top Down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K-means clustering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8332" y="4286558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14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שלבי הבסיס לקלאסטרינג היררכי </a:t>
            </a:r>
            <a:r>
              <a:rPr lang="en-US" dirty="0"/>
              <a:t>(hierarchical clustering)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אלגוריתם </a:t>
            </a:r>
            <a:r>
              <a:rPr lang="en-US" dirty="0"/>
              <a:t>bottom-up </a:t>
            </a:r>
            <a:r>
              <a:rPr lang="he-IL" dirty="0"/>
              <a:t> </a:t>
            </a:r>
            <a:r>
              <a:rPr lang="he-IL" dirty="0" err="1"/>
              <a:t>לקלאטסרינג</a:t>
            </a:r>
            <a:r>
              <a:rPr lang="en-US" dirty="0"/>
              <a:t>  </a:t>
            </a:r>
            <a:r>
              <a:rPr lang="he-IL" dirty="0"/>
              <a:t>בשלושה צעדים</a:t>
            </a:r>
            <a:r>
              <a:rPr lang="en-US" dirty="0"/>
              <a:t> </a:t>
            </a:r>
            <a:r>
              <a:rPr lang="he-IL" dirty="0"/>
              <a:t>.</a:t>
            </a:r>
            <a:endParaRPr lang="en-US" dirty="0"/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חישוב מרחקים בין פריטים (ממדים)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dirty="0"/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שיוך, איגוד פריטים (</a:t>
            </a:r>
            <a:r>
              <a:rPr lang="en-US" dirty="0"/>
              <a:t>linkage</a:t>
            </a:r>
            <a:r>
              <a:rPr lang="he-IL" dirty="0"/>
              <a:t>)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dirty="0"/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חיתוך לקבוצות (</a:t>
            </a:r>
            <a:r>
              <a:rPr lang="en-US" dirty="0"/>
              <a:t>clusters</a:t>
            </a:r>
            <a:r>
              <a:rPr lang="he-IL" dirty="0"/>
              <a:t>)</a:t>
            </a:r>
          </a:p>
          <a:p>
            <a:pPr algn="r" rtl="1"/>
            <a:endParaRPr lang="en-US" dirty="0"/>
          </a:p>
        </p:txBody>
      </p:sp>
      <p:sp>
        <p:nvSpPr>
          <p:cNvPr id="4" name="Circular Arrow 3"/>
          <p:cNvSpPr/>
          <p:nvPr/>
        </p:nvSpPr>
        <p:spPr>
          <a:xfrm rot="16446921">
            <a:off x="4657689" y="1976715"/>
            <a:ext cx="1692634" cy="235894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551" y="2667432"/>
            <a:ext cx="3600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חזור עד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שהכל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מחובר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29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שלבי הבסיס לקלאסטרינג היררכי </a:t>
            </a:r>
            <a:r>
              <a:rPr lang="en-US" dirty="0"/>
              <a:t>(hierarchical clustering)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2051"/>
          <a:stretch/>
        </p:blipFill>
        <p:spPr>
          <a:xfrm>
            <a:off x="1311315" y="2902225"/>
            <a:ext cx="9304437" cy="33394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938" y="1647447"/>
            <a:ext cx="10738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buAutoNum type="arabicParenR"/>
            </a:pPr>
            <a:r>
              <a:rPr lang="he-IL" sz="3200" dirty="0"/>
              <a:t>חישוב מרחקים בין דוגמאות. </a:t>
            </a:r>
            <a:r>
              <a:rPr lang="he-IL" sz="3200" dirty="0" err="1"/>
              <a:t>בהנתן</a:t>
            </a:r>
            <a:r>
              <a:rPr lang="he-IL" sz="3200" dirty="0"/>
              <a:t> </a:t>
            </a:r>
            <a:r>
              <a:rPr lang="en-US" sz="3200" dirty="0"/>
              <a:t>m </a:t>
            </a:r>
            <a:r>
              <a:rPr lang="he-IL" sz="3200" dirty="0"/>
              <a:t> דוגמאות </a:t>
            </a:r>
            <a:r>
              <a:rPr lang="en-US" sz="3200" dirty="0"/>
              <a:t>  (m*m-1)/2</a:t>
            </a:r>
            <a:r>
              <a:rPr lang="he-IL" sz="3200" dirty="0"/>
              <a:t> מרחקים</a:t>
            </a:r>
          </a:p>
          <a:p>
            <a:pPr algn="r" rtl="1"/>
            <a:r>
              <a:rPr lang="he-IL" sz="3200" dirty="0"/>
              <a:t>- ניתן להשתמש </a:t>
            </a:r>
            <a:r>
              <a:rPr lang="he-IL" sz="3200" dirty="0" err="1"/>
              <a:t>באוקלידי</a:t>
            </a:r>
            <a:r>
              <a:rPr lang="he-IL" sz="3200" dirty="0"/>
              <a:t>, </a:t>
            </a:r>
            <a:r>
              <a:rPr lang="he-IL" sz="3200" dirty="0" err="1"/>
              <a:t>פירסון</a:t>
            </a:r>
            <a:r>
              <a:rPr lang="he-IL" sz="3200" dirty="0"/>
              <a:t> </a:t>
            </a:r>
            <a:r>
              <a:rPr lang="he-IL" sz="3200" dirty="0" err="1"/>
              <a:t>וכו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2639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2617306"/>
            <a:ext cx="8113710" cy="3968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 err="1"/>
              <a:t>קלאסטרינג</a:t>
            </a:r>
            <a:r>
              <a:rPr lang="he-IL" dirty="0"/>
              <a:t> היררכי – שלב האיגוד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216615"/>
            <a:ext cx="11602335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he-IL" sz="2400" dirty="0"/>
              <a:t>2) שיוך, איגוד פריטים (</a:t>
            </a:r>
            <a:r>
              <a:rPr lang="en-US" sz="2400" dirty="0"/>
              <a:t>linkage</a:t>
            </a:r>
            <a:r>
              <a:rPr lang="he-IL" sz="2400" dirty="0"/>
              <a:t>) לפי מרחק, הדוגמאות הקרובות ביותר מאוגדות </a:t>
            </a:r>
          </a:p>
          <a:p>
            <a:pPr lvl="1" algn="r" rtl="1"/>
            <a:r>
              <a:rPr lang="he-IL" sz="2400" dirty="0"/>
              <a:t>חזור על הפעולה של מדידת מרחק ואיגוד עד שכל הדוגמאות מאוגדות</a:t>
            </a:r>
          </a:p>
          <a:p>
            <a:pPr lvl="1" algn="r" rtl="1"/>
            <a:r>
              <a:rPr lang="he-IL" sz="2400" dirty="0"/>
              <a:t>אפשר לייצג מידע זה ב"עץ" - </a:t>
            </a:r>
            <a:r>
              <a:rPr lang="he-IL" sz="2400" dirty="0" err="1"/>
              <a:t>דנדרוגרמה</a:t>
            </a:r>
            <a:endParaRPr lang="he-IL" sz="2400" dirty="0"/>
          </a:p>
          <a:p>
            <a:pPr algn="r" rtl="1"/>
            <a:endParaRPr lang="he-IL" dirty="0"/>
          </a:p>
        </p:txBody>
      </p:sp>
      <p:sp>
        <p:nvSpPr>
          <p:cNvPr id="4" name="Circular Arrow 3"/>
          <p:cNvSpPr/>
          <p:nvPr/>
        </p:nvSpPr>
        <p:spPr>
          <a:xfrm rot="16446921">
            <a:off x="1487228" y="769271"/>
            <a:ext cx="847768" cy="18748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14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600" dirty="0"/>
              <a:t>איך זה עובד?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710980" y="1312516"/>
            <a:ext cx="6345337" cy="5545484"/>
          </a:xfrm>
        </p:spPr>
        <p:txBody>
          <a:bodyPr>
            <a:normAutofit/>
          </a:bodyPr>
          <a:lstStyle/>
          <a:p>
            <a:pPr marL="342900" indent="-342900" algn="r" rtl="1"/>
            <a:r>
              <a:rPr lang="he-IL" sz="2800" dirty="0"/>
              <a:t>התחל מהנקודות שנמדדו</a:t>
            </a:r>
          </a:p>
          <a:p>
            <a:pPr marL="342900" indent="-342900" algn="r" rtl="1"/>
            <a:r>
              <a:rPr lang="he-IL" sz="2800" dirty="0"/>
              <a:t>עד שלא נותר מה "לאגד":</a:t>
            </a:r>
          </a:p>
          <a:p>
            <a:pPr marL="702894" lvl="1" indent="-342900" algn="r" rtl="1"/>
            <a:r>
              <a:rPr lang="he-IL" sz="2400" dirty="0"/>
              <a:t>מצא את שתי ה"שכנים" הקרובים ביותר</a:t>
            </a:r>
          </a:p>
          <a:p>
            <a:pPr marL="702894" lvl="1" indent="-342900" algn="r" rtl="1"/>
            <a:r>
              <a:rPr lang="he-IL" sz="2400" dirty="0"/>
              <a:t>אגד אותם</a:t>
            </a:r>
          </a:p>
          <a:p>
            <a:pPr marL="702894" lvl="1" indent="-342900" algn="r" rtl="1"/>
            <a:r>
              <a:rPr lang="he-IL" sz="2400" dirty="0"/>
              <a:t>חשב מרחק בין כל המדידות/איגודים</a:t>
            </a:r>
          </a:p>
          <a:p>
            <a:pPr marL="782730" lvl="1" indent="-342900" algn="r" rt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r" rtl="1"/>
            <a:endParaRPr lang="en-US" sz="2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3" y="254273"/>
            <a:ext cx="6295697" cy="59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1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קלאסטרינג</a:t>
            </a:r>
            <a:r>
              <a:rPr lang="he-IL" dirty="0"/>
              <a:t> היררכי – שלב הגדרת </a:t>
            </a:r>
            <a:r>
              <a:rPr lang="he-IL" dirty="0" err="1"/>
              <a:t>הקלאסטרינג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/>
              <a:t>3. חתוך את </a:t>
            </a:r>
            <a:r>
              <a:rPr lang="he-IL" dirty="0" err="1"/>
              <a:t>הדנדוגרמה</a:t>
            </a:r>
            <a:r>
              <a:rPr lang="he-IL" dirty="0"/>
              <a:t> בגובה מסוים להגדרת </a:t>
            </a:r>
            <a:r>
              <a:rPr lang="he-IL" dirty="0" err="1"/>
              <a:t>הקלאסטרינג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614"/>
          <a:stretch/>
        </p:blipFill>
        <p:spPr>
          <a:xfrm>
            <a:off x="1671145" y="2749826"/>
            <a:ext cx="8019392" cy="35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5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גובה החיתוך יקבע את מספר </a:t>
            </a:r>
            <a:r>
              <a:rPr lang="he-IL" dirty="0" err="1"/>
              <a:t>הקלאסטרים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30222" y="1417638"/>
            <a:ext cx="9411224" cy="4740605"/>
            <a:chOff x="1285" y="873"/>
            <a:chExt cx="5110" cy="257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85" y="873"/>
              <a:ext cx="5110" cy="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" y="873"/>
              <a:ext cx="5115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922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098" y="289901"/>
            <a:ext cx="11413554" cy="784225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altLang="en-US" dirty="0"/>
              <a:t>מספר שיטות להגדרת מרחק בין אשכולים של דוגמאות (</a:t>
            </a:r>
            <a:r>
              <a:rPr lang="en-US" altLang="en-US" dirty="0"/>
              <a:t>linkage</a:t>
            </a:r>
            <a:r>
              <a:rPr lang="he-IL" altLang="en-US" dirty="0"/>
              <a:t>)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8967" y="1352333"/>
            <a:ext cx="10378265" cy="4623090"/>
            <a:chOff x="740594" y="1894200"/>
            <a:chExt cx="10378265" cy="4623090"/>
          </a:xfrm>
        </p:grpSpPr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6595499" y="2368753"/>
              <a:ext cx="1331546" cy="1148064"/>
            </a:xfrm>
            <a:custGeom>
              <a:avLst/>
              <a:gdLst>
                <a:gd name="T0" fmla="*/ 309 w 1073"/>
                <a:gd name="T1" fmla="*/ 28 h 938"/>
                <a:gd name="T2" fmla="*/ 636 w 1073"/>
                <a:gd name="T3" fmla="*/ 0 h 938"/>
                <a:gd name="T4" fmla="*/ 900 w 1073"/>
                <a:gd name="T5" fmla="*/ 55 h 938"/>
                <a:gd name="T6" fmla="*/ 1063 w 1073"/>
                <a:gd name="T7" fmla="*/ 282 h 938"/>
                <a:gd name="T8" fmla="*/ 1072 w 1073"/>
                <a:gd name="T9" fmla="*/ 364 h 938"/>
                <a:gd name="T10" fmla="*/ 1000 w 1073"/>
                <a:gd name="T11" fmla="*/ 673 h 938"/>
                <a:gd name="T12" fmla="*/ 881 w 1073"/>
                <a:gd name="T13" fmla="*/ 855 h 938"/>
                <a:gd name="T14" fmla="*/ 600 w 1073"/>
                <a:gd name="T15" fmla="*/ 937 h 938"/>
                <a:gd name="T16" fmla="*/ 345 w 1073"/>
                <a:gd name="T17" fmla="*/ 928 h 938"/>
                <a:gd name="T18" fmla="*/ 236 w 1073"/>
                <a:gd name="T19" fmla="*/ 855 h 938"/>
                <a:gd name="T20" fmla="*/ 90 w 1073"/>
                <a:gd name="T21" fmla="*/ 582 h 938"/>
                <a:gd name="T22" fmla="*/ 0 w 1073"/>
                <a:gd name="T23" fmla="*/ 491 h 938"/>
                <a:gd name="T24" fmla="*/ 45 w 1073"/>
                <a:gd name="T25" fmla="*/ 382 h 938"/>
                <a:gd name="T26" fmla="*/ 81 w 1073"/>
                <a:gd name="T27" fmla="*/ 364 h 938"/>
                <a:gd name="T28" fmla="*/ 136 w 1073"/>
                <a:gd name="T29" fmla="*/ 264 h 938"/>
                <a:gd name="T30" fmla="*/ 181 w 1073"/>
                <a:gd name="T31" fmla="*/ 155 h 938"/>
                <a:gd name="T32" fmla="*/ 309 w 1073"/>
                <a:gd name="T33" fmla="*/ 2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3" h="938">
                  <a:moveTo>
                    <a:pt x="309" y="28"/>
                  </a:moveTo>
                  <a:lnTo>
                    <a:pt x="636" y="0"/>
                  </a:lnTo>
                  <a:lnTo>
                    <a:pt x="900" y="55"/>
                  </a:lnTo>
                  <a:lnTo>
                    <a:pt x="1063" y="282"/>
                  </a:lnTo>
                  <a:lnTo>
                    <a:pt x="1072" y="364"/>
                  </a:lnTo>
                  <a:lnTo>
                    <a:pt x="1000" y="673"/>
                  </a:lnTo>
                  <a:lnTo>
                    <a:pt x="881" y="855"/>
                  </a:lnTo>
                  <a:lnTo>
                    <a:pt x="600" y="937"/>
                  </a:lnTo>
                  <a:lnTo>
                    <a:pt x="345" y="928"/>
                  </a:lnTo>
                  <a:lnTo>
                    <a:pt x="236" y="855"/>
                  </a:lnTo>
                  <a:lnTo>
                    <a:pt x="90" y="582"/>
                  </a:lnTo>
                  <a:lnTo>
                    <a:pt x="0" y="491"/>
                  </a:lnTo>
                  <a:lnTo>
                    <a:pt x="45" y="382"/>
                  </a:lnTo>
                  <a:lnTo>
                    <a:pt x="81" y="364"/>
                  </a:lnTo>
                  <a:lnTo>
                    <a:pt x="136" y="264"/>
                  </a:lnTo>
                  <a:lnTo>
                    <a:pt x="181" y="155"/>
                  </a:lnTo>
                  <a:lnTo>
                    <a:pt x="309" y="28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587586" y="1894200"/>
              <a:ext cx="2933299" cy="37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Single Linkage</a:t>
              </a:r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auto">
            <a:xfrm>
              <a:off x="740594" y="2368753"/>
              <a:ext cx="1331546" cy="1148064"/>
            </a:xfrm>
            <a:custGeom>
              <a:avLst/>
              <a:gdLst>
                <a:gd name="T0" fmla="*/ 309 w 1073"/>
                <a:gd name="T1" fmla="*/ 28 h 938"/>
                <a:gd name="T2" fmla="*/ 636 w 1073"/>
                <a:gd name="T3" fmla="*/ 0 h 938"/>
                <a:gd name="T4" fmla="*/ 900 w 1073"/>
                <a:gd name="T5" fmla="*/ 55 h 938"/>
                <a:gd name="T6" fmla="*/ 1063 w 1073"/>
                <a:gd name="T7" fmla="*/ 282 h 938"/>
                <a:gd name="T8" fmla="*/ 1072 w 1073"/>
                <a:gd name="T9" fmla="*/ 364 h 938"/>
                <a:gd name="T10" fmla="*/ 1000 w 1073"/>
                <a:gd name="T11" fmla="*/ 673 h 938"/>
                <a:gd name="T12" fmla="*/ 881 w 1073"/>
                <a:gd name="T13" fmla="*/ 855 h 938"/>
                <a:gd name="T14" fmla="*/ 600 w 1073"/>
                <a:gd name="T15" fmla="*/ 937 h 938"/>
                <a:gd name="T16" fmla="*/ 345 w 1073"/>
                <a:gd name="T17" fmla="*/ 928 h 938"/>
                <a:gd name="T18" fmla="*/ 236 w 1073"/>
                <a:gd name="T19" fmla="*/ 855 h 938"/>
                <a:gd name="T20" fmla="*/ 90 w 1073"/>
                <a:gd name="T21" fmla="*/ 582 h 938"/>
                <a:gd name="T22" fmla="*/ 0 w 1073"/>
                <a:gd name="T23" fmla="*/ 491 h 938"/>
                <a:gd name="T24" fmla="*/ 45 w 1073"/>
                <a:gd name="T25" fmla="*/ 382 h 938"/>
                <a:gd name="T26" fmla="*/ 81 w 1073"/>
                <a:gd name="T27" fmla="*/ 364 h 938"/>
                <a:gd name="T28" fmla="*/ 136 w 1073"/>
                <a:gd name="T29" fmla="*/ 264 h 938"/>
                <a:gd name="T30" fmla="*/ 181 w 1073"/>
                <a:gd name="T31" fmla="*/ 155 h 938"/>
                <a:gd name="T32" fmla="*/ 309 w 1073"/>
                <a:gd name="T33" fmla="*/ 2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3" h="938">
                  <a:moveTo>
                    <a:pt x="309" y="28"/>
                  </a:moveTo>
                  <a:lnTo>
                    <a:pt x="636" y="0"/>
                  </a:lnTo>
                  <a:lnTo>
                    <a:pt x="900" y="55"/>
                  </a:lnTo>
                  <a:lnTo>
                    <a:pt x="1063" y="282"/>
                  </a:lnTo>
                  <a:lnTo>
                    <a:pt x="1072" y="364"/>
                  </a:lnTo>
                  <a:lnTo>
                    <a:pt x="1000" y="673"/>
                  </a:lnTo>
                  <a:lnTo>
                    <a:pt x="881" y="855"/>
                  </a:lnTo>
                  <a:lnTo>
                    <a:pt x="600" y="937"/>
                  </a:lnTo>
                  <a:lnTo>
                    <a:pt x="345" y="928"/>
                  </a:lnTo>
                  <a:lnTo>
                    <a:pt x="236" y="855"/>
                  </a:lnTo>
                  <a:lnTo>
                    <a:pt x="90" y="582"/>
                  </a:lnTo>
                  <a:lnTo>
                    <a:pt x="0" y="491"/>
                  </a:lnTo>
                  <a:lnTo>
                    <a:pt x="45" y="382"/>
                  </a:lnTo>
                  <a:lnTo>
                    <a:pt x="81" y="364"/>
                  </a:lnTo>
                  <a:lnTo>
                    <a:pt x="136" y="264"/>
                  </a:lnTo>
                  <a:lnTo>
                    <a:pt x="181" y="155"/>
                  </a:lnTo>
                  <a:lnTo>
                    <a:pt x="309" y="28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1119922" y="2535325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1634354" y="3031197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3920716" y="2387973"/>
              <a:ext cx="1309462" cy="1128844"/>
            </a:xfrm>
            <a:custGeom>
              <a:avLst/>
              <a:gdLst>
                <a:gd name="T0" fmla="*/ 763 w 1073"/>
                <a:gd name="T1" fmla="*/ 28 h 938"/>
                <a:gd name="T2" fmla="*/ 436 w 1073"/>
                <a:gd name="T3" fmla="*/ 0 h 938"/>
                <a:gd name="T4" fmla="*/ 172 w 1073"/>
                <a:gd name="T5" fmla="*/ 55 h 938"/>
                <a:gd name="T6" fmla="*/ 9 w 1073"/>
                <a:gd name="T7" fmla="*/ 282 h 938"/>
                <a:gd name="T8" fmla="*/ 0 w 1073"/>
                <a:gd name="T9" fmla="*/ 364 h 938"/>
                <a:gd name="T10" fmla="*/ 72 w 1073"/>
                <a:gd name="T11" fmla="*/ 673 h 938"/>
                <a:gd name="T12" fmla="*/ 191 w 1073"/>
                <a:gd name="T13" fmla="*/ 855 h 938"/>
                <a:gd name="T14" fmla="*/ 472 w 1073"/>
                <a:gd name="T15" fmla="*/ 937 h 938"/>
                <a:gd name="T16" fmla="*/ 727 w 1073"/>
                <a:gd name="T17" fmla="*/ 928 h 938"/>
                <a:gd name="T18" fmla="*/ 836 w 1073"/>
                <a:gd name="T19" fmla="*/ 855 h 938"/>
                <a:gd name="T20" fmla="*/ 982 w 1073"/>
                <a:gd name="T21" fmla="*/ 582 h 938"/>
                <a:gd name="T22" fmla="*/ 1072 w 1073"/>
                <a:gd name="T23" fmla="*/ 491 h 938"/>
                <a:gd name="T24" fmla="*/ 1027 w 1073"/>
                <a:gd name="T25" fmla="*/ 382 h 938"/>
                <a:gd name="T26" fmla="*/ 991 w 1073"/>
                <a:gd name="T27" fmla="*/ 364 h 938"/>
                <a:gd name="T28" fmla="*/ 936 w 1073"/>
                <a:gd name="T29" fmla="*/ 264 h 938"/>
                <a:gd name="T30" fmla="*/ 891 w 1073"/>
                <a:gd name="T31" fmla="*/ 155 h 938"/>
                <a:gd name="T32" fmla="*/ 763 w 1073"/>
                <a:gd name="T33" fmla="*/ 2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3" h="938">
                  <a:moveTo>
                    <a:pt x="763" y="28"/>
                  </a:moveTo>
                  <a:lnTo>
                    <a:pt x="436" y="0"/>
                  </a:lnTo>
                  <a:lnTo>
                    <a:pt x="172" y="55"/>
                  </a:lnTo>
                  <a:lnTo>
                    <a:pt x="9" y="282"/>
                  </a:lnTo>
                  <a:lnTo>
                    <a:pt x="0" y="364"/>
                  </a:lnTo>
                  <a:lnTo>
                    <a:pt x="72" y="673"/>
                  </a:lnTo>
                  <a:lnTo>
                    <a:pt x="191" y="855"/>
                  </a:lnTo>
                  <a:lnTo>
                    <a:pt x="472" y="937"/>
                  </a:lnTo>
                  <a:lnTo>
                    <a:pt x="727" y="928"/>
                  </a:lnTo>
                  <a:lnTo>
                    <a:pt x="836" y="855"/>
                  </a:lnTo>
                  <a:lnTo>
                    <a:pt x="982" y="582"/>
                  </a:lnTo>
                  <a:lnTo>
                    <a:pt x="1072" y="491"/>
                  </a:lnTo>
                  <a:lnTo>
                    <a:pt x="1027" y="382"/>
                  </a:lnTo>
                  <a:lnTo>
                    <a:pt x="991" y="364"/>
                  </a:lnTo>
                  <a:lnTo>
                    <a:pt x="936" y="264"/>
                  </a:lnTo>
                  <a:lnTo>
                    <a:pt x="891" y="155"/>
                  </a:lnTo>
                  <a:lnTo>
                    <a:pt x="763" y="28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4680672" y="2528919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4166240" y="3024790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2149434" y="3183429"/>
              <a:ext cx="1693987" cy="29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Minimum Distance</a:t>
              </a: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1557879" y="4146369"/>
              <a:ext cx="2933299" cy="37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Complete Linkage</a:t>
              </a:r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761379" y="4594051"/>
              <a:ext cx="1331546" cy="1148064"/>
            </a:xfrm>
            <a:custGeom>
              <a:avLst/>
              <a:gdLst>
                <a:gd name="T0" fmla="*/ 309 w 1073"/>
                <a:gd name="T1" fmla="*/ 28 h 938"/>
                <a:gd name="T2" fmla="*/ 636 w 1073"/>
                <a:gd name="T3" fmla="*/ 0 h 938"/>
                <a:gd name="T4" fmla="*/ 900 w 1073"/>
                <a:gd name="T5" fmla="*/ 55 h 938"/>
                <a:gd name="T6" fmla="*/ 1063 w 1073"/>
                <a:gd name="T7" fmla="*/ 282 h 938"/>
                <a:gd name="T8" fmla="*/ 1072 w 1073"/>
                <a:gd name="T9" fmla="*/ 364 h 938"/>
                <a:gd name="T10" fmla="*/ 1000 w 1073"/>
                <a:gd name="T11" fmla="*/ 673 h 938"/>
                <a:gd name="T12" fmla="*/ 881 w 1073"/>
                <a:gd name="T13" fmla="*/ 855 h 938"/>
                <a:gd name="T14" fmla="*/ 600 w 1073"/>
                <a:gd name="T15" fmla="*/ 937 h 938"/>
                <a:gd name="T16" fmla="*/ 345 w 1073"/>
                <a:gd name="T17" fmla="*/ 928 h 938"/>
                <a:gd name="T18" fmla="*/ 236 w 1073"/>
                <a:gd name="T19" fmla="*/ 855 h 938"/>
                <a:gd name="T20" fmla="*/ 90 w 1073"/>
                <a:gd name="T21" fmla="*/ 582 h 938"/>
                <a:gd name="T22" fmla="*/ 0 w 1073"/>
                <a:gd name="T23" fmla="*/ 491 h 938"/>
                <a:gd name="T24" fmla="*/ 45 w 1073"/>
                <a:gd name="T25" fmla="*/ 382 h 938"/>
                <a:gd name="T26" fmla="*/ 81 w 1073"/>
                <a:gd name="T27" fmla="*/ 364 h 938"/>
                <a:gd name="T28" fmla="*/ 136 w 1073"/>
                <a:gd name="T29" fmla="*/ 264 h 938"/>
                <a:gd name="T30" fmla="*/ 181 w 1073"/>
                <a:gd name="T31" fmla="*/ 155 h 938"/>
                <a:gd name="T32" fmla="*/ 309 w 1073"/>
                <a:gd name="T33" fmla="*/ 2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3" h="938">
                  <a:moveTo>
                    <a:pt x="309" y="28"/>
                  </a:moveTo>
                  <a:lnTo>
                    <a:pt x="636" y="0"/>
                  </a:lnTo>
                  <a:lnTo>
                    <a:pt x="900" y="55"/>
                  </a:lnTo>
                  <a:lnTo>
                    <a:pt x="1063" y="282"/>
                  </a:lnTo>
                  <a:lnTo>
                    <a:pt x="1072" y="364"/>
                  </a:lnTo>
                  <a:lnTo>
                    <a:pt x="1000" y="673"/>
                  </a:lnTo>
                  <a:lnTo>
                    <a:pt x="881" y="855"/>
                  </a:lnTo>
                  <a:lnTo>
                    <a:pt x="600" y="937"/>
                  </a:lnTo>
                  <a:lnTo>
                    <a:pt x="345" y="928"/>
                  </a:lnTo>
                  <a:lnTo>
                    <a:pt x="236" y="855"/>
                  </a:lnTo>
                  <a:lnTo>
                    <a:pt x="90" y="582"/>
                  </a:lnTo>
                  <a:lnTo>
                    <a:pt x="0" y="491"/>
                  </a:lnTo>
                  <a:lnTo>
                    <a:pt x="45" y="382"/>
                  </a:lnTo>
                  <a:lnTo>
                    <a:pt x="81" y="364"/>
                  </a:lnTo>
                  <a:lnTo>
                    <a:pt x="136" y="264"/>
                  </a:lnTo>
                  <a:lnTo>
                    <a:pt x="181" y="155"/>
                  </a:lnTo>
                  <a:lnTo>
                    <a:pt x="309" y="28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1678522" y="5287246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3964884" y="4604302"/>
              <a:ext cx="1393902" cy="1201879"/>
            </a:xfrm>
            <a:custGeom>
              <a:avLst/>
              <a:gdLst>
                <a:gd name="T0" fmla="*/ 763 w 1073"/>
                <a:gd name="T1" fmla="*/ 28 h 938"/>
                <a:gd name="T2" fmla="*/ 436 w 1073"/>
                <a:gd name="T3" fmla="*/ 0 h 938"/>
                <a:gd name="T4" fmla="*/ 172 w 1073"/>
                <a:gd name="T5" fmla="*/ 55 h 938"/>
                <a:gd name="T6" fmla="*/ 9 w 1073"/>
                <a:gd name="T7" fmla="*/ 282 h 938"/>
                <a:gd name="T8" fmla="*/ 0 w 1073"/>
                <a:gd name="T9" fmla="*/ 364 h 938"/>
                <a:gd name="T10" fmla="*/ 72 w 1073"/>
                <a:gd name="T11" fmla="*/ 673 h 938"/>
                <a:gd name="T12" fmla="*/ 191 w 1073"/>
                <a:gd name="T13" fmla="*/ 855 h 938"/>
                <a:gd name="T14" fmla="*/ 472 w 1073"/>
                <a:gd name="T15" fmla="*/ 937 h 938"/>
                <a:gd name="T16" fmla="*/ 727 w 1073"/>
                <a:gd name="T17" fmla="*/ 928 h 938"/>
                <a:gd name="T18" fmla="*/ 836 w 1073"/>
                <a:gd name="T19" fmla="*/ 855 h 938"/>
                <a:gd name="T20" fmla="*/ 982 w 1073"/>
                <a:gd name="T21" fmla="*/ 582 h 938"/>
                <a:gd name="T22" fmla="*/ 1072 w 1073"/>
                <a:gd name="T23" fmla="*/ 491 h 938"/>
                <a:gd name="T24" fmla="*/ 1027 w 1073"/>
                <a:gd name="T25" fmla="*/ 382 h 938"/>
                <a:gd name="T26" fmla="*/ 991 w 1073"/>
                <a:gd name="T27" fmla="*/ 364 h 938"/>
                <a:gd name="T28" fmla="*/ 936 w 1073"/>
                <a:gd name="T29" fmla="*/ 264 h 938"/>
                <a:gd name="T30" fmla="*/ 891 w 1073"/>
                <a:gd name="T31" fmla="*/ 155 h 938"/>
                <a:gd name="T32" fmla="*/ 763 w 1073"/>
                <a:gd name="T33" fmla="*/ 2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3" h="938">
                  <a:moveTo>
                    <a:pt x="763" y="28"/>
                  </a:moveTo>
                  <a:lnTo>
                    <a:pt x="436" y="0"/>
                  </a:lnTo>
                  <a:lnTo>
                    <a:pt x="172" y="55"/>
                  </a:lnTo>
                  <a:lnTo>
                    <a:pt x="9" y="282"/>
                  </a:lnTo>
                  <a:lnTo>
                    <a:pt x="0" y="364"/>
                  </a:lnTo>
                  <a:lnTo>
                    <a:pt x="72" y="673"/>
                  </a:lnTo>
                  <a:lnTo>
                    <a:pt x="191" y="855"/>
                  </a:lnTo>
                  <a:lnTo>
                    <a:pt x="472" y="937"/>
                  </a:lnTo>
                  <a:lnTo>
                    <a:pt x="727" y="928"/>
                  </a:lnTo>
                  <a:lnTo>
                    <a:pt x="836" y="855"/>
                  </a:lnTo>
                  <a:lnTo>
                    <a:pt x="982" y="582"/>
                  </a:lnTo>
                  <a:lnTo>
                    <a:pt x="1072" y="491"/>
                  </a:lnTo>
                  <a:lnTo>
                    <a:pt x="1027" y="382"/>
                  </a:lnTo>
                  <a:lnTo>
                    <a:pt x="991" y="364"/>
                  </a:lnTo>
                  <a:lnTo>
                    <a:pt x="936" y="264"/>
                  </a:lnTo>
                  <a:lnTo>
                    <a:pt x="891" y="155"/>
                  </a:lnTo>
                  <a:lnTo>
                    <a:pt x="763" y="28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4724840" y="4784968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4210409" y="5280839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1329072" y="4890036"/>
              <a:ext cx="3394468" cy="2563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2207243" y="4865691"/>
              <a:ext cx="1693987" cy="515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Maximum Distance</a:t>
              </a:r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7468473" y="1894200"/>
              <a:ext cx="2933299" cy="37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Average Linkage</a:t>
              </a:r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auto">
            <a:xfrm>
              <a:off x="9724957" y="2395661"/>
              <a:ext cx="1393902" cy="1201879"/>
            </a:xfrm>
            <a:custGeom>
              <a:avLst/>
              <a:gdLst>
                <a:gd name="T0" fmla="*/ 763 w 1073"/>
                <a:gd name="T1" fmla="*/ 28 h 938"/>
                <a:gd name="T2" fmla="*/ 436 w 1073"/>
                <a:gd name="T3" fmla="*/ 0 h 938"/>
                <a:gd name="T4" fmla="*/ 172 w 1073"/>
                <a:gd name="T5" fmla="*/ 55 h 938"/>
                <a:gd name="T6" fmla="*/ 9 w 1073"/>
                <a:gd name="T7" fmla="*/ 282 h 938"/>
                <a:gd name="T8" fmla="*/ 0 w 1073"/>
                <a:gd name="T9" fmla="*/ 364 h 938"/>
                <a:gd name="T10" fmla="*/ 72 w 1073"/>
                <a:gd name="T11" fmla="*/ 673 h 938"/>
                <a:gd name="T12" fmla="*/ 191 w 1073"/>
                <a:gd name="T13" fmla="*/ 855 h 938"/>
                <a:gd name="T14" fmla="*/ 472 w 1073"/>
                <a:gd name="T15" fmla="*/ 937 h 938"/>
                <a:gd name="T16" fmla="*/ 727 w 1073"/>
                <a:gd name="T17" fmla="*/ 928 h 938"/>
                <a:gd name="T18" fmla="*/ 836 w 1073"/>
                <a:gd name="T19" fmla="*/ 855 h 938"/>
                <a:gd name="T20" fmla="*/ 982 w 1073"/>
                <a:gd name="T21" fmla="*/ 582 h 938"/>
                <a:gd name="T22" fmla="*/ 1072 w 1073"/>
                <a:gd name="T23" fmla="*/ 491 h 938"/>
                <a:gd name="T24" fmla="*/ 1027 w 1073"/>
                <a:gd name="T25" fmla="*/ 382 h 938"/>
                <a:gd name="T26" fmla="*/ 991 w 1073"/>
                <a:gd name="T27" fmla="*/ 364 h 938"/>
                <a:gd name="T28" fmla="*/ 936 w 1073"/>
                <a:gd name="T29" fmla="*/ 264 h 938"/>
                <a:gd name="T30" fmla="*/ 891 w 1073"/>
                <a:gd name="T31" fmla="*/ 155 h 938"/>
                <a:gd name="T32" fmla="*/ 763 w 1073"/>
                <a:gd name="T33" fmla="*/ 2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3" h="938">
                  <a:moveTo>
                    <a:pt x="763" y="28"/>
                  </a:moveTo>
                  <a:lnTo>
                    <a:pt x="436" y="0"/>
                  </a:lnTo>
                  <a:lnTo>
                    <a:pt x="172" y="55"/>
                  </a:lnTo>
                  <a:lnTo>
                    <a:pt x="9" y="282"/>
                  </a:lnTo>
                  <a:lnTo>
                    <a:pt x="0" y="364"/>
                  </a:lnTo>
                  <a:lnTo>
                    <a:pt x="72" y="673"/>
                  </a:lnTo>
                  <a:lnTo>
                    <a:pt x="191" y="855"/>
                  </a:lnTo>
                  <a:lnTo>
                    <a:pt x="472" y="937"/>
                  </a:lnTo>
                  <a:lnTo>
                    <a:pt x="727" y="928"/>
                  </a:lnTo>
                  <a:lnTo>
                    <a:pt x="836" y="855"/>
                  </a:lnTo>
                  <a:lnTo>
                    <a:pt x="982" y="582"/>
                  </a:lnTo>
                  <a:lnTo>
                    <a:pt x="1072" y="491"/>
                  </a:lnTo>
                  <a:lnTo>
                    <a:pt x="1027" y="382"/>
                  </a:lnTo>
                  <a:lnTo>
                    <a:pt x="991" y="364"/>
                  </a:lnTo>
                  <a:lnTo>
                    <a:pt x="936" y="264"/>
                  </a:lnTo>
                  <a:lnTo>
                    <a:pt x="891" y="155"/>
                  </a:lnTo>
                  <a:lnTo>
                    <a:pt x="763" y="28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10484913" y="2576327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9970482" y="3072198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7620465" y="3182392"/>
              <a:ext cx="2387690" cy="47409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7967316" y="3302836"/>
              <a:ext cx="1693987" cy="29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Average Distance</a:t>
              </a: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flipV="1">
              <a:off x="7093043" y="2676270"/>
              <a:ext cx="3413955" cy="8969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>
              <a:off x="7100837" y="2731367"/>
              <a:ext cx="2907317" cy="375427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H="1">
              <a:off x="7576297" y="2737774"/>
              <a:ext cx="2993056" cy="3690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>
              <a:off x="1855196" y="3147797"/>
              <a:ext cx="2307147" cy="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6998211" y="2566076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7512642" y="3061948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6" name="Oval 40"/>
            <p:cNvSpPr>
              <a:spLocks noChangeArrowheads="1"/>
            </p:cNvSpPr>
            <p:nvPr/>
          </p:nvSpPr>
          <p:spPr bwMode="auto">
            <a:xfrm>
              <a:off x="1164091" y="4791374"/>
              <a:ext cx="190963" cy="1870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595499" y="4085724"/>
              <a:ext cx="4523360" cy="1681455"/>
              <a:chOff x="3086100" y="3335762"/>
              <a:chExt cx="6745288" cy="3168226"/>
            </a:xfrm>
          </p:grpSpPr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4477544" y="3335762"/>
                <a:ext cx="4142636" cy="8650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Centroid Linkage</a:t>
                </a: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086100" y="4198938"/>
                <a:ext cx="2782888" cy="2305050"/>
              </a:xfrm>
              <a:custGeom>
                <a:avLst/>
                <a:gdLst>
                  <a:gd name="T0" fmla="*/ 505 w 1753"/>
                  <a:gd name="T1" fmla="*/ 43 h 1452"/>
                  <a:gd name="T2" fmla="*/ 1039 w 1753"/>
                  <a:gd name="T3" fmla="*/ 0 h 1452"/>
                  <a:gd name="T4" fmla="*/ 1471 w 1753"/>
                  <a:gd name="T5" fmla="*/ 85 h 1452"/>
                  <a:gd name="T6" fmla="*/ 1737 w 1753"/>
                  <a:gd name="T7" fmla="*/ 437 h 1452"/>
                  <a:gd name="T8" fmla="*/ 1752 w 1753"/>
                  <a:gd name="T9" fmla="*/ 564 h 1452"/>
                  <a:gd name="T10" fmla="*/ 1634 w 1753"/>
                  <a:gd name="T11" fmla="*/ 1042 h 1452"/>
                  <a:gd name="T12" fmla="*/ 1440 w 1753"/>
                  <a:gd name="T13" fmla="*/ 1324 h 1452"/>
                  <a:gd name="T14" fmla="*/ 981 w 1753"/>
                  <a:gd name="T15" fmla="*/ 1451 h 1452"/>
                  <a:gd name="T16" fmla="*/ 564 w 1753"/>
                  <a:gd name="T17" fmla="*/ 1437 h 1452"/>
                  <a:gd name="T18" fmla="*/ 386 w 1753"/>
                  <a:gd name="T19" fmla="*/ 1324 h 1452"/>
                  <a:gd name="T20" fmla="*/ 147 w 1753"/>
                  <a:gd name="T21" fmla="*/ 901 h 1452"/>
                  <a:gd name="T22" fmla="*/ 0 w 1753"/>
                  <a:gd name="T23" fmla="*/ 760 h 1452"/>
                  <a:gd name="T24" fmla="*/ 74 w 1753"/>
                  <a:gd name="T25" fmla="*/ 592 h 1452"/>
                  <a:gd name="T26" fmla="*/ 132 w 1753"/>
                  <a:gd name="T27" fmla="*/ 564 h 1452"/>
                  <a:gd name="T28" fmla="*/ 222 w 1753"/>
                  <a:gd name="T29" fmla="*/ 409 h 1452"/>
                  <a:gd name="T30" fmla="*/ 296 w 1753"/>
                  <a:gd name="T31" fmla="*/ 240 h 1452"/>
                  <a:gd name="T32" fmla="*/ 505 w 1753"/>
                  <a:gd name="T33" fmla="*/ 43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53" h="1452">
                    <a:moveTo>
                      <a:pt x="505" y="43"/>
                    </a:moveTo>
                    <a:lnTo>
                      <a:pt x="1039" y="0"/>
                    </a:lnTo>
                    <a:lnTo>
                      <a:pt x="1471" y="85"/>
                    </a:lnTo>
                    <a:lnTo>
                      <a:pt x="1737" y="437"/>
                    </a:lnTo>
                    <a:lnTo>
                      <a:pt x="1752" y="564"/>
                    </a:lnTo>
                    <a:lnTo>
                      <a:pt x="1634" y="1042"/>
                    </a:lnTo>
                    <a:lnTo>
                      <a:pt x="1440" y="1324"/>
                    </a:lnTo>
                    <a:lnTo>
                      <a:pt x="981" y="1451"/>
                    </a:lnTo>
                    <a:lnTo>
                      <a:pt x="564" y="1437"/>
                    </a:lnTo>
                    <a:lnTo>
                      <a:pt x="386" y="1324"/>
                    </a:lnTo>
                    <a:lnTo>
                      <a:pt x="147" y="901"/>
                    </a:lnTo>
                    <a:lnTo>
                      <a:pt x="0" y="760"/>
                    </a:lnTo>
                    <a:lnTo>
                      <a:pt x="74" y="592"/>
                    </a:lnTo>
                    <a:lnTo>
                      <a:pt x="132" y="564"/>
                    </a:lnTo>
                    <a:lnTo>
                      <a:pt x="222" y="409"/>
                    </a:lnTo>
                    <a:lnTo>
                      <a:pt x="296" y="240"/>
                    </a:lnTo>
                    <a:lnTo>
                      <a:pt x="505" y="43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>
                <a:off x="3675063" y="4652963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>
                <a:off x="5380038" y="5532438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7048500" y="4191000"/>
                <a:ext cx="2782888" cy="2305050"/>
              </a:xfrm>
              <a:custGeom>
                <a:avLst/>
                <a:gdLst>
                  <a:gd name="T0" fmla="*/ 1247 w 1753"/>
                  <a:gd name="T1" fmla="*/ 43 h 1452"/>
                  <a:gd name="T2" fmla="*/ 713 w 1753"/>
                  <a:gd name="T3" fmla="*/ 0 h 1452"/>
                  <a:gd name="T4" fmla="*/ 281 w 1753"/>
                  <a:gd name="T5" fmla="*/ 85 h 1452"/>
                  <a:gd name="T6" fmla="*/ 15 w 1753"/>
                  <a:gd name="T7" fmla="*/ 437 h 1452"/>
                  <a:gd name="T8" fmla="*/ 0 w 1753"/>
                  <a:gd name="T9" fmla="*/ 564 h 1452"/>
                  <a:gd name="T10" fmla="*/ 118 w 1753"/>
                  <a:gd name="T11" fmla="*/ 1042 h 1452"/>
                  <a:gd name="T12" fmla="*/ 312 w 1753"/>
                  <a:gd name="T13" fmla="*/ 1324 h 1452"/>
                  <a:gd name="T14" fmla="*/ 771 w 1753"/>
                  <a:gd name="T15" fmla="*/ 1451 h 1452"/>
                  <a:gd name="T16" fmla="*/ 1188 w 1753"/>
                  <a:gd name="T17" fmla="*/ 1437 h 1452"/>
                  <a:gd name="T18" fmla="*/ 1366 w 1753"/>
                  <a:gd name="T19" fmla="*/ 1324 h 1452"/>
                  <a:gd name="T20" fmla="*/ 1605 w 1753"/>
                  <a:gd name="T21" fmla="*/ 901 h 1452"/>
                  <a:gd name="T22" fmla="*/ 1752 w 1753"/>
                  <a:gd name="T23" fmla="*/ 760 h 1452"/>
                  <a:gd name="T24" fmla="*/ 1678 w 1753"/>
                  <a:gd name="T25" fmla="*/ 592 h 1452"/>
                  <a:gd name="T26" fmla="*/ 1620 w 1753"/>
                  <a:gd name="T27" fmla="*/ 564 h 1452"/>
                  <a:gd name="T28" fmla="*/ 1530 w 1753"/>
                  <a:gd name="T29" fmla="*/ 409 h 1452"/>
                  <a:gd name="T30" fmla="*/ 1456 w 1753"/>
                  <a:gd name="T31" fmla="*/ 240 h 1452"/>
                  <a:gd name="T32" fmla="*/ 1247 w 1753"/>
                  <a:gd name="T33" fmla="*/ 43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53" h="1452">
                    <a:moveTo>
                      <a:pt x="1247" y="43"/>
                    </a:moveTo>
                    <a:lnTo>
                      <a:pt x="713" y="0"/>
                    </a:lnTo>
                    <a:lnTo>
                      <a:pt x="281" y="85"/>
                    </a:lnTo>
                    <a:lnTo>
                      <a:pt x="15" y="437"/>
                    </a:lnTo>
                    <a:lnTo>
                      <a:pt x="0" y="564"/>
                    </a:lnTo>
                    <a:lnTo>
                      <a:pt x="118" y="1042"/>
                    </a:lnTo>
                    <a:lnTo>
                      <a:pt x="312" y="1324"/>
                    </a:lnTo>
                    <a:lnTo>
                      <a:pt x="771" y="1451"/>
                    </a:lnTo>
                    <a:lnTo>
                      <a:pt x="1188" y="1437"/>
                    </a:lnTo>
                    <a:lnTo>
                      <a:pt x="1366" y="1324"/>
                    </a:lnTo>
                    <a:lnTo>
                      <a:pt x="1605" y="901"/>
                    </a:lnTo>
                    <a:lnTo>
                      <a:pt x="1752" y="760"/>
                    </a:lnTo>
                    <a:lnTo>
                      <a:pt x="1678" y="592"/>
                    </a:lnTo>
                    <a:lnTo>
                      <a:pt x="1620" y="564"/>
                    </a:lnTo>
                    <a:lnTo>
                      <a:pt x="1530" y="409"/>
                    </a:lnTo>
                    <a:lnTo>
                      <a:pt x="1456" y="240"/>
                    </a:lnTo>
                    <a:lnTo>
                      <a:pt x="1247" y="43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38"/>
              <p:cNvSpPr>
                <a:spLocks noChangeArrowheads="1"/>
              </p:cNvSpPr>
              <p:nvPr/>
            </p:nvSpPr>
            <p:spPr bwMode="auto">
              <a:xfrm>
                <a:off x="4910138" y="4532313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39"/>
              <p:cNvSpPr>
                <a:spLocks noChangeArrowheads="1"/>
              </p:cNvSpPr>
              <p:nvPr/>
            </p:nvSpPr>
            <p:spPr bwMode="auto">
              <a:xfrm>
                <a:off x="4767263" y="6088063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40"/>
              <p:cNvSpPr>
                <a:spLocks noChangeArrowheads="1"/>
              </p:cNvSpPr>
              <p:nvPr/>
            </p:nvSpPr>
            <p:spPr bwMode="auto">
              <a:xfrm>
                <a:off x="3830638" y="5930900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41"/>
              <p:cNvSpPr>
                <a:spLocks noChangeArrowheads="1"/>
              </p:cNvSpPr>
              <p:nvPr/>
            </p:nvSpPr>
            <p:spPr bwMode="auto">
              <a:xfrm>
                <a:off x="3395663" y="5338763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Oval 43"/>
              <p:cNvSpPr>
                <a:spLocks noChangeArrowheads="1"/>
              </p:cNvSpPr>
              <p:nvPr/>
            </p:nvSpPr>
            <p:spPr bwMode="auto">
              <a:xfrm rot="17640000">
                <a:off x="7423150" y="5618163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44"/>
              <p:cNvSpPr>
                <a:spLocks noChangeArrowheads="1"/>
              </p:cNvSpPr>
              <p:nvPr/>
            </p:nvSpPr>
            <p:spPr bwMode="auto">
              <a:xfrm rot="17640000">
                <a:off x="8863013" y="4459288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45"/>
              <p:cNvSpPr>
                <a:spLocks noChangeArrowheads="1"/>
              </p:cNvSpPr>
              <p:nvPr/>
            </p:nvSpPr>
            <p:spPr bwMode="auto">
              <a:xfrm rot="17640000">
                <a:off x="7815263" y="4438650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46"/>
              <p:cNvSpPr>
                <a:spLocks noChangeArrowheads="1"/>
              </p:cNvSpPr>
              <p:nvPr/>
            </p:nvSpPr>
            <p:spPr bwMode="auto">
              <a:xfrm rot="17640000">
                <a:off x="9177338" y="5202238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47"/>
              <p:cNvSpPr>
                <a:spLocks noChangeArrowheads="1"/>
              </p:cNvSpPr>
              <p:nvPr/>
            </p:nvSpPr>
            <p:spPr bwMode="auto">
              <a:xfrm rot="17640000">
                <a:off x="8655050" y="5992813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48"/>
              <p:cNvSpPr>
                <a:spLocks noChangeArrowheads="1"/>
              </p:cNvSpPr>
              <p:nvPr/>
            </p:nvSpPr>
            <p:spPr bwMode="auto">
              <a:xfrm rot="17640000">
                <a:off x="7934325" y="6149975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 rot="17640000">
                <a:off x="8220075" y="5180013"/>
                <a:ext cx="214313" cy="2111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 flipV="1">
                <a:off x="4234449" y="4951416"/>
                <a:ext cx="4397638" cy="180701"/>
              </a:xfrm>
              <a:prstGeom prst="lin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Rectangle 27"/>
            <p:cNvSpPr>
              <a:spLocks noChangeArrowheads="1"/>
            </p:cNvSpPr>
            <p:nvPr/>
          </p:nvSpPr>
          <p:spPr bwMode="auto">
            <a:xfrm>
              <a:off x="7454182" y="5873524"/>
              <a:ext cx="3030731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Distance between multi-dimensional means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40529" y="6136661"/>
            <a:ext cx="569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רלוונטי מהרגע שיש יותר מדוגמא אחת בקבוצה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7261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7502</TotalTime>
  <Words>327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4_Office Theme</vt:lpstr>
      <vt:lpstr>1_Office Theme</vt:lpstr>
      <vt:lpstr>22_Office Theme</vt:lpstr>
      <vt:lpstr>Bottom-up clustering hierarchical clustering</vt:lpstr>
      <vt:lpstr>PowerPoint Presentation</vt:lpstr>
      <vt:lpstr>שלבי הבסיס לקלאסטרינג היררכי (hierarchical clustering)</vt:lpstr>
      <vt:lpstr>שלבי הבסיס לקלאסטרינג היררכי (hierarchical clustering)</vt:lpstr>
      <vt:lpstr>קלאסטרינג היררכי – שלב האיגוד</vt:lpstr>
      <vt:lpstr>איך זה עובד?</vt:lpstr>
      <vt:lpstr>קלאסטרינג היררכי – שלב הגדרת הקלאסטרינג</vt:lpstr>
      <vt:lpstr>גובה החיתוך יקבע את מספר הקלאסטרים</vt:lpstr>
      <vt:lpstr>מספר שיטות להגדרת מרחק בין אשכולים של דוגמאות (linkage)</vt:lpstr>
      <vt:lpstr>בחירות linkage ישפיעו על מבנה הדנדוגרמה ומכך בסיכוי סביר על התוצאות</vt:lpstr>
      <vt:lpstr>זהירות במשמעות שכנות  - שלבי האיגוד בעץ יכולים לבלבל</vt:lpstr>
      <vt:lpstr>בהינתן דרך הגיונית להגדיר דמיון ניתן לנסות לזהות אשכולות בכל מידע</vt:lpstr>
      <vt:lpstr>מבנה הרשת יכול להצביע על קבוצות ותתי קבוצות בעלי מאפיינים שונים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מרחקים וחיפוש תבניות לא-מונחה (Unsupervised) ברב-ממד</dc:title>
  <dc:creator>shenorr</dc:creator>
  <cp:lastModifiedBy>Shai Shen-Orr</cp:lastModifiedBy>
  <cp:revision>188</cp:revision>
  <cp:lastPrinted>2016-03-20T08:51:56Z</cp:lastPrinted>
  <dcterms:created xsi:type="dcterms:W3CDTF">2016-03-19T14:03:06Z</dcterms:created>
  <dcterms:modified xsi:type="dcterms:W3CDTF">2022-06-11T12:05:08Z</dcterms:modified>
</cp:coreProperties>
</file>