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12" r:id="rId2"/>
    <p:sldId id="328" r:id="rId3"/>
    <p:sldId id="397" r:id="rId4"/>
    <p:sldId id="344" r:id="rId5"/>
    <p:sldId id="370" r:id="rId6"/>
    <p:sldId id="382" r:id="rId7"/>
    <p:sldId id="409" r:id="rId8"/>
    <p:sldId id="415" r:id="rId9"/>
    <p:sldId id="388" r:id="rId10"/>
    <p:sldId id="398" r:id="rId11"/>
    <p:sldId id="369" r:id="rId12"/>
    <p:sldId id="334" r:id="rId13"/>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104" autoAdjust="0"/>
    <p:restoredTop sz="94660"/>
  </p:normalViewPr>
  <p:slideViewPr>
    <p:cSldViewPr snapToGrid="0">
      <p:cViewPr varScale="1">
        <p:scale>
          <a:sx n="164" d="100"/>
          <a:sy n="164" d="100"/>
        </p:scale>
        <p:origin x="2316" y="1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151A497D-A6DF-464A-BB85-CDFD6F815C85}" type="datetimeFigureOut">
              <a:rPr lang="en-US" smtClean="0"/>
              <a:t>6/27/2022</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281769A-9748-4E49-938E-D8E2AFF116B9}" type="slidenum">
              <a:rPr lang="en-US" smtClean="0"/>
              <a:t>‹#›</a:t>
            </a:fld>
            <a:endParaRPr lang="en-US"/>
          </a:p>
        </p:txBody>
      </p:sp>
    </p:spTree>
    <p:extLst>
      <p:ext uri="{BB962C8B-B14F-4D97-AF65-F5344CB8AC3E}">
        <p14:creationId xmlns:p14="http://schemas.microsoft.com/office/powerpoint/2010/main" val="120079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2471A54A-C8BE-425A-AE30-E8B2619A6DF3}"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05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z="1400" b="1">
                <a:latin typeface="Arial" panose="020B0604020202020204" pitchFamily="34" charset="0"/>
                <a:cs typeface="msgothic" charset="0"/>
              </a:rPr>
              <a:t>Heat map of hierarchical cluster analysis (A) and principal component analysis (B and C) of single-cell gene expression analysis of human embryonic cells and human embryonic stem cells (ESCs).</a:t>
            </a:r>
            <a:r>
              <a:rPr lang="en-GB" altLang="en-US">
                <a:latin typeface="Arial" panose="020B0604020202020204" pitchFamily="34" charset="0"/>
                <a:cs typeface="msgothic" charset="0"/>
              </a:rPr>
              <a:t> Data are from Yan et al. (2013) and were re-analysed using the gene set listed in A, which comprises a range of genes with particular relevance for the transition between naïve and primed pluripotency based on mouse data. In A, colour scale bar depicts log2 RKPM values. Consistent with the original publication, all RefSeq genes expressed in at least one of the samples with RPKM ≥0.1 were used for the analysis. B and C show multidimensional scaling plots representing the first, second and third principal components that drive clustering of samples from all stages of preimplantation development and human ESCs. Principal components were calculated based on the expression of all genes in the naïve and primed gene sets listed in A. C, same colour legend as A and B.</a:t>
            </a:r>
          </a:p>
        </p:txBody>
      </p:sp>
    </p:spTree>
    <p:extLst>
      <p:ext uri="{BB962C8B-B14F-4D97-AF65-F5344CB8AC3E}">
        <p14:creationId xmlns:p14="http://schemas.microsoft.com/office/powerpoint/2010/main" val="421776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0859" y="1972671"/>
            <a:ext cx="9869715" cy="1361018"/>
          </a:xfrm>
        </p:spPr>
        <p:txBody>
          <a:bodyPr/>
          <a:lstStyle/>
          <a:p>
            <a:r>
              <a:rPr lang="en-US"/>
              <a:t>Click to edit Master title style</a:t>
            </a:r>
          </a:p>
        </p:txBody>
      </p:sp>
      <p:sp>
        <p:nvSpPr>
          <p:cNvPr id="3" name="Subtitle 2"/>
          <p:cNvSpPr>
            <a:spLocks noGrp="1"/>
          </p:cNvSpPr>
          <p:nvPr>
            <p:ph type="subTitle" idx="1"/>
          </p:nvPr>
        </p:nvSpPr>
        <p:spPr>
          <a:xfrm>
            <a:off x="1741978" y="3598026"/>
            <a:ext cx="8128001" cy="1622639"/>
          </a:xfrm>
        </p:spPr>
        <p:txBody>
          <a:bodyPr/>
          <a:lstStyle>
            <a:lvl1pPr marL="0" indent="0" algn="ctr">
              <a:buNone/>
              <a:defRPr>
                <a:solidFill>
                  <a:schemeClr val="tx1">
                    <a:tint val="75000"/>
                  </a:schemeClr>
                </a:solidFill>
              </a:defRPr>
            </a:lvl1pPr>
            <a:lvl2pPr marL="411435" indent="0" algn="ctr">
              <a:buNone/>
              <a:defRPr>
                <a:solidFill>
                  <a:schemeClr val="tx1">
                    <a:tint val="75000"/>
                  </a:schemeClr>
                </a:solidFill>
              </a:defRPr>
            </a:lvl2pPr>
            <a:lvl3pPr marL="822865" indent="0" algn="ctr">
              <a:buNone/>
              <a:defRPr>
                <a:solidFill>
                  <a:schemeClr val="tx1">
                    <a:tint val="75000"/>
                  </a:schemeClr>
                </a:solidFill>
              </a:defRPr>
            </a:lvl3pPr>
            <a:lvl4pPr marL="1234296" indent="0" algn="ctr">
              <a:buNone/>
              <a:defRPr>
                <a:solidFill>
                  <a:schemeClr val="tx1">
                    <a:tint val="75000"/>
                  </a:schemeClr>
                </a:solidFill>
              </a:defRPr>
            </a:lvl4pPr>
            <a:lvl5pPr marL="1645734" indent="0" algn="ctr">
              <a:buNone/>
              <a:defRPr>
                <a:solidFill>
                  <a:schemeClr val="tx1">
                    <a:tint val="75000"/>
                  </a:schemeClr>
                </a:solidFill>
              </a:defRPr>
            </a:lvl5pPr>
            <a:lvl6pPr marL="2057156" indent="0" algn="ctr">
              <a:buNone/>
              <a:defRPr>
                <a:solidFill>
                  <a:schemeClr val="tx1">
                    <a:tint val="75000"/>
                  </a:schemeClr>
                </a:solidFill>
              </a:defRPr>
            </a:lvl6pPr>
            <a:lvl7pPr marL="2468589" indent="0" algn="ctr">
              <a:buNone/>
              <a:defRPr>
                <a:solidFill>
                  <a:schemeClr val="tx1">
                    <a:tint val="75000"/>
                  </a:schemeClr>
                </a:solidFill>
              </a:defRPr>
            </a:lvl7pPr>
            <a:lvl8pPr marL="2880018" indent="0" algn="ctr">
              <a:buNone/>
              <a:defRPr>
                <a:solidFill>
                  <a:schemeClr val="tx1">
                    <a:tint val="75000"/>
                  </a:schemeClr>
                </a:solidFill>
              </a:defRPr>
            </a:lvl8pPr>
            <a:lvl9pPr marL="32914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407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270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339743"/>
            <a:ext cx="1959428" cy="72225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5432" y="339743"/>
            <a:ext cx="5684761" cy="7222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148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173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7223" y="4080336"/>
            <a:ext cx="9869715" cy="1261072"/>
          </a:xfrm>
        </p:spPr>
        <p:txBody>
          <a:bodyPr anchor="t"/>
          <a:lstStyle>
            <a:lvl1pPr algn="l">
              <a:defRPr sz="3703" b="1" cap="all"/>
            </a:lvl1pPr>
          </a:lstStyle>
          <a:p>
            <a:r>
              <a:rPr lang="en-US"/>
              <a:t>Click to edit Master title style</a:t>
            </a:r>
          </a:p>
        </p:txBody>
      </p:sp>
      <p:sp>
        <p:nvSpPr>
          <p:cNvPr id="3" name="Text Placeholder 2"/>
          <p:cNvSpPr>
            <a:spLocks noGrp="1"/>
          </p:cNvSpPr>
          <p:nvPr>
            <p:ph type="body" idx="1"/>
          </p:nvPr>
        </p:nvSpPr>
        <p:spPr>
          <a:xfrm>
            <a:off x="917223" y="2691172"/>
            <a:ext cx="9869715" cy="1388942"/>
          </a:xfrm>
        </p:spPr>
        <p:txBody>
          <a:bodyPr anchor="b"/>
          <a:lstStyle>
            <a:lvl1pPr marL="0" indent="0">
              <a:buNone/>
              <a:defRPr sz="1852">
                <a:solidFill>
                  <a:schemeClr val="tx1">
                    <a:tint val="75000"/>
                  </a:schemeClr>
                </a:solidFill>
              </a:defRPr>
            </a:lvl1pPr>
            <a:lvl2pPr marL="411435" indent="0">
              <a:buNone/>
              <a:defRPr sz="1666">
                <a:solidFill>
                  <a:schemeClr val="tx1">
                    <a:tint val="75000"/>
                  </a:schemeClr>
                </a:solidFill>
              </a:defRPr>
            </a:lvl2pPr>
            <a:lvl3pPr marL="822865" indent="0">
              <a:buNone/>
              <a:defRPr sz="1481">
                <a:solidFill>
                  <a:schemeClr val="tx1">
                    <a:tint val="75000"/>
                  </a:schemeClr>
                </a:solidFill>
              </a:defRPr>
            </a:lvl3pPr>
            <a:lvl4pPr marL="1234296" indent="0">
              <a:buNone/>
              <a:defRPr sz="1296">
                <a:solidFill>
                  <a:schemeClr val="tx1">
                    <a:tint val="75000"/>
                  </a:schemeClr>
                </a:solidFill>
              </a:defRPr>
            </a:lvl4pPr>
            <a:lvl5pPr marL="1645734" indent="0">
              <a:buNone/>
              <a:defRPr sz="1296">
                <a:solidFill>
                  <a:schemeClr val="tx1">
                    <a:tint val="75000"/>
                  </a:schemeClr>
                </a:solidFill>
              </a:defRPr>
            </a:lvl5pPr>
            <a:lvl6pPr marL="2057156" indent="0">
              <a:buNone/>
              <a:defRPr sz="1296">
                <a:solidFill>
                  <a:schemeClr val="tx1">
                    <a:tint val="75000"/>
                  </a:schemeClr>
                </a:solidFill>
              </a:defRPr>
            </a:lvl6pPr>
            <a:lvl7pPr marL="2468589" indent="0">
              <a:buNone/>
              <a:defRPr sz="1296">
                <a:solidFill>
                  <a:schemeClr val="tx1">
                    <a:tint val="75000"/>
                  </a:schemeClr>
                </a:solidFill>
              </a:defRPr>
            </a:lvl7pPr>
            <a:lvl8pPr marL="2880018" indent="0">
              <a:buNone/>
              <a:defRPr sz="1296">
                <a:solidFill>
                  <a:schemeClr val="tx1">
                    <a:tint val="75000"/>
                  </a:schemeClr>
                </a:solidFill>
              </a:defRPr>
            </a:lvl8pPr>
            <a:lvl9pPr marL="3291448" indent="0">
              <a:buNone/>
              <a:defRPr sz="1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147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5430" y="1975387"/>
            <a:ext cx="3822095" cy="5586640"/>
          </a:xfrm>
        </p:spPr>
        <p:txBody>
          <a:bodyPr/>
          <a:lstStyle>
            <a:lvl1pPr>
              <a:defRPr sz="2592"/>
            </a:lvl1pPr>
            <a:lvl2pPr>
              <a:defRPr sz="2222"/>
            </a:lvl2pPr>
            <a:lvl3pPr>
              <a:defRPr sz="1852"/>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1050" y="1975387"/>
            <a:ext cx="3822095" cy="5586640"/>
          </a:xfrm>
        </p:spPr>
        <p:txBody>
          <a:bodyPr/>
          <a:lstStyle>
            <a:lvl1pPr>
              <a:defRPr sz="2592"/>
            </a:lvl1pPr>
            <a:lvl2pPr>
              <a:defRPr sz="2222"/>
            </a:lvl2pPr>
            <a:lvl3pPr>
              <a:defRPr sz="1852"/>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641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0785" y="254273"/>
            <a:ext cx="10450287" cy="105824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80581" y="1421281"/>
            <a:ext cx="5130399" cy="592321"/>
          </a:xfrm>
        </p:spPr>
        <p:txBody>
          <a:bodyPr anchor="b"/>
          <a:lstStyle>
            <a:lvl1pPr marL="0" indent="0">
              <a:buNone/>
              <a:defRPr sz="2222" b="1"/>
            </a:lvl1pPr>
            <a:lvl2pPr marL="411435" indent="0">
              <a:buNone/>
              <a:defRPr sz="1852" b="1"/>
            </a:lvl2pPr>
            <a:lvl3pPr marL="822865" indent="0">
              <a:buNone/>
              <a:defRPr sz="1666" b="1"/>
            </a:lvl3pPr>
            <a:lvl4pPr marL="1234296" indent="0">
              <a:buNone/>
              <a:defRPr sz="1481" b="1"/>
            </a:lvl4pPr>
            <a:lvl5pPr marL="1645734" indent="0">
              <a:buNone/>
              <a:defRPr sz="1481" b="1"/>
            </a:lvl5pPr>
            <a:lvl6pPr marL="2057156" indent="0">
              <a:buNone/>
              <a:defRPr sz="1481" b="1"/>
            </a:lvl6pPr>
            <a:lvl7pPr marL="2468589" indent="0">
              <a:buNone/>
              <a:defRPr sz="1481" b="1"/>
            </a:lvl7pPr>
            <a:lvl8pPr marL="2880018" indent="0">
              <a:buNone/>
              <a:defRPr sz="1481" b="1"/>
            </a:lvl8pPr>
            <a:lvl9pPr marL="3291448" indent="0">
              <a:buNone/>
              <a:defRPr sz="1481" b="1"/>
            </a:lvl9pPr>
          </a:lstStyle>
          <a:p>
            <a:pPr lvl="0"/>
            <a:r>
              <a:rPr lang="en-US"/>
              <a:t>Click to edit Master text styles</a:t>
            </a:r>
          </a:p>
        </p:txBody>
      </p:sp>
      <p:sp>
        <p:nvSpPr>
          <p:cNvPr id="4" name="Content Placeholder 3"/>
          <p:cNvSpPr>
            <a:spLocks noGrp="1"/>
          </p:cNvSpPr>
          <p:nvPr>
            <p:ph sz="half" idx="2"/>
          </p:nvPr>
        </p:nvSpPr>
        <p:spPr>
          <a:xfrm>
            <a:off x="580581" y="2013602"/>
            <a:ext cx="5130399" cy="3658286"/>
          </a:xfrm>
        </p:spPr>
        <p:txBody>
          <a:bodyPr/>
          <a:lstStyle>
            <a:lvl1pPr>
              <a:defRPr sz="2222"/>
            </a:lvl1pPr>
            <a:lvl2pPr>
              <a:defRPr sz="1852"/>
            </a:lvl2pPr>
            <a:lvl3pPr>
              <a:defRPr sz="1666"/>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8447" y="1421281"/>
            <a:ext cx="5132412" cy="592321"/>
          </a:xfrm>
        </p:spPr>
        <p:txBody>
          <a:bodyPr anchor="b"/>
          <a:lstStyle>
            <a:lvl1pPr marL="0" indent="0">
              <a:buNone/>
              <a:defRPr sz="2222" b="1"/>
            </a:lvl1pPr>
            <a:lvl2pPr marL="411435" indent="0">
              <a:buNone/>
              <a:defRPr sz="1852" b="1"/>
            </a:lvl2pPr>
            <a:lvl3pPr marL="822865" indent="0">
              <a:buNone/>
              <a:defRPr sz="1666" b="1"/>
            </a:lvl3pPr>
            <a:lvl4pPr marL="1234296" indent="0">
              <a:buNone/>
              <a:defRPr sz="1481" b="1"/>
            </a:lvl4pPr>
            <a:lvl5pPr marL="1645734" indent="0">
              <a:buNone/>
              <a:defRPr sz="1481" b="1"/>
            </a:lvl5pPr>
            <a:lvl6pPr marL="2057156" indent="0">
              <a:buNone/>
              <a:defRPr sz="1481" b="1"/>
            </a:lvl6pPr>
            <a:lvl7pPr marL="2468589" indent="0">
              <a:buNone/>
              <a:defRPr sz="1481" b="1"/>
            </a:lvl7pPr>
            <a:lvl8pPr marL="2880018" indent="0">
              <a:buNone/>
              <a:defRPr sz="1481" b="1"/>
            </a:lvl8pPr>
            <a:lvl9pPr marL="3291448" indent="0">
              <a:buNone/>
              <a:defRPr sz="1481" b="1"/>
            </a:lvl9pPr>
          </a:lstStyle>
          <a:p>
            <a:pPr lvl="0"/>
            <a:r>
              <a:rPr lang="en-US"/>
              <a:t>Click to edit Master text styles</a:t>
            </a:r>
          </a:p>
        </p:txBody>
      </p:sp>
      <p:sp>
        <p:nvSpPr>
          <p:cNvPr id="6" name="Content Placeholder 5"/>
          <p:cNvSpPr>
            <a:spLocks noGrp="1"/>
          </p:cNvSpPr>
          <p:nvPr>
            <p:ph sz="quarter" idx="4"/>
          </p:nvPr>
        </p:nvSpPr>
        <p:spPr>
          <a:xfrm>
            <a:off x="5898447" y="2013602"/>
            <a:ext cx="5132412" cy="3658286"/>
          </a:xfrm>
        </p:spPr>
        <p:txBody>
          <a:bodyPr/>
          <a:lstStyle>
            <a:lvl1pPr>
              <a:defRPr sz="2222"/>
            </a:lvl1pPr>
            <a:lvl2pPr>
              <a:defRPr sz="1852"/>
            </a:lvl2pPr>
            <a:lvl3pPr>
              <a:defRPr sz="1666"/>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387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951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734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0804" y="252802"/>
            <a:ext cx="3820080" cy="1075880"/>
          </a:xfrm>
        </p:spPr>
        <p:txBody>
          <a:bodyPr anchor="b"/>
          <a:lstStyle>
            <a:lvl1pPr algn="l">
              <a:defRPr sz="1852" b="1"/>
            </a:lvl1pPr>
          </a:lstStyle>
          <a:p>
            <a:r>
              <a:rPr lang="en-US"/>
              <a:t>Click to edit Master title style</a:t>
            </a:r>
          </a:p>
        </p:txBody>
      </p:sp>
      <p:sp>
        <p:nvSpPr>
          <p:cNvPr id="3" name="Content Placeholder 2"/>
          <p:cNvSpPr>
            <a:spLocks noGrp="1"/>
          </p:cNvSpPr>
          <p:nvPr>
            <p:ph idx="1"/>
          </p:nvPr>
        </p:nvSpPr>
        <p:spPr>
          <a:xfrm>
            <a:off x="4539750" y="252805"/>
            <a:ext cx="6491111" cy="5419085"/>
          </a:xfrm>
        </p:spPr>
        <p:txBody>
          <a:bodyPr/>
          <a:lstStyle>
            <a:lvl1pPr>
              <a:defRPr sz="2963"/>
            </a:lvl1pPr>
            <a:lvl2pPr>
              <a:defRPr sz="2592"/>
            </a:lvl2pPr>
            <a:lvl3pPr>
              <a:defRPr sz="2222"/>
            </a:lvl3pPr>
            <a:lvl4pPr>
              <a:defRPr sz="1852"/>
            </a:lvl4pPr>
            <a:lvl5pPr>
              <a:defRPr sz="1852"/>
            </a:lvl5pPr>
            <a:lvl6pPr>
              <a:defRPr sz="1852"/>
            </a:lvl6pPr>
            <a:lvl7pPr>
              <a:defRPr sz="1852"/>
            </a:lvl7pPr>
            <a:lvl8pPr>
              <a:defRPr sz="1852"/>
            </a:lvl8pPr>
            <a:lvl9pPr>
              <a:defRPr sz="18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0804" y="1328685"/>
            <a:ext cx="3820080" cy="4343205"/>
          </a:xfrm>
        </p:spPr>
        <p:txBody>
          <a:bodyPr/>
          <a:lstStyle>
            <a:lvl1pPr marL="0" indent="0">
              <a:buNone/>
              <a:defRPr sz="1296"/>
            </a:lvl1pPr>
            <a:lvl2pPr marL="411435" indent="0">
              <a:buNone/>
              <a:defRPr sz="1111"/>
            </a:lvl2pPr>
            <a:lvl3pPr marL="822865" indent="0">
              <a:buNone/>
              <a:defRPr sz="926"/>
            </a:lvl3pPr>
            <a:lvl4pPr marL="1234296" indent="0">
              <a:buNone/>
              <a:defRPr sz="833"/>
            </a:lvl4pPr>
            <a:lvl5pPr marL="1645734" indent="0">
              <a:buNone/>
              <a:defRPr sz="833"/>
            </a:lvl5pPr>
            <a:lvl6pPr marL="2057156" indent="0">
              <a:buNone/>
              <a:defRPr sz="833"/>
            </a:lvl6pPr>
            <a:lvl7pPr marL="2468589" indent="0">
              <a:buNone/>
              <a:defRPr sz="833"/>
            </a:lvl7pPr>
            <a:lvl8pPr marL="2880018" indent="0">
              <a:buNone/>
              <a:defRPr sz="833"/>
            </a:lvl8pPr>
            <a:lvl9pPr marL="329144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333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5924" y="4444620"/>
            <a:ext cx="6966857" cy="524712"/>
          </a:xfrm>
        </p:spPr>
        <p:txBody>
          <a:bodyPr anchor="b"/>
          <a:lstStyle>
            <a:lvl1pPr algn="l">
              <a:defRPr sz="1852" b="1"/>
            </a:lvl1pPr>
          </a:lstStyle>
          <a:p>
            <a:r>
              <a:rPr lang="en-US"/>
              <a:t>Click to edit Master title style</a:t>
            </a:r>
          </a:p>
        </p:txBody>
      </p:sp>
      <p:sp>
        <p:nvSpPr>
          <p:cNvPr id="3" name="Picture Placeholder 2"/>
          <p:cNvSpPr>
            <a:spLocks noGrp="1"/>
          </p:cNvSpPr>
          <p:nvPr>
            <p:ph type="pic" idx="1"/>
          </p:nvPr>
        </p:nvSpPr>
        <p:spPr>
          <a:xfrm>
            <a:off x="2275924" y="567340"/>
            <a:ext cx="6966857" cy="3809673"/>
          </a:xfrm>
        </p:spPr>
        <p:txBody>
          <a:bodyPr/>
          <a:lstStyle>
            <a:lvl1pPr marL="0" indent="0">
              <a:buNone/>
              <a:defRPr sz="2963"/>
            </a:lvl1pPr>
            <a:lvl2pPr marL="411435" indent="0">
              <a:buNone/>
              <a:defRPr sz="2592"/>
            </a:lvl2pPr>
            <a:lvl3pPr marL="822865" indent="0">
              <a:buNone/>
              <a:defRPr sz="2222"/>
            </a:lvl3pPr>
            <a:lvl4pPr marL="1234296" indent="0">
              <a:buNone/>
              <a:defRPr sz="1852"/>
            </a:lvl4pPr>
            <a:lvl5pPr marL="1645734" indent="0">
              <a:buNone/>
              <a:defRPr sz="1852"/>
            </a:lvl5pPr>
            <a:lvl6pPr marL="2057156" indent="0">
              <a:buNone/>
              <a:defRPr sz="1852"/>
            </a:lvl6pPr>
            <a:lvl7pPr marL="2468589" indent="0">
              <a:buNone/>
              <a:defRPr sz="1852"/>
            </a:lvl7pPr>
            <a:lvl8pPr marL="2880018" indent="0">
              <a:buNone/>
              <a:defRPr sz="1852"/>
            </a:lvl8pPr>
            <a:lvl9pPr marL="3291448" indent="0">
              <a:buNone/>
              <a:defRPr sz="1852"/>
            </a:lvl9pPr>
          </a:lstStyle>
          <a:p>
            <a:endParaRPr lang="en-US"/>
          </a:p>
        </p:txBody>
      </p:sp>
      <p:sp>
        <p:nvSpPr>
          <p:cNvPr id="4" name="Text Placeholder 3"/>
          <p:cNvSpPr>
            <a:spLocks noGrp="1"/>
          </p:cNvSpPr>
          <p:nvPr>
            <p:ph type="body" sz="half" idx="2"/>
          </p:nvPr>
        </p:nvSpPr>
        <p:spPr>
          <a:xfrm>
            <a:off x="2275924" y="4969333"/>
            <a:ext cx="6966857" cy="745179"/>
          </a:xfrm>
        </p:spPr>
        <p:txBody>
          <a:bodyPr/>
          <a:lstStyle>
            <a:lvl1pPr marL="0" indent="0">
              <a:buNone/>
              <a:defRPr sz="1296"/>
            </a:lvl1pPr>
            <a:lvl2pPr marL="411435" indent="0">
              <a:buNone/>
              <a:defRPr sz="1111"/>
            </a:lvl2pPr>
            <a:lvl3pPr marL="822865" indent="0">
              <a:buNone/>
              <a:defRPr sz="926"/>
            </a:lvl3pPr>
            <a:lvl4pPr marL="1234296" indent="0">
              <a:buNone/>
              <a:defRPr sz="833"/>
            </a:lvl4pPr>
            <a:lvl5pPr marL="1645734" indent="0">
              <a:buNone/>
              <a:defRPr sz="833"/>
            </a:lvl5pPr>
            <a:lvl6pPr marL="2057156" indent="0">
              <a:buNone/>
              <a:defRPr sz="833"/>
            </a:lvl6pPr>
            <a:lvl7pPr marL="2468589" indent="0">
              <a:buNone/>
              <a:defRPr sz="833"/>
            </a:lvl7pPr>
            <a:lvl8pPr marL="2880018" indent="0">
              <a:buNone/>
              <a:defRPr sz="833"/>
            </a:lvl8pPr>
            <a:lvl9pPr marL="329144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78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0785" y="254273"/>
            <a:ext cx="10450287" cy="1058243"/>
          </a:xfrm>
          <a:prstGeom prst="rect">
            <a:avLst/>
          </a:prstGeom>
        </p:spPr>
        <p:txBody>
          <a:bodyPr vert="horz" lIns="88875" tIns="44437" rIns="88875" bIns="44437" rtlCol="0" anchor="ctr">
            <a:normAutofit/>
          </a:bodyPr>
          <a:lstStyle/>
          <a:p>
            <a:r>
              <a:rPr lang="en-US"/>
              <a:t>Click to edit Master title style</a:t>
            </a:r>
          </a:p>
        </p:txBody>
      </p:sp>
      <p:sp>
        <p:nvSpPr>
          <p:cNvPr id="3" name="Text Placeholder 2"/>
          <p:cNvSpPr>
            <a:spLocks noGrp="1"/>
          </p:cNvSpPr>
          <p:nvPr>
            <p:ph type="body" idx="1"/>
          </p:nvPr>
        </p:nvSpPr>
        <p:spPr>
          <a:xfrm>
            <a:off x="580785" y="1481765"/>
            <a:ext cx="10450287" cy="4190347"/>
          </a:xfrm>
          <a:prstGeom prst="rect">
            <a:avLst/>
          </a:prstGeom>
        </p:spPr>
        <p:txBody>
          <a:bodyPr vert="horz" lIns="88875" tIns="44437" rIns="88875" bIns="444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80572" y="5885229"/>
            <a:ext cx="2709333" cy="338050"/>
          </a:xfrm>
          <a:prstGeom prst="rect">
            <a:avLst/>
          </a:prstGeom>
        </p:spPr>
        <p:txBody>
          <a:bodyPr vert="horz" lIns="88875" tIns="44437" rIns="88875" bIns="44437" rtlCol="0" anchor="ctr"/>
          <a:lstStyle>
            <a:lvl1pPr algn="l">
              <a:defRPr sz="1111">
                <a:solidFill>
                  <a:schemeClr val="tx1">
                    <a:tint val="75000"/>
                  </a:schemeClr>
                </a:solidFill>
              </a:defRPr>
            </a:lvl1pPr>
          </a:lstStyle>
          <a:p>
            <a:pPr marL="0" marR="0" lvl="0" indent="0" algn="l" defTabSz="822865"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22865" rtl="0" eaLnBrk="1" fontAlgn="auto" latinLnBrk="0" hangingPunct="1">
                <a:lnSpc>
                  <a:spcPct val="100000"/>
                </a:lnSpc>
                <a:spcBef>
                  <a:spcPts val="0"/>
                </a:spcBef>
                <a:spcAft>
                  <a:spcPts val="0"/>
                </a:spcAft>
                <a:buClrTx/>
                <a:buSzTx/>
                <a:buFontTx/>
                <a:buNone/>
                <a:tabLst/>
                <a:defRPr/>
              </a:pPr>
              <a:t>6/27/2022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967240" y="5885229"/>
            <a:ext cx="3676952" cy="338050"/>
          </a:xfrm>
          <a:prstGeom prst="rect">
            <a:avLst/>
          </a:prstGeom>
        </p:spPr>
        <p:txBody>
          <a:bodyPr vert="horz" lIns="88875" tIns="44437" rIns="88875" bIns="44437" rtlCol="0" anchor="ctr"/>
          <a:lstStyle>
            <a:lvl1pPr algn="ctr">
              <a:defRPr sz="1111">
                <a:solidFill>
                  <a:schemeClr val="tx1">
                    <a:tint val="75000"/>
                  </a:schemeClr>
                </a:solidFill>
              </a:defRPr>
            </a:lvl1pPr>
          </a:lstStyle>
          <a:p>
            <a:pPr marL="0" marR="0" lvl="0" indent="0" algn="ctr" defTabSz="822865"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321524" y="5885229"/>
            <a:ext cx="2709333" cy="338050"/>
          </a:xfrm>
          <a:prstGeom prst="rect">
            <a:avLst/>
          </a:prstGeom>
        </p:spPr>
        <p:txBody>
          <a:bodyPr vert="horz" lIns="88875" tIns="44437" rIns="88875" bIns="44437" rtlCol="0" anchor="ctr"/>
          <a:lstStyle>
            <a:lvl1pPr algn="r">
              <a:defRPr sz="1111">
                <a:solidFill>
                  <a:schemeClr val="tx1">
                    <a:tint val="75000"/>
                  </a:schemeClr>
                </a:solidFill>
              </a:defRPr>
            </a:lvl1pPr>
          </a:lstStyle>
          <a:p>
            <a:pPr marL="0" marR="0" lvl="0" indent="0" algn="r" defTabSz="822865"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2865"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93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22865" rtl="0" eaLnBrk="1" latinLnBrk="0" hangingPunct="1">
        <a:spcBef>
          <a:spcPct val="0"/>
        </a:spcBef>
        <a:buNone/>
        <a:defRPr sz="4074" kern="1200">
          <a:solidFill>
            <a:schemeClr val="tx1"/>
          </a:solidFill>
          <a:latin typeface="+mj-lt"/>
          <a:ea typeface="+mj-ea"/>
          <a:cs typeface="+mj-cs"/>
        </a:defRPr>
      </a:lvl1pPr>
    </p:titleStyle>
    <p:bodyStyle>
      <a:lvl1pPr marL="308578" indent="-308578" algn="l" defTabSz="822865" rtl="0" eaLnBrk="1" latinLnBrk="0" hangingPunct="1">
        <a:spcBef>
          <a:spcPct val="20000"/>
        </a:spcBef>
        <a:buFont typeface="Arial" pitchFamily="34" charset="0"/>
        <a:buChar char="•"/>
        <a:defRPr sz="2963" kern="1200">
          <a:solidFill>
            <a:schemeClr val="tx1"/>
          </a:solidFill>
          <a:latin typeface="+mn-lt"/>
          <a:ea typeface="+mn-ea"/>
          <a:cs typeface="+mn-cs"/>
        </a:defRPr>
      </a:lvl1pPr>
      <a:lvl2pPr marL="668572" indent="-257170" algn="l" defTabSz="822865" rtl="0" eaLnBrk="1" latinLnBrk="0" hangingPunct="1">
        <a:spcBef>
          <a:spcPct val="20000"/>
        </a:spcBef>
        <a:buFont typeface="Arial" pitchFamily="34" charset="0"/>
        <a:buChar char="–"/>
        <a:defRPr sz="2592" kern="1200">
          <a:solidFill>
            <a:schemeClr val="tx1"/>
          </a:solidFill>
          <a:latin typeface="+mn-lt"/>
          <a:ea typeface="+mn-ea"/>
          <a:cs typeface="+mn-cs"/>
        </a:defRPr>
      </a:lvl2pPr>
      <a:lvl3pPr marL="1028575" indent="-205713" algn="l" defTabSz="822865" rtl="0" eaLnBrk="1" latinLnBrk="0" hangingPunct="1">
        <a:spcBef>
          <a:spcPct val="20000"/>
        </a:spcBef>
        <a:buFont typeface="Arial" pitchFamily="34" charset="0"/>
        <a:buChar char="•"/>
        <a:defRPr sz="2222" kern="1200">
          <a:solidFill>
            <a:schemeClr val="tx1"/>
          </a:solidFill>
          <a:latin typeface="+mn-lt"/>
          <a:ea typeface="+mn-ea"/>
          <a:cs typeface="+mn-cs"/>
        </a:defRPr>
      </a:lvl3pPr>
      <a:lvl4pPr marL="1440012"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4pPr>
      <a:lvl5pPr marL="1851435"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5pPr>
      <a:lvl6pPr marL="2262871"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6pPr>
      <a:lvl7pPr marL="2674287"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7pPr>
      <a:lvl8pPr marL="3085734"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8pPr>
      <a:lvl9pPr marL="3497175"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9pPr>
    </p:bodyStyle>
    <p:otherStyle>
      <a:defPPr>
        <a:defRPr lang="en-US"/>
      </a:defPPr>
      <a:lvl1pPr marL="0" algn="l" defTabSz="822865" rtl="0" eaLnBrk="1" latinLnBrk="0" hangingPunct="1">
        <a:defRPr sz="1666" kern="1200">
          <a:solidFill>
            <a:schemeClr val="tx1"/>
          </a:solidFill>
          <a:latin typeface="+mn-lt"/>
          <a:ea typeface="+mn-ea"/>
          <a:cs typeface="+mn-cs"/>
        </a:defRPr>
      </a:lvl1pPr>
      <a:lvl2pPr marL="411435" algn="l" defTabSz="822865" rtl="0" eaLnBrk="1" latinLnBrk="0" hangingPunct="1">
        <a:defRPr sz="1666" kern="1200">
          <a:solidFill>
            <a:schemeClr val="tx1"/>
          </a:solidFill>
          <a:latin typeface="+mn-lt"/>
          <a:ea typeface="+mn-ea"/>
          <a:cs typeface="+mn-cs"/>
        </a:defRPr>
      </a:lvl2pPr>
      <a:lvl3pPr marL="822865" algn="l" defTabSz="822865" rtl="0" eaLnBrk="1" latinLnBrk="0" hangingPunct="1">
        <a:defRPr sz="1666" kern="1200">
          <a:solidFill>
            <a:schemeClr val="tx1"/>
          </a:solidFill>
          <a:latin typeface="+mn-lt"/>
          <a:ea typeface="+mn-ea"/>
          <a:cs typeface="+mn-cs"/>
        </a:defRPr>
      </a:lvl3pPr>
      <a:lvl4pPr marL="1234296" algn="l" defTabSz="822865" rtl="0" eaLnBrk="1" latinLnBrk="0" hangingPunct="1">
        <a:defRPr sz="1666" kern="1200">
          <a:solidFill>
            <a:schemeClr val="tx1"/>
          </a:solidFill>
          <a:latin typeface="+mn-lt"/>
          <a:ea typeface="+mn-ea"/>
          <a:cs typeface="+mn-cs"/>
        </a:defRPr>
      </a:lvl4pPr>
      <a:lvl5pPr marL="1645734" algn="l" defTabSz="822865" rtl="0" eaLnBrk="1" latinLnBrk="0" hangingPunct="1">
        <a:defRPr sz="1666" kern="1200">
          <a:solidFill>
            <a:schemeClr val="tx1"/>
          </a:solidFill>
          <a:latin typeface="+mn-lt"/>
          <a:ea typeface="+mn-ea"/>
          <a:cs typeface="+mn-cs"/>
        </a:defRPr>
      </a:lvl5pPr>
      <a:lvl6pPr marL="2057156" algn="l" defTabSz="822865" rtl="0" eaLnBrk="1" latinLnBrk="0" hangingPunct="1">
        <a:defRPr sz="1666" kern="1200">
          <a:solidFill>
            <a:schemeClr val="tx1"/>
          </a:solidFill>
          <a:latin typeface="+mn-lt"/>
          <a:ea typeface="+mn-ea"/>
          <a:cs typeface="+mn-cs"/>
        </a:defRPr>
      </a:lvl6pPr>
      <a:lvl7pPr marL="2468589" algn="l" defTabSz="822865" rtl="0" eaLnBrk="1" latinLnBrk="0" hangingPunct="1">
        <a:defRPr sz="1666" kern="1200">
          <a:solidFill>
            <a:schemeClr val="tx1"/>
          </a:solidFill>
          <a:latin typeface="+mn-lt"/>
          <a:ea typeface="+mn-ea"/>
          <a:cs typeface="+mn-cs"/>
        </a:defRPr>
      </a:lvl7pPr>
      <a:lvl8pPr marL="2880018" algn="l" defTabSz="822865" rtl="0" eaLnBrk="1" latinLnBrk="0" hangingPunct="1">
        <a:defRPr sz="1666" kern="1200">
          <a:solidFill>
            <a:schemeClr val="tx1"/>
          </a:solidFill>
          <a:latin typeface="+mn-lt"/>
          <a:ea typeface="+mn-ea"/>
          <a:cs typeface="+mn-cs"/>
        </a:defRPr>
      </a:lvl8pPr>
      <a:lvl9pPr marL="3291448" algn="l" defTabSz="822865" rtl="0" eaLnBrk="1" latinLnBrk="0" hangingPunct="1">
        <a:defRPr sz="16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hyperlink" Target="https://setosa.io/ev/principal-component-analysis/"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1057" y="170104"/>
            <a:ext cx="5106441" cy="2416193"/>
          </a:xfrm>
        </p:spPr>
        <p:txBody>
          <a:bodyPr>
            <a:noAutofit/>
          </a:bodyPr>
          <a:lstStyle/>
          <a:p>
            <a:pPr rtl="1"/>
            <a:r>
              <a:rPr lang="he-IL" sz="2407" dirty="0">
                <a:solidFill>
                  <a:srgbClr val="FFC000"/>
                </a:solidFill>
              </a:rPr>
              <a:t>שי שן-אור</a:t>
            </a:r>
            <a:endParaRPr lang="en-US" sz="2407" dirty="0">
              <a:solidFill>
                <a:srgbClr val="FFC000"/>
              </a:solidFill>
            </a:endParaRPr>
          </a:p>
          <a:p>
            <a:pPr rtl="1"/>
            <a:r>
              <a:rPr lang="he-IL" sz="2222" dirty="0">
                <a:solidFill>
                  <a:srgbClr val="FFC000"/>
                </a:solidFill>
              </a:rPr>
              <a:t>המחלקה לאימונולוגיה</a:t>
            </a:r>
          </a:p>
          <a:p>
            <a:pPr rtl="1"/>
            <a:r>
              <a:rPr lang="he-IL" sz="2222" dirty="0">
                <a:solidFill>
                  <a:srgbClr val="FFC000"/>
                </a:solidFill>
              </a:rPr>
              <a:t>  הפקולטה לרפואה ע"ש רפפורט</a:t>
            </a:r>
            <a:endParaRPr lang="en-US" sz="2222" dirty="0">
              <a:solidFill>
                <a:srgbClr val="FFC000"/>
              </a:solidFill>
            </a:endParaRPr>
          </a:p>
          <a:p>
            <a:pPr rtl="1"/>
            <a:r>
              <a:rPr lang="he-IL" sz="2222" dirty="0">
                <a:solidFill>
                  <a:srgbClr val="FFC000"/>
                </a:solidFill>
              </a:rPr>
              <a:t>הטכניון</a:t>
            </a:r>
            <a:endParaRPr lang="en-US" sz="2222" dirty="0">
              <a:solidFill>
                <a:srgbClr val="FFC000"/>
              </a:solidFill>
            </a:endParaRPr>
          </a:p>
          <a:p>
            <a:pPr rtl="1"/>
            <a:r>
              <a:rPr lang="en-US" sz="2407" dirty="0">
                <a:solidFill>
                  <a:schemeClr val="bg1"/>
                </a:solidFill>
              </a:rPr>
              <a:t>shenorr@technion.ac.il</a:t>
            </a:r>
          </a:p>
          <a:p>
            <a:pPr rtl="1"/>
            <a:endParaRPr lang="en-US" sz="2407" dirty="0">
              <a:solidFill>
                <a:srgbClr val="FFFF00"/>
              </a:solidFill>
            </a:endParaRPr>
          </a:p>
          <a:p>
            <a:pPr rtl="1"/>
            <a:r>
              <a:rPr lang="he-IL" sz="2407" dirty="0">
                <a:solidFill>
                  <a:schemeClr val="bg1"/>
                </a:solidFill>
              </a:rPr>
              <a:t>המעבדה לאימונולוגיה מערכתית</a:t>
            </a:r>
          </a:p>
          <a:p>
            <a:pPr rtl="1"/>
            <a:r>
              <a:rPr lang="he-IL" sz="2407" dirty="0">
                <a:solidFill>
                  <a:schemeClr val="bg1"/>
                </a:solidFill>
              </a:rPr>
              <a:t> ורפואה מותאמת אישית</a:t>
            </a:r>
            <a:endParaRPr lang="en-US" sz="2407" dirty="0">
              <a:solidFill>
                <a:schemeClr val="bg1"/>
              </a:solidFill>
            </a:endParaRPr>
          </a:p>
          <a:p>
            <a:pPr rtl="1"/>
            <a:endParaRPr lang="en-US" sz="2407" dirty="0">
              <a:solidFill>
                <a:srgbClr val="FFC000"/>
              </a:solidFill>
            </a:endParaRPr>
          </a:p>
        </p:txBody>
      </p:sp>
      <p:sp>
        <p:nvSpPr>
          <p:cNvPr id="7" name="Subtitle 2"/>
          <p:cNvSpPr txBox="1">
            <a:spLocks/>
          </p:cNvSpPr>
          <p:nvPr/>
        </p:nvSpPr>
        <p:spPr>
          <a:xfrm>
            <a:off x="1580832" y="5538138"/>
            <a:ext cx="6843302" cy="1622639"/>
          </a:xfrm>
          <a:prstGeom prst="rect">
            <a:avLst/>
          </a:prstGeom>
        </p:spPr>
        <p:txBody>
          <a:bodyPr vert="horz" lIns="82285" tIns="41142" rIns="82285" bIns="41142" rtlCol="0">
            <a:normAutofit/>
          </a:bodyPr>
          <a:lstStyle/>
          <a:p>
            <a:pPr marL="0" marR="0" lvl="0" indent="0" algn="l" defTabSz="822769" rtl="0" eaLnBrk="1" fontAlgn="auto" latinLnBrk="0" hangingPunct="1">
              <a:lnSpc>
                <a:spcPct val="100000"/>
              </a:lnSpc>
              <a:spcBef>
                <a:spcPct val="20000"/>
              </a:spcBef>
              <a:spcAft>
                <a:spcPts val="0"/>
              </a:spcAft>
              <a:buClrTx/>
              <a:buSzTx/>
              <a:buFontTx/>
              <a:buNone/>
              <a:tabLst/>
              <a:defRPr/>
            </a:pPr>
            <a:endParaRPr kumimoji="0" lang="en-US" sz="1852" b="0" i="1" u="none" strike="noStrike" kern="1200" cap="none" spc="0" normalizeH="0" baseline="0" noProof="0" dirty="0">
              <a:ln>
                <a:noFill/>
              </a:ln>
              <a:solidFill>
                <a:srgbClr val="FFFF00"/>
              </a:solidFill>
              <a:effectLst/>
              <a:uLnTx/>
              <a:uFillTx/>
              <a:latin typeface="Calibri"/>
              <a:ea typeface="+mn-ea"/>
              <a:cs typeface="+mn-cs"/>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3012" r="46602"/>
          <a:stretch/>
        </p:blipFill>
        <p:spPr>
          <a:xfrm>
            <a:off x="262874" y="333191"/>
            <a:ext cx="1096416" cy="1365706"/>
          </a:xfrm>
          <a:prstGeom prst="rect">
            <a:avLst/>
          </a:prstGeom>
        </p:spPr>
      </p:pic>
      <p:pic>
        <p:nvPicPr>
          <p:cNvPr id="1026" name="Picture 2" descr="https://stephencmonahan.files.wordpress.com/2012/11/beauty-and-the-beas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6929" y="2235068"/>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D760E9B-D738-C1F1-C9A7-C45D04009382}"/>
              </a:ext>
            </a:extLst>
          </p:cNvPr>
          <p:cNvSpPr/>
          <p:nvPr/>
        </p:nvSpPr>
        <p:spPr>
          <a:xfrm>
            <a:off x="262874" y="4271704"/>
            <a:ext cx="5625707" cy="1754326"/>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C000"/>
                </a:solidFill>
                <a:effectLst/>
                <a:uLnTx/>
                <a:uFillTx/>
                <a:latin typeface="Calibri"/>
                <a:ea typeface="+mn-ea"/>
                <a:cs typeface="Arial" panose="020B0604020202020204" pitchFamily="34" charset="0"/>
              </a:rPr>
              <a:t>Prinicpal</a:t>
            </a:r>
            <a:r>
              <a:rPr kumimoji="0" lang="en-US" sz="3600" b="0" i="0" u="none" strike="noStrike" kern="1200" cap="none" spc="0" normalizeH="0" baseline="0" noProof="0" dirty="0">
                <a:ln>
                  <a:noFill/>
                </a:ln>
                <a:solidFill>
                  <a:srgbClr val="FFC000"/>
                </a:solidFill>
                <a:effectLst/>
                <a:uLnTx/>
                <a:uFillTx/>
                <a:latin typeface="Calibri"/>
                <a:ea typeface="+mn-ea"/>
                <a:cs typeface="Arial" panose="020B0604020202020204" pitchFamily="34" charset="0"/>
              </a:rPr>
              <a:t> component an</a:t>
            </a:r>
            <a:r>
              <a:rPr lang="en-US" sz="3600" dirty="0" err="1">
                <a:solidFill>
                  <a:srgbClr val="FFC000"/>
                </a:solidFill>
                <a:latin typeface="Calibri"/>
                <a:cs typeface="Arial" panose="020B0604020202020204" pitchFamily="34" charset="0"/>
              </a:rPr>
              <a:t>alysis</a:t>
            </a:r>
            <a:endParaRPr lang="en-US" sz="3600" dirty="0">
              <a:solidFill>
                <a:srgbClr val="FFC000"/>
              </a:solidFill>
              <a:latin typeface="Calibri"/>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3600" dirty="0">
                <a:solidFill>
                  <a:srgbClr val="FFC000"/>
                </a:solidFill>
                <a:latin typeface="Calibri"/>
                <a:cs typeface="Arial" panose="020B0604020202020204" pitchFamily="34" charset="0"/>
              </a:rPr>
              <a:t>מה זה ולמה זה טוב?</a:t>
            </a:r>
            <a:endParaRPr lang="en-US" sz="3600" dirty="0">
              <a:solidFill>
                <a:srgbClr val="FFC000"/>
              </a:solidFill>
              <a:latin typeface="Calibri"/>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600" b="0" i="0" u="none" strike="noStrike" kern="1200" cap="none" spc="0" normalizeH="0" baseline="0" noProof="0" dirty="0">
              <a:ln>
                <a:noFill/>
              </a:ln>
              <a:solidFill>
                <a:srgbClr val="FFC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74871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EF69-2F5D-4271-95C3-68ACC8DAA06A}"/>
              </a:ext>
            </a:extLst>
          </p:cNvPr>
          <p:cNvSpPr>
            <a:spLocks noGrp="1"/>
          </p:cNvSpPr>
          <p:nvPr>
            <p:ph type="title"/>
          </p:nvPr>
        </p:nvSpPr>
        <p:spPr/>
        <p:txBody>
          <a:bodyPr/>
          <a:lstStyle/>
          <a:p>
            <a:r>
              <a:rPr lang="he-IL" dirty="0">
                <a:cs typeface="+mn-cs"/>
              </a:rPr>
              <a:t>כיצד יודעים מה הממד האמיתי של המידע?</a:t>
            </a:r>
            <a:endParaRPr lang="en-US" dirty="0">
              <a:cs typeface="+mn-cs"/>
            </a:endParaRPr>
          </a:p>
        </p:txBody>
      </p:sp>
      <p:sp>
        <p:nvSpPr>
          <p:cNvPr id="3" name="Content Placeholder 2">
            <a:extLst>
              <a:ext uri="{FF2B5EF4-FFF2-40B4-BE49-F238E27FC236}">
                <a16:creationId xmlns:a16="http://schemas.microsoft.com/office/drawing/2014/main" id="{100909FB-60C0-4CF5-823B-01399689F368}"/>
              </a:ext>
            </a:extLst>
          </p:cNvPr>
          <p:cNvSpPr>
            <a:spLocks noGrp="1"/>
          </p:cNvSpPr>
          <p:nvPr>
            <p:ph idx="1"/>
          </p:nvPr>
        </p:nvSpPr>
        <p:spPr>
          <a:xfrm>
            <a:off x="580785" y="1481765"/>
            <a:ext cx="11325398" cy="4190347"/>
          </a:xfrm>
        </p:spPr>
        <p:txBody>
          <a:bodyPr>
            <a:normAutofit fontScale="92500" lnSpcReduction="10000"/>
          </a:bodyPr>
          <a:lstStyle/>
          <a:p>
            <a:pPr algn="r" rtl="1"/>
            <a:r>
              <a:rPr lang="he-IL" dirty="0"/>
              <a:t>אם המידע נתון ב10 ממדים, ונעשה </a:t>
            </a:r>
            <a:r>
              <a:rPr lang="en-US" dirty="0"/>
              <a:t>PCA</a:t>
            </a:r>
            <a:r>
              <a:rPr lang="he-IL" dirty="0"/>
              <a:t> כדי לתאר אותו בשני ממדים, האם התיאור יהיה מדויק?</a:t>
            </a:r>
          </a:p>
          <a:p>
            <a:pPr algn="r" rtl="1"/>
            <a:r>
              <a:rPr lang="he-IL" dirty="0"/>
              <a:t>תלוי ב"מימד האמיתי" של הנתונים... אבל איך אפשר לדעת?</a:t>
            </a:r>
          </a:p>
          <a:p>
            <a:pPr algn="r" rtl="1"/>
            <a:r>
              <a:rPr lang="he-IL" dirty="0"/>
              <a:t>נסתכל על השונות שתופס כל </a:t>
            </a:r>
            <a:r>
              <a:rPr lang="en-US" dirty="0"/>
              <a:t>principal component</a:t>
            </a:r>
            <a:r>
              <a:rPr lang="he-IL" dirty="0"/>
              <a:t>:</a:t>
            </a:r>
          </a:p>
          <a:p>
            <a:pPr algn="r" rtl="1"/>
            <a:endParaRPr lang="he-IL" dirty="0"/>
          </a:p>
          <a:p>
            <a:pPr algn="r" rtl="1"/>
            <a:endParaRPr lang="he-IL" dirty="0"/>
          </a:p>
          <a:p>
            <a:pPr marL="0" indent="0" algn="r" rtl="1">
              <a:buNone/>
            </a:pPr>
            <a:r>
              <a:rPr lang="he-IL" sz="2600" b="1" dirty="0"/>
              <a:t>לכן, חשוב ביותר כשמסתכלים על תוצאות הורדת</a:t>
            </a:r>
            <a:br>
              <a:rPr lang="en-US" sz="2600" b="1" dirty="0"/>
            </a:br>
            <a:r>
              <a:rPr lang="he-IL" sz="2600" b="1" dirty="0" err="1"/>
              <a:t>מימד</a:t>
            </a:r>
            <a:r>
              <a:rPr lang="he-IL" sz="2600" b="1" dirty="0"/>
              <a:t> ב</a:t>
            </a:r>
            <a:r>
              <a:rPr lang="en-US" sz="2600" b="1" dirty="0"/>
              <a:t>PCA</a:t>
            </a:r>
            <a:r>
              <a:rPr lang="he-IL" sz="2600" b="1" dirty="0"/>
              <a:t> לבדוק מה מידת השונות שנתפסה</a:t>
            </a:r>
            <a:br>
              <a:rPr lang="en-US" sz="2600" b="1" dirty="0"/>
            </a:br>
            <a:r>
              <a:rPr lang="he-IL" sz="2600" b="1" dirty="0"/>
              <a:t>על ידי המשתנים – </a:t>
            </a:r>
            <a:br>
              <a:rPr lang="en-US" sz="2600" b="1" dirty="0"/>
            </a:br>
            <a:r>
              <a:rPr lang="he-IL" sz="2600" b="1" dirty="0"/>
              <a:t>אם לא תופסים הרבה שונות התיאור אינו מדויק!</a:t>
            </a:r>
          </a:p>
        </p:txBody>
      </p:sp>
      <p:pic>
        <p:nvPicPr>
          <p:cNvPr id="4" name="Picture 2" descr="Image result for principal component scree">
            <a:extLst>
              <a:ext uri="{FF2B5EF4-FFF2-40B4-BE49-F238E27FC236}">
                <a16:creationId xmlns:a16="http://schemas.microsoft.com/office/drawing/2014/main" id="{76CFA57F-07E4-49D9-8135-36143AF08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17" y="3094475"/>
            <a:ext cx="4853602" cy="2912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E3F331-71E4-63F2-AD56-B0FC29FB4FB0}"/>
              </a:ext>
            </a:extLst>
          </p:cNvPr>
          <p:cNvSpPr txBox="1"/>
          <p:nvPr/>
        </p:nvSpPr>
        <p:spPr>
          <a:xfrm>
            <a:off x="5709102" y="5656695"/>
            <a:ext cx="6096000" cy="369332"/>
          </a:xfrm>
          <a:prstGeom prst="rect">
            <a:avLst/>
          </a:prstGeom>
          <a:noFill/>
        </p:spPr>
        <p:txBody>
          <a:bodyPr wrap="square">
            <a:spAutoFit/>
          </a:bodyPr>
          <a:lstStyle/>
          <a:p>
            <a:pPr algn="r" rtl="1"/>
            <a:r>
              <a:rPr lang="he-IL" dirty="0"/>
              <a:t>אם נרצה נזניח חלק מהממדים שהשונות המוסברת בהן נמוכה.</a:t>
            </a:r>
          </a:p>
        </p:txBody>
      </p:sp>
      <p:sp>
        <p:nvSpPr>
          <p:cNvPr id="7" name="TextBox 6">
            <a:extLst>
              <a:ext uri="{FF2B5EF4-FFF2-40B4-BE49-F238E27FC236}">
                <a16:creationId xmlns:a16="http://schemas.microsoft.com/office/drawing/2014/main" id="{222D008E-3757-4910-67B2-43FC4CB0F881}"/>
              </a:ext>
            </a:extLst>
          </p:cNvPr>
          <p:cNvSpPr txBox="1"/>
          <p:nvPr/>
        </p:nvSpPr>
        <p:spPr>
          <a:xfrm>
            <a:off x="285817" y="6160611"/>
            <a:ext cx="11722230" cy="646331"/>
          </a:xfrm>
          <a:prstGeom prst="rect">
            <a:avLst/>
          </a:prstGeom>
          <a:noFill/>
        </p:spPr>
        <p:txBody>
          <a:bodyPr wrap="square">
            <a:spAutoFit/>
          </a:bodyPr>
          <a:lstStyle/>
          <a:p>
            <a:pPr algn="r" rtl="1"/>
            <a:r>
              <a:rPr lang="he-IL" dirty="0"/>
              <a:t>אזהרה: יכול להיות </a:t>
            </a:r>
            <a:r>
              <a:rPr lang="he-IL" dirty="0" err="1"/>
              <a:t>שמימד</a:t>
            </a:r>
            <a:r>
              <a:rPr lang="he-IL" dirty="0"/>
              <a:t> שהחלטנו להזניח טומן בתוכו מידע חשוב (לדוגמא מגיבים או לא לטיפול) שאינו "מניע" גדול של </a:t>
            </a:r>
            <a:r>
              <a:rPr lang="he-IL"/>
              <a:t>השונות הנתפסת </a:t>
            </a:r>
            <a:r>
              <a:rPr lang="he-IL" dirty="0"/>
              <a:t>בנתונים</a:t>
            </a:r>
          </a:p>
        </p:txBody>
      </p:sp>
    </p:spTree>
    <p:extLst>
      <p:ext uri="{BB962C8B-B14F-4D97-AF65-F5344CB8AC3E}">
        <p14:creationId xmlns:p14="http://schemas.microsoft.com/office/powerpoint/2010/main" val="96111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2186"/>
            <a:ext cx="7886700" cy="941173"/>
          </a:xfrm>
        </p:spPr>
        <p:txBody>
          <a:bodyPr/>
          <a:lstStyle/>
          <a:p>
            <a:pPr algn="ctr"/>
            <a:r>
              <a:rPr lang="en-US" dirty="0"/>
              <a:t>PCA Biplot</a:t>
            </a:r>
          </a:p>
        </p:txBody>
      </p:sp>
      <p:sp>
        <p:nvSpPr>
          <p:cNvPr id="3" name="Content Placeholder 2"/>
          <p:cNvSpPr>
            <a:spLocks noGrp="1"/>
          </p:cNvSpPr>
          <p:nvPr>
            <p:ph idx="1"/>
          </p:nvPr>
        </p:nvSpPr>
        <p:spPr>
          <a:xfrm>
            <a:off x="488950" y="972913"/>
            <a:ext cx="11214100" cy="1447800"/>
          </a:xfrm>
        </p:spPr>
        <p:txBody>
          <a:bodyPr>
            <a:normAutofit fontScale="92500" lnSpcReduction="20000"/>
          </a:bodyPr>
          <a:lstStyle/>
          <a:p>
            <a:pPr algn="r" rtl="1"/>
            <a:r>
              <a:rPr lang="he-IL" sz="2000" dirty="0"/>
              <a:t>גרף שמציג הן את הנקודות במערכת הצירים החדשה (ע"י ה-</a:t>
            </a:r>
            <a:r>
              <a:rPr lang="en-US" sz="2000" dirty="0"/>
              <a:t>scores </a:t>
            </a:r>
            <a:r>
              <a:rPr lang="he-IL" sz="2000" dirty="0"/>
              <a:t>), והן מידע על הצירים עצמם (ע"י ה-</a:t>
            </a:r>
            <a:r>
              <a:rPr lang="en-US" sz="2000" dirty="0"/>
              <a:t>loadings</a:t>
            </a:r>
            <a:r>
              <a:rPr lang="he-IL" sz="2000" dirty="0"/>
              <a:t>)</a:t>
            </a:r>
          </a:p>
          <a:p>
            <a:pPr algn="r" rtl="1"/>
            <a:r>
              <a:rPr lang="he-IL" sz="2000" dirty="0"/>
              <a:t>כל נקודה מוצגת ע"פ הקואורדינטות החדשות שלה (</a:t>
            </a:r>
            <a:r>
              <a:rPr lang="en-US" sz="2000" dirty="0"/>
              <a:t>scores</a:t>
            </a:r>
            <a:r>
              <a:rPr lang="he-IL" sz="2000" dirty="0"/>
              <a:t>) בצירים החדשים (</a:t>
            </a:r>
            <a:r>
              <a:rPr lang="en-US" sz="2000" dirty="0"/>
              <a:t>PCs</a:t>
            </a:r>
            <a:r>
              <a:rPr lang="he-IL" sz="2000" dirty="0"/>
              <a:t>)</a:t>
            </a:r>
            <a:endParaRPr lang="en-US" sz="2000" dirty="0"/>
          </a:p>
          <a:p>
            <a:pPr algn="r" rtl="1"/>
            <a:r>
              <a:rPr lang="he-IL" sz="2000" dirty="0"/>
              <a:t>קווים מייצגים את התרומה של כל אחד מהמשתנים\צירים\</a:t>
            </a:r>
            <a:r>
              <a:rPr lang="he-IL" sz="2000" dirty="0" err="1"/>
              <a:t>מימדים</a:t>
            </a:r>
            <a:r>
              <a:rPr lang="he-IL" sz="2000" dirty="0"/>
              <a:t> המקוריים לצירים החדשים</a:t>
            </a:r>
            <a:r>
              <a:rPr lang="en-US" sz="2000" dirty="0"/>
              <a:t> </a:t>
            </a:r>
            <a:r>
              <a:rPr lang="he-IL" sz="2000" dirty="0"/>
              <a:t>(</a:t>
            </a:r>
            <a:r>
              <a:rPr lang="en-US" sz="2000" dirty="0"/>
              <a:t>loadings</a:t>
            </a:r>
            <a:r>
              <a:rPr lang="he-IL" sz="2000" dirty="0"/>
              <a:t>). האורך מייצג חוזק השפעה והזווית מייצגת רמת מתאם (קורלציה) למשתנים החדשים. ככל שהמשתנה מקביל יותר לאחד הצירים, הוא משפיע עליו יותר.</a:t>
            </a:r>
          </a:p>
        </p:txBody>
      </p:sp>
      <p:pic>
        <p:nvPicPr>
          <p:cNvPr id="1028" name="Picture 4" descr="https://blog.bioturing.com/wp-content/uploads/2018/11/PCA-bi-plot.png">
            <a:extLst>
              <a:ext uri="{FF2B5EF4-FFF2-40B4-BE49-F238E27FC236}">
                <a16:creationId xmlns:a16="http://schemas.microsoft.com/office/drawing/2014/main" id="{3997CF34-715F-40DF-923B-4F2D583392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43"/>
          <a:stretch/>
        </p:blipFill>
        <p:spPr bwMode="auto">
          <a:xfrm>
            <a:off x="3121025" y="2430267"/>
            <a:ext cx="8582025" cy="42643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5C449C-443D-4085-9F10-44B99B3996E1}"/>
              </a:ext>
            </a:extLst>
          </p:cNvPr>
          <p:cNvSpPr txBox="1"/>
          <p:nvPr/>
        </p:nvSpPr>
        <p:spPr>
          <a:xfrm>
            <a:off x="120456" y="3513958"/>
            <a:ext cx="2873951" cy="92333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כאן למשל ניתן לראות ש</a:t>
            </a:r>
            <a:r>
              <a:rPr kumimoji="0" lang="en-US" sz="1800" b="0" i="0" u="none" strike="noStrike" kern="1200" cap="none" spc="0" normalizeH="0" baseline="0" noProof="0" dirty="0">
                <a:ln>
                  <a:noFill/>
                </a:ln>
                <a:solidFill>
                  <a:prstClr val="black"/>
                </a:solidFill>
                <a:effectLst/>
                <a:uLnTx/>
                <a:uFillTx/>
                <a:latin typeface="Calibri"/>
                <a:ea typeface="+mn-ea"/>
                <a:cs typeface="+mn-cs"/>
              </a:rPr>
              <a:t>NPC2</a:t>
            </a: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משפיע בעיקר על </a:t>
            </a:r>
            <a:r>
              <a:rPr kumimoji="0" lang="en-US" sz="1800" b="0" i="0" u="none" strike="noStrike" kern="1200" cap="none" spc="0" normalizeH="0" baseline="0" noProof="0" dirty="0">
                <a:ln>
                  <a:noFill/>
                </a:ln>
                <a:solidFill>
                  <a:prstClr val="black"/>
                </a:solidFill>
                <a:effectLst/>
                <a:uLnTx/>
                <a:uFillTx/>
                <a:latin typeface="Calibri"/>
                <a:ea typeface="+mn-ea"/>
                <a:cs typeface="+mn-cs"/>
              </a:rPr>
              <a:t>PC1</a:t>
            </a: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ו</a:t>
            </a:r>
            <a:r>
              <a:rPr kumimoji="0" lang="en-US" sz="1800" b="0" i="0" u="none" strike="noStrike" kern="1200" cap="none" spc="0" normalizeH="0" baseline="0" noProof="0" dirty="0">
                <a:ln>
                  <a:noFill/>
                </a:ln>
                <a:solidFill>
                  <a:prstClr val="black"/>
                </a:solidFill>
                <a:effectLst/>
                <a:uLnTx/>
                <a:uFillTx/>
                <a:latin typeface="Calibri"/>
                <a:ea typeface="+mn-ea"/>
                <a:cs typeface="+mn-cs"/>
              </a:rPr>
              <a:t>GBA2</a:t>
            </a: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משפיע בעיקר על </a:t>
            </a:r>
            <a:r>
              <a:rPr kumimoji="0" lang="en-US" sz="1800" b="0" i="0" u="none" strike="noStrike" kern="1200" cap="none" spc="0" normalizeH="0" baseline="0" noProof="0" dirty="0">
                <a:ln>
                  <a:noFill/>
                </a:ln>
                <a:solidFill>
                  <a:prstClr val="black"/>
                </a:solidFill>
                <a:effectLst/>
                <a:uLnTx/>
                <a:uFillTx/>
                <a:latin typeface="Calibri"/>
                <a:ea typeface="+mn-ea"/>
                <a:cs typeface="+mn-cs"/>
              </a:rPr>
              <a:t>PC2</a:t>
            </a:r>
          </a:p>
        </p:txBody>
      </p:sp>
      <p:sp>
        <p:nvSpPr>
          <p:cNvPr id="4" name="TextBox 3">
            <a:extLst>
              <a:ext uri="{FF2B5EF4-FFF2-40B4-BE49-F238E27FC236}">
                <a16:creationId xmlns:a16="http://schemas.microsoft.com/office/drawing/2014/main" id="{A2F30EB1-ABD4-43F6-8080-E7E6582F388F}"/>
              </a:ext>
            </a:extLst>
          </p:cNvPr>
          <p:cNvSpPr txBox="1"/>
          <p:nvPr/>
        </p:nvSpPr>
        <p:spPr>
          <a:xfrm>
            <a:off x="167150" y="5530533"/>
            <a:ext cx="29944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שימו לב שיש כאן שתי מערכות צירים (באדום ובשחור)</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59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he-IL" dirty="0">
                <a:cs typeface="+mn-cs"/>
              </a:rPr>
              <a:t>חשיבות תיקנון (נורמליזציה) של הנתונים ב-</a:t>
            </a:r>
            <a:r>
              <a:rPr lang="en-US" dirty="0">
                <a:cs typeface="+mn-cs"/>
              </a:rPr>
              <a:t>PCA</a:t>
            </a:r>
          </a:p>
        </p:txBody>
      </p:sp>
      <p:sp>
        <p:nvSpPr>
          <p:cNvPr id="3" name="Content Placeholder 2">
            <a:extLst>
              <a:ext uri="{FF2B5EF4-FFF2-40B4-BE49-F238E27FC236}">
                <a16:creationId xmlns:a16="http://schemas.microsoft.com/office/drawing/2014/main" id="{26848E81-5C00-4A5E-A87D-707AE7957526}"/>
              </a:ext>
            </a:extLst>
          </p:cNvPr>
          <p:cNvSpPr>
            <a:spLocks noGrp="1"/>
          </p:cNvSpPr>
          <p:nvPr>
            <p:ph idx="1"/>
          </p:nvPr>
        </p:nvSpPr>
        <p:spPr>
          <a:xfrm>
            <a:off x="365760" y="1312516"/>
            <a:ext cx="11629595" cy="4362306"/>
          </a:xfrm>
        </p:spPr>
        <p:txBody>
          <a:bodyPr>
            <a:normAutofit/>
          </a:bodyPr>
          <a:lstStyle/>
          <a:p>
            <a:pPr algn="r" rtl="1"/>
            <a:r>
              <a:rPr lang="he-IL" sz="2400" dirty="0"/>
              <a:t>אם הצירים\</a:t>
            </a:r>
            <a:r>
              <a:rPr lang="he-IL" sz="2400" dirty="0" err="1"/>
              <a:t>מימדים</a:t>
            </a:r>
            <a:r>
              <a:rPr lang="he-IL" sz="2400" dirty="0"/>
              <a:t> המקוריים נתונים בסקאלות שונות, יכולים להיות הבדלים גדולים במידת השונות שלהם.</a:t>
            </a:r>
          </a:p>
          <a:p>
            <a:pPr lvl="1" algn="r" rtl="1"/>
            <a:r>
              <a:rPr lang="he-IL" sz="2400" dirty="0"/>
              <a:t>המדדים בעלי הערכים הגדולים (ולכן השונות הגדולה) ישלטו ב</a:t>
            </a:r>
            <a:r>
              <a:rPr lang="en-US" sz="2400" dirty="0"/>
              <a:t>PCA</a:t>
            </a:r>
            <a:r>
              <a:rPr lang="he-IL" sz="2400" dirty="0"/>
              <a:t> המתקבל.</a:t>
            </a:r>
          </a:p>
          <a:p>
            <a:pPr lvl="1" algn="r" rtl="1"/>
            <a:r>
              <a:rPr lang="he-IL" sz="2000" dirty="0"/>
              <a:t>נצטרך להתמודד עם השאלה האם משתנה שנע בין 1-10,000 דינו כמשתנה שנע בין 0-1 ?</a:t>
            </a:r>
          </a:p>
          <a:p>
            <a:pPr algn="r" rtl="1"/>
            <a:r>
              <a:rPr lang="he-IL" sz="2400" dirty="0"/>
              <a:t>ברוב המקרים, כדי שפריסת הנתונים תגיע מהשונות בנתונים ולא מטווח הנתונים היחסי בין ממדים, נמרכז את כך שהממוצע של הנתונים בכל ממד הוא אפס וסטיית התקן 1.</a:t>
            </a:r>
          </a:p>
        </p:txBody>
      </p:sp>
      <p:grpSp>
        <p:nvGrpSpPr>
          <p:cNvPr id="4" name="Group 3">
            <a:extLst>
              <a:ext uri="{FF2B5EF4-FFF2-40B4-BE49-F238E27FC236}">
                <a16:creationId xmlns:a16="http://schemas.microsoft.com/office/drawing/2014/main" id="{F6276B2C-2B12-4260-9FE2-2FC9E2E9538A}"/>
              </a:ext>
            </a:extLst>
          </p:cNvPr>
          <p:cNvGrpSpPr/>
          <p:nvPr/>
        </p:nvGrpSpPr>
        <p:grpSpPr>
          <a:xfrm>
            <a:off x="2063708" y="3803206"/>
            <a:ext cx="9107116" cy="2790864"/>
            <a:chOff x="-63068" y="3634327"/>
            <a:chExt cx="10078001" cy="3190919"/>
          </a:xfrm>
        </p:grpSpPr>
        <p:pic>
          <p:nvPicPr>
            <p:cNvPr id="18" name="Picture 17">
              <a:extLst>
                <a:ext uri="{FF2B5EF4-FFF2-40B4-BE49-F238E27FC236}">
                  <a16:creationId xmlns:a16="http://schemas.microsoft.com/office/drawing/2014/main" id="{0B161577-3C05-4AB0-A89C-3F65B9320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827" y="3634327"/>
              <a:ext cx="6152106" cy="319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F3E32683-CF66-4C09-9E65-A9D9AA74C0A9}"/>
                </a:ext>
              </a:extLst>
            </p:cNvPr>
            <p:cNvSpPr txBox="1"/>
            <p:nvPr/>
          </p:nvSpPr>
          <p:spPr>
            <a:xfrm>
              <a:off x="-63068" y="4360572"/>
              <a:ext cx="3241273" cy="203132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דוגמא: נתונים גולמיים (</a:t>
              </a:r>
              <a:r>
                <a:rPr kumimoji="0" lang="en-US" sz="1800" b="0" i="0" u="none" strike="noStrike" kern="1200" cap="none" spc="0" normalizeH="0" baseline="0" noProof="0" dirty="0">
                  <a:ln>
                    <a:noFill/>
                  </a:ln>
                  <a:solidFill>
                    <a:prstClr val="black"/>
                  </a:solidFill>
                  <a:effectLst/>
                  <a:uLnTx/>
                  <a:uFillTx/>
                  <a:latin typeface="Calibri"/>
                  <a:ea typeface="+mn-ea"/>
                  <a:cs typeface="+mn-cs"/>
                </a:rPr>
                <a:t>raw data</a:t>
              </a: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מידע על פשעים מסוגים שונים במדינות ארה"ב, מתארים מספר מקרים ל- 100000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אולם </a:t>
              </a:r>
              <a:r>
                <a:rPr kumimoji="0" lang="en-US" sz="1800" b="0" i="0" u="none" strike="noStrike" kern="1200" cap="none" spc="0" normalizeH="0" baseline="0" noProof="0" dirty="0">
                  <a:ln>
                    <a:noFill/>
                  </a:ln>
                  <a:solidFill>
                    <a:prstClr val="black"/>
                  </a:solidFill>
                  <a:effectLst/>
                  <a:uLnTx/>
                  <a:uFillTx/>
                  <a:latin typeface="Calibri"/>
                  <a:ea typeface="+mn-ea"/>
                  <a:cs typeface="+mn-cs"/>
                </a:rPr>
                <a:t>Urban Pop</a:t>
              </a: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(אנשים במדינה החיים בערים)- נתון ב-%</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spTree>
    <p:extLst>
      <p:ext uri="{BB962C8B-B14F-4D97-AF65-F5344CB8AC3E}">
        <p14:creationId xmlns:p14="http://schemas.microsoft.com/office/powerpoint/2010/main" val="196971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585" y="127645"/>
            <a:ext cx="10450287" cy="1058243"/>
          </a:xfrm>
        </p:spPr>
        <p:txBody>
          <a:bodyPr>
            <a:normAutofit/>
          </a:bodyPr>
          <a:lstStyle/>
          <a:p>
            <a:pPr algn="r" rtl="1"/>
            <a:r>
              <a:rPr lang="en-US" dirty="0"/>
              <a:t>Principal Component Analysis (PCA) -</a:t>
            </a:r>
          </a:p>
        </p:txBody>
      </p:sp>
      <p:sp>
        <p:nvSpPr>
          <p:cNvPr id="3" name="Content Placeholder 2"/>
          <p:cNvSpPr>
            <a:spLocks noGrp="1"/>
          </p:cNvSpPr>
          <p:nvPr>
            <p:ph idx="1"/>
          </p:nvPr>
        </p:nvSpPr>
        <p:spPr>
          <a:xfrm>
            <a:off x="1393585" y="1481765"/>
            <a:ext cx="9637487" cy="4190347"/>
          </a:xfrm>
        </p:spPr>
        <p:txBody>
          <a:bodyPr>
            <a:noAutofit/>
          </a:bodyPr>
          <a:lstStyle/>
          <a:p>
            <a:pPr algn="r" rtl="1"/>
            <a:r>
              <a:rPr lang="he-IL" sz="2800" dirty="0"/>
              <a:t>עד עכשיו הגבלנו את עצמנו להשתמש את ורק במדדים אותם מדדנו, </a:t>
            </a:r>
          </a:p>
          <a:p>
            <a:pPr algn="r" rtl="1"/>
            <a:r>
              <a:rPr lang="he-IL" sz="2800" dirty="0"/>
              <a:t>כאלטרנטיבה ניתן לבצע טרנספורמציה של משתנים לסט משתנים אחר אותם נבחר כך שיהיו לנו "נוחים יותר" לעבודה</a:t>
            </a:r>
          </a:p>
          <a:p>
            <a:pPr marL="0" indent="0" algn="r" rtl="1">
              <a:buNone/>
            </a:pPr>
            <a:endParaRPr lang="he-IL" sz="2800" dirty="0"/>
          </a:p>
        </p:txBody>
      </p:sp>
      <p:pic>
        <p:nvPicPr>
          <p:cNvPr id="3074" name="Picture 2" descr="http://www.smallstepsbigchanges.com/wp-content/uploads/2013/10/perspective-hac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2486"/>
            <a:ext cx="2718254" cy="1556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ull-size image (22 K)">
            <a:extLst>
              <a:ext uri="{FF2B5EF4-FFF2-40B4-BE49-F238E27FC236}">
                <a16:creationId xmlns:a16="http://schemas.microsoft.com/office/drawing/2014/main" id="{24577EF3-3B2B-0B04-9E64-C49AE9D2D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396" y="3466101"/>
            <a:ext cx="9195771" cy="30719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95B8D4-D01E-67C4-51F9-9480021C43E0}"/>
              </a:ext>
            </a:extLst>
          </p:cNvPr>
          <p:cNvSpPr txBox="1"/>
          <p:nvPr/>
        </p:nvSpPr>
        <p:spPr>
          <a:xfrm>
            <a:off x="8610485" y="6545689"/>
            <a:ext cx="2840842" cy="369332"/>
          </a:xfrm>
          <a:prstGeom prst="rect">
            <a:avLst/>
          </a:prstGeom>
          <a:noFill/>
        </p:spPr>
        <p:txBody>
          <a:bodyPr wrap="none" rtlCol="0">
            <a:spAutoFit/>
          </a:bodyPr>
          <a:lstStyle/>
          <a:p>
            <a:r>
              <a:rPr lang="en-US" dirty="0" err="1"/>
              <a:t>Haining</a:t>
            </a:r>
            <a:r>
              <a:rPr lang="en-US" dirty="0"/>
              <a:t> WN, Immunity 2012</a:t>
            </a:r>
          </a:p>
        </p:txBody>
      </p:sp>
    </p:spTree>
    <p:extLst>
      <p:ext uri="{BB962C8B-B14F-4D97-AF65-F5344CB8AC3E}">
        <p14:creationId xmlns:p14="http://schemas.microsoft.com/office/powerpoint/2010/main" val="219429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1C36-4808-431E-AD92-BBBC7C832C3D}"/>
              </a:ext>
            </a:extLst>
          </p:cNvPr>
          <p:cNvSpPr>
            <a:spLocks noGrp="1"/>
          </p:cNvSpPr>
          <p:nvPr>
            <p:ph type="title"/>
          </p:nvPr>
        </p:nvSpPr>
        <p:spPr>
          <a:xfrm>
            <a:off x="580785" y="254273"/>
            <a:ext cx="10450287" cy="1058243"/>
          </a:xfrm>
        </p:spPr>
        <p:txBody>
          <a:bodyPr/>
          <a:lstStyle/>
          <a:p>
            <a:r>
              <a:rPr lang="en-US" dirty="0"/>
              <a:t>Principal Component Analysis (PCA)</a:t>
            </a:r>
          </a:p>
        </p:txBody>
      </p:sp>
      <p:sp>
        <p:nvSpPr>
          <p:cNvPr id="3" name="Content Placeholder 2">
            <a:extLst>
              <a:ext uri="{FF2B5EF4-FFF2-40B4-BE49-F238E27FC236}">
                <a16:creationId xmlns:a16="http://schemas.microsoft.com/office/drawing/2014/main" id="{E6A97628-9DB8-4884-8079-F5965967C2EE}"/>
              </a:ext>
            </a:extLst>
          </p:cNvPr>
          <p:cNvSpPr>
            <a:spLocks noGrp="1"/>
          </p:cNvSpPr>
          <p:nvPr>
            <p:ph idx="1"/>
          </p:nvPr>
        </p:nvSpPr>
        <p:spPr>
          <a:xfrm>
            <a:off x="4779818" y="1481765"/>
            <a:ext cx="7107382" cy="5046854"/>
          </a:xfrm>
        </p:spPr>
        <p:txBody>
          <a:bodyPr>
            <a:normAutofit fontScale="92500" lnSpcReduction="10000"/>
          </a:bodyPr>
          <a:lstStyle/>
          <a:p>
            <a:pPr algn="r" rtl="1"/>
            <a:r>
              <a:rPr lang="en-US" dirty="0"/>
              <a:t>PCA</a:t>
            </a:r>
            <a:r>
              <a:rPr lang="he-IL" dirty="0"/>
              <a:t> היא שיטה מתמטית שבוחרת בשבילנו את מערכת הצירים ה"טובה ביותר" עבור סט נתונים, בהתאם לנתונים עצמם.</a:t>
            </a:r>
          </a:p>
          <a:p>
            <a:pPr algn="r" rtl="1"/>
            <a:r>
              <a:rPr lang="he-IL" dirty="0"/>
              <a:t>הצירים יבחרו כך שהציר הראשון תופס את השונות הגבוהה ביותר, הציר השני תופס את השונות השנייה בגובהה וכן הלאה.</a:t>
            </a:r>
          </a:p>
          <a:p>
            <a:pPr algn="r" rtl="1"/>
            <a:r>
              <a:rPr lang="he-IL" dirty="0"/>
              <a:t>השיטה מבטיחה שהצירים השונים יהיו בעלי מתאם (קורלציה) של אפס זה לזה.</a:t>
            </a:r>
            <a:endParaRPr lang="en-US" dirty="0"/>
          </a:p>
          <a:p>
            <a:pPr algn="r" rtl="1"/>
            <a:r>
              <a:rPr lang="he-IL" dirty="0"/>
              <a:t>הציר הראשון נקרא </a:t>
            </a:r>
            <a:r>
              <a:rPr lang="en-US" dirty="0"/>
              <a:t>Principal Component 1 (PC1)</a:t>
            </a:r>
            <a:r>
              <a:rPr lang="he-IL" dirty="0"/>
              <a:t> וכן הלאה.</a:t>
            </a:r>
            <a:endParaRPr lang="en-US" dirty="0"/>
          </a:p>
          <a:p>
            <a:pPr algn="r" rtl="1"/>
            <a:r>
              <a:rPr lang="he-IL" dirty="0"/>
              <a:t>הקואורדינטות החדשות של כל נקודה נקראות </a:t>
            </a:r>
            <a:r>
              <a:rPr lang="en-US" dirty="0"/>
              <a:t> scores</a:t>
            </a:r>
            <a:r>
              <a:rPr lang="he-IL" dirty="0"/>
              <a:t>בכל אחד מהצירים.</a:t>
            </a:r>
          </a:p>
          <a:p>
            <a:pPr algn="r" rtl="1"/>
            <a:endParaRPr lang="en-US" dirty="0"/>
          </a:p>
        </p:txBody>
      </p:sp>
      <p:grpSp>
        <p:nvGrpSpPr>
          <p:cNvPr id="4" name="Group 3">
            <a:extLst>
              <a:ext uri="{FF2B5EF4-FFF2-40B4-BE49-F238E27FC236}">
                <a16:creationId xmlns:a16="http://schemas.microsoft.com/office/drawing/2014/main" id="{65961EFA-32E9-8525-6A23-3D84F3066C09}"/>
              </a:ext>
            </a:extLst>
          </p:cNvPr>
          <p:cNvGrpSpPr/>
          <p:nvPr/>
        </p:nvGrpSpPr>
        <p:grpSpPr>
          <a:xfrm>
            <a:off x="1" y="2036618"/>
            <a:ext cx="4618635" cy="3213137"/>
            <a:chOff x="2326492" y="235872"/>
            <a:chExt cx="6370641" cy="4431989"/>
          </a:xfrm>
        </p:grpSpPr>
        <p:sp>
          <p:nvSpPr>
            <p:cNvPr id="5" name="Oval 4">
              <a:extLst>
                <a:ext uri="{FF2B5EF4-FFF2-40B4-BE49-F238E27FC236}">
                  <a16:creationId xmlns:a16="http://schemas.microsoft.com/office/drawing/2014/main" id="{8C82C1B4-8D59-7073-9C1C-B148BA558D57}"/>
                </a:ext>
              </a:extLst>
            </p:cNvPr>
            <p:cNvSpPr/>
            <p:nvPr/>
          </p:nvSpPr>
          <p:spPr>
            <a:xfrm>
              <a:off x="5552483" y="4029995"/>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742CF8F-7ABF-03BA-43A3-346D20DD24C9}"/>
                </a:ext>
              </a:extLst>
            </p:cNvPr>
            <p:cNvSpPr/>
            <p:nvPr/>
          </p:nvSpPr>
          <p:spPr>
            <a:xfrm>
              <a:off x="5414831" y="4090218"/>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20EDA39-A7C4-BF20-9AA8-AB9A04223159}"/>
                </a:ext>
              </a:extLst>
            </p:cNvPr>
            <p:cNvSpPr/>
            <p:nvPr/>
          </p:nvSpPr>
          <p:spPr>
            <a:xfrm>
              <a:off x="7772394" y="2666999"/>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28775A1-C8CA-3F69-54F9-8DE6707DEBF4}"/>
                </a:ext>
              </a:extLst>
            </p:cNvPr>
            <p:cNvSpPr/>
            <p:nvPr/>
          </p:nvSpPr>
          <p:spPr>
            <a:xfrm>
              <a:off x="5939154" y="3733798"/>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30759D3-2ED2-5D1F-7F11-95FC22D60098}"/>
                </a:ext>
              </a:extLst>
            </p:cNvPr>
            <p:cNvSpPr/>
            <p:nvPr/>
          </p:nvSpPr>
          <p:spPr>
            <a:xfrm>
              <a:off x="6670429" y="3449104"/>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3FF0151-28D5-692A-4EEB-09922C7D4C9B}"/>
                </a:ext>
              </a:extLst>
            </p:cNvPr>
            <p:cNvSpPr/>
            <p:nvPr/>
          </p:nvSpPr>
          <p:spPr>
            <a:xfrm>
              <a:off x="4796155" y="4495797"/>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7AFCB87-98D4-70F7-1231-0994E90DAE1E}"/>
                </a:ext>
              </a:extLst>
            </p:cNvPr>
            <p:cNvSpPr/>
            <p:nvPr/>
          </p:nvSpPr>
          <p:spPr>
            <a:xfrm>
              <a:off x="7178467" y="3276599"/>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9B0B32F-ABF8-FC51-6F68-6D3D36A8777C}"/>
                </a:ext>
              </a:extLst>
            </p:cNvPr>
            <p:cNvSpPr/>
            <p:nvPr/>
          </p:nvSpPr>
          <p:spPr>
            <a:xfrm>
              <a:off x="8000994" y="2743199"/>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6E803F-11D7-983E-BD75-EED426D97E44}"/>
                </a:ext>
              </a:extLst>
            </p:cNvPr>
            <p:cNvSpPr/>
            <p:nvPr/>
          </p:nvSpPr>
          <p:spPr>
            <a:xfrm>
              <a:off x="7407067" y="3044421"/>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73ECCD2-BB6E-D476-F25F-27137B9F3D14}"/>
                </a:ext>
              </a:extLst>
            </p:cNvPr>
            <p:cNvSpPr/>
            <p:nvPr/>
          </p:nvSpPr>
          <p:spPr>
            <a:xfrm>
              <a:off x="4485965" y="4591661"/>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4662251-4910-BC00-D6CD-6BA80BD78304}"/>
                </a:ext>
              </a:extLst>
            </p:cNvPr>
            <p:cNvPicPr>
              <a:picLocks noChangeAspect="1"/>
            </p:cNvPicPr>
            <p:nvPr/>
          </p:nvPicPr>
          <p:blipFill>
            <a:blip r:embed="rId2"/>
            <a:stretch>
              <a:fillRect/>
            </a:stretch>
          </p:blipFill>
          <p:spPr>
            <a:xfrm rot="19894553">
              <a:off x="3161266" y="235872"/>
              <a:ext cx="4507130" cy="3769600"/>
            </a:xfrm>
            <a:prstGeom prst="rect">
              <a:avLst/>
            </a:prstGeom>
          </p:spPr>
        </p:pic>
        <p:sp>
          <p:nvSpPr>
            <p:cNvPr id="16" name="TextBox 15">
              <a:extLst>
                <a:ext uri="{FF2B5EF4-FFF2-40B4-BE49-F238E27FC236}">
                  <a16:creationId xmlns:a16="http://schemas.microsoft.com/office/drawing/2014/main" id="{B96E3FDD-CBBC-4238-E21B-FF4E5890D957}"/>
                </a:ext>
              </a:extLst>
            </p:cNvPr>
            <p:cNvSpPr txBox="1"/>
            <p:nvPr/>
          </p:nvSpPr>
          <p:spPr>
            <a:xfrm>
              <a:off x="8153394" y="2832024"/>
              <a:ext cx="543739" cy="369332"/>
            </a:xfrm>
            <a:prstGeom prst="rect">
              <a:avLst/>
            </a:prstGeom>
            <a:noFill/>
          </p:spPr>
          <p:txBody>
            <a:bodyPr wrap="none" rtlCol="0">
              <a:spAutoFit/>
            </a:bodyPr>
            <a:lstStyle/>
            <a:p>
              <a:r>
                <a:rPr lang="en-US" dirty="0"/>
                <a:t>PC1</a:t>
              </a:r>
            </a:p>
          </p:txBody>
        </p:sp>
        <p:sp>
          <p:nvSpPr>
            <p:cNvPr id="17" name="TextBox 16">
              <a:extLst>
                <a:ext uri="{FF2B5EF4-FFF2-40B4-BE49-F238E27FC236}">
                  <a16:creationId xmlns:a16="http://schemas.microsoft.com/office/drawing/2014/main" id="{D107892D-BEE0-AD97-94CC-17B604BACB32}"/>
                </a:ext>
              </a:extLst>
            </p:cNvPr>
            <p:cNvSpPr txBox="1"/>
            <p:nvPr/>
          </p:nvSpPr>
          <p:spPr>
            <a:xfrm>
              <a:off x="2326492" y="1672684"/>
              <a:ext cx="543739" cy="369332"/>
            </a:xfrm>
            <a:prstGeom prst="rect">
              <a:avLst/>
            </a:prstGeom>
            <a:noFill/>
          </p:spPr>
          <p:txBody>
            <a:bodyPr wrap="none" rtlCol="0">
              <a:spAutoFit/>
            </a:bodyPr>
            <a:lstStyle/>
            <a:p>
              <a:r>
                <a:rPr lang="en-US" dirty="0"/>
                <a:t>PC2</a:t>
              </a:r>
            </a:p>
          </p:txBody>
        </p:sp>
      </p:grpSp>
      <p:cxnSp>
        <p:nvCxnSpPr>
          <p:cNvPr id="19" name="Straight Arrow Connector 18">
            <a:extLst>
              <a:ext uri="{FF2B5EF4-FFF2-40B4-BE49-F238E27FC236}">
                <a16:creationId xmlns:a16="http://schemas.microsoft.com/office/drawing/2014/main" id="{C9322F2A-38CC-1999-BD90-E92410E7CF82}"/>
              </a:ext>
            </a:extLst>
          </p:cNvPr>
          <p:cNvCxnSpPr>
            <a:cxnSpLocks/>
          </p:cNvCxnSpPr>
          <p:nvPr/>
        </p:nvCxnSpPr>
        <p:spPr>
          <a:xfrm flipH="1" flipV="1">
            <a:off x="1620836" y="5273445"/>
            <a:ext cx="443491" cy="64244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CC9FC2-BBC0-194F-9D13-5A1561F9069A}"/>
              </a:ext>
            </a:extLst>
          </p:cNvPr>
          <p:cNvSpPr txBox="1"/>
          <p:nvPr/>
        </p:nvSpPr>
        <p:spPr>
          <a:xfrm>
            <a:off x="911027" y="6009081"/>
            <a:ext cx="3116302" cy="369332"/>
          </a:xfrm>
          <a:prstGeom prst="rect">
            <a:avLst/>
          </a:prstGeom>
          <a:noFill/>
        </p:spPr>
        <p:txBody>
          <a:bodyPr wrap="none" rtlCol="0">
            <a:spAutoFit/>
          </a:bodyPr>
          <a:lstStyle/>
          <a:p>
            <a:r>
              <a:rPr lang="en-US" dirty="0"/>
              <a:t>Sample i:  Score PC1, Score PC2</a:t>
            </a:r>
          </a:p>
        </p:txBody>
      </p:sp>
    </p:spTree>
    <p:extLst>
      <p:ext uri="{BB962C8B-B14F-4D97-AF65-F5344CB8AC3E}">
        <p14:creationId xmlns:p14="http://schemas.microsoft.com/office/powerpoint/2010/main" val="148695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645" y="146205"/>
            <a:ext cx="8313576" cy="777874"/>
          </a:xfrm>
        </p:spPr>
        <p:txBody>
          <a:bodyPr>
            <a:normAutofit fontScale="90000"/>
          </a:bodyPr>
          <a:lstStyle/>
          <a:p>
            <a:pPr rtl="1"/>
            <a:r>
              <a:rPr lang="he-IL" sz="3600" dirty="0">
                <a:cs typeface="+mn-cs"/>
              </a:rPr>
              <a:t>כיצד מחושב </a:t>
            </a:r>
            <a:r>
              <a:rPr lang="en-US" sz="3600" dirty="0">
                <a:cs typeface="+mn-cs"/>
              </a:rPr>
              <a:t>PCA</a:t>
            </a:r>
            <a:r>
              <a:rPr lang="he-IL" sz="3600" dirty="0">
                <a:cs typeface="+mn-cs"/>
              </a:rPr>
              <a:t>? אינטואיציה על מציאת הצירים</a:t>
            </a:r>
            <a:endParaRPr lang="en-US" sz="3600" dirty="0">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557" r="28034"/>
          <a:stretch/>
        </p:blipFill>
        <p:spPr>
          <a:xfrm>
            <a:off x="925782" y="803584"/>
            <a:ext cx="3378306" cy="334404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5D03B5-55A9-6370-3F96-473F3270847E}"/>
                  </a:ext>
                </a:extLst>
              </p:cNvPr>
              <p:cNvSpPr txBox="1"/>
              <p:nvPr/>
            </p:nvSpPr>
            <p:spPr>
              <a:xfrm>
                <a:off x="5560291" y="1644333"/>
                <a:ext cx="6096000" cy="467852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קיבלנו מטריצה המתארת דוגמאות שמדדנו ברב </a:t>
                </a:r>
                <a:r>
                  <a:rPr kumimoji="0" lang="he-IL" sz="24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מימד</a:t>
                </a:r>
                <a:endPar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נחפש ציר שה-</a:t>
                </a:r>
                <a:r>
                  <a:rPr kumimoji="0" lang="en-US" sz="2400" b="0" i="0" u="none" strike="noStrike" kern="1200" cap="none" spc="0" normalizeH="0" baseline="0" noProof="0" dirty="0">
                    <a:ln>
                      <a:noFill/>
                    </a:ln>
                    <a:solidFill>
                      <a:prstClr val="black"/>
                    </a:solidFill>
                    <a:effectLst/>
                    <a:uLnTx/>
                    <a:uFillTx/>
                    <a:latin typeface="Calibri"/>
                    <a:ea typeface="+mn-ea"/>
                    <a:cs typeface="+mn-cs"/>
                  </a:rPr>
                  <a:t>scores  </a:t>
                </a: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שלו מייצגים את הפריסה/שונות הגבוהה ביותר האפשרית. (ציר זה הוא </a:t>
                </a:r>
                <a:r>
                  <a:rPr kumimoji="0" lang="en-US" sz="2400" b="0" i="0" u="none" strike="noStrike" kern="1200" cap="none" spc="0" normalizeH="0" baseline="0" noProof="0" dirty="0">
                    <a:ln>
                      <a:noFill/>
                    </a:ln>
                    <a:solidFill>
                      <a:prstClr val="black"/>
                    </a:solidFill>
                    <a:effectLst/>
                    <a:uLnTx/>
                    <a:uFillTx/>
                    <a:latin typeface="Calibri"/>
                    <a:ea typeface="+mn-ea"/>
                    <a:cs typeface="+mn-cs"/>
                  </a:rPr>
                  <a:t>PC1</a:t>
                </a: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Variance(x)= </a:t>
                </a:r>
                <a14:m>
                  <m:oMath xmlns:m="http://schemas.openxmlformats.org/officeDocument/2006/math">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den>
                    </m:f>
                    <m:nary>
                      <m:naryPr>
                        <m:chr m:val="∑"/>
                        <m:sup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m:rPr>
                            <m:brk m:alnAt="7"/>
                          </m:r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up/>
                      <m:e>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acc>
                              </m:e>
                            </m:d>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e>
                    </m:nary>
                  </m:oMath>
                </a14:m>
                <a:endPar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חיפוש קומבינציה זו שקולה לסיבוב הצירים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בשלב הבא: מבין כל הצירים שניצבים לציר הראשון, נחפש את הציר שנותן שונות מקסימלית. ציר זה הוא </a:t>
                </a:r>
                <a:r>
                  <a:rPr kumimoji="0" lang="en-US" sz="2400" b="0" i="0" u="none" strike="noStrike" kern="1200" cap="none" spc="0" normalizeH="0" baseline="0" noProof="0" dirty="0">
                    <a:ln>
                      <a:noFill/>
                    </a:ln>
                    <a:solidFill>
                      <a:prstClr val="black"/>
                    </a:solidFill>
                    <a:effectLst/>
                    <a:uLnTx/>
                    <a:uFillTx/>
                    <a:latin typeface="Calibri"/>
                    <a:ea typeface="+mn-ea"/>
                    <a:cs typeface="+mn-cs"/>
                  </a:rPr>
                  <a:t>PC2</a:t>
                </a: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וכך הלאה...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לאחר מציאת הצירים, נעביר את הנתונים למערכת הצירים החדשה.</a:t>
                </a:r>
              </a:p>
            </p:txBody>
          </p:sp>
        </mc:Choice>
        <mc:Fallback xmlns="">
          <p:sp>
            <p:nvSpPr>
              <p:cNvPr id="5" name="TextBox 4">
                <a:extLst>
                  <a:ext uri="{FF2B5EF4-FFF2-40B4-BE49-F238E27FC236}">
                    <a16:creationId xmlns:a16="http://schemas.microsoft.com/office/drawing/2014/main" id="{305D03B5-55A9-6370-3F96-473F3270847E}"/>
                  </a:ext>
                </a:extLst>
              </p:cNvPr>
              <p:cNvSpPr txBox="1">
                <a:spLocks noRot="1" noChangeAspect="1" noMove="1" noResize="1" noEditPoints="1" noAdjustHandles="1" noChangeArrowheads="1" noChangeShapeType="1" noTextEdit="1"/>
              </p:cNvSpPr>
              <p:nvPr/>
            </p:nvSpPr>
            <p:spPr>
              <a:xfrm>
                <a:off x="5560291" y="1644333"/>
                <a:ext cx="6096000" cy="4678525"/>
              </a:xfrm>
              <a:prstGeom prst="rect">
                <a:avLst/>
              </a:prstGeom>
              <a:blipFill>
                <a:blip r:embed="rId3"/>
                <a:stretch>
                  <a:fillRect l="-2800" t="-913" r="-1600" b="-2216"/>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11E008C9-2A12-BE07-9326-7B38C2EF15C2}"/>
              </a:ext>
            </a:extLst>
          </p:cNvPr>
          <p:cNvGrpSpPr/>
          <p:nvPr/>
        </p:nvGrpSpPr>
        <p:grpSpPr>
          <a:xfrm>
            <a:off x="1137849" y="4076248"/>
            <a:ext cx="2491986" cy="2781752"/>
            <a:chOff x="1668043" y="3527250"/>
            <a:chExt cx="3276600" cy="3657600"/>
          </a:xfrm>
        </p:grpSpPr>
        <p:pic>
          <p:nvPicPr>
            <p:cNvPr id="6" name="Picture 5">
              <a:extLst>
                <a:ext uri="{FF2B5EF4-FFF2-40B4-BE49-F238E27FC236}">
                  <a16:creationId xmlns:a16="http://schemas.microsoft.com/office/drawing/2014/main" id="{3223CC69-AF8B-4135-0F1C-B0CD48F016B9}"/>
                </a:ext>
              </a:extLst>
            </p:cNvPr>
            <p:cNvPicPr>
              <a:picLocks noChangeAspect="1"/>
            </p:cNvPicPr>
            <p:nvPr/>
          </p:nvPicPr>
          <p:blipFill rotWithShape="1">
            <a:blip r:embed="rId4">
              <a:extLst>
                <a:ext uri="{28A0092B-C50C-407E-A947-70E740481C1C}">
                  <a14:useLocalDpi xmlns:a14="http://schemas.microsoft.com/office/drawing/2010/main" val="0"/>
                </a:ext>
              </a:extLst>
            </a:blip>
            <a:srcRect l="33334" r="30833"/>
            <a:stretch/>
          </p:blipFill>
          <p:spPr>
            <a:xfrm>
              <a:off x="1668043" y="3527250"/>
              <a:ext cx="3276600" cy="3657600"/>
            </a:xfrm>
            <a:prstGeom prst="rect">
              <a:avLst/>
            </a:prstGeom>
          </p:spPr>
        </p:pic>
        <p:grpSp>
          <p:nvGrpSpPr>
            <p:cNvPr id="7" name="Group 6">
              <a:extLst>
                <a:ext uri="{FF2B5EF4-FFF2-40B4-BE49-F238E27FC236}">
                  <a16:creationId xmlns:a16="http://schemas.microsoft.com/office/drawing/2014/main" id="{74C1D0C7-9165-9B2F-60C4-F03CB0B66AB5}"/>
                </a:ext>
              </a:extLst>
            </p:cNvPr>
            <p:cNvGrpSpPr/>
            <p:nvPr/>
          </p:nvGrpSpPr>
          <p:grpSpPr>
            <a:xfrm>
              <a:off x="2277643" y="4225314"/>
              <a:ext cx="2213424" cy="1778436"/>
              <a:chOff x="1600200" y="2793564"/>
              <a:chExt cx="2213424" cy="1778436"/>
            </a:xfrm>
          </p:grpSpPr>
          <p:grpSp>
            <p:nvGrpSpPr>
              <p:cNvPr id="8" name="Group 7">
                <a:extLst>
                  <a:ext uri="{FF2B5EF4-FFF2-40B4-BE49-F238E27FC236}">
                    <a16:creationId xmlns:a16="http://schemas.microsoft.com/office/drawing/2014/main" id="{AC031DDB-A62F-D9FE-3B5D-DECFC0F19DC2}"/>
                  </a:ext>
                </a:extLst>
              </p:cNvPr>
              <p:cNvGrpSpPr/>
              <p:nvPr/>
            </p:nvGrpSpPr>
            <p:grpSpPr>
              <a:xfrm>
                <a:off x="1600200" y="2971800"/>
                <a:ext cx="2209800" cy="1600200"/>
                <a:chOff x="1600200" y="2971800"/>
                <a:chExt cx="2209800" cy="1600200"/>
              </a:xfrm>
            </p:grpSpPr>
            <p:cxnSp>
              <p:nvCxnSpPr>
                <p:cNvPr id="11" name="Straight Connector 10">
                  <a:extLst>
                    <a:ext uri="{FF2B5EF4-FFF2-40B4-BE49-F238E27FC236}">
                      <a16:creationId xmlns:a16="http://schemas.microsoft.com/office/drawing/2014/main" id="{C9E82BC2-B620-5121-2456-9AAFDD046A53}"/>
                    </a:ext>
                  </a:extLst>
                </p:cNvPr>
                <p:cNvCxnSpPr/>
                <p:nvPr/>
              </p:nvCxnSpPr>
              <p:spPr>
                <a:xfrm flipV="1">
                  <a:off x="1600200" y="2971800"/>
                  <a:ext cx="220980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260F16-0EEA-9467-B156-83F5068DC63A}"/>
                    </a:ext>
                  </a:extLst>
                </p:cNvPr>
                <p:cNvCxnSpPr/>
                <p:nvPr/>
              </p:nvCxnSpPr>
              <p:spPr>
                <a:xfrm>
                  <a:off x="2438400" y="3429000"/>
                  <a:ext cx="5334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7A56C033-C12F-E155-31EE-59A3B4FC9E7E}"/>
                  </a:ext>
                </a:extLst>
              </p:cNvPr>
              <p:cNvSpPr txBox="1"/>
              <p:nvPr/>
            </p:nvSpPr>
            <p:spPr>
              <a:xfrm>
                <a:off x="3348432" y="2793564"/>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PC1</a:t>
                </a:r>
              </a:p>
            </p:txBody>
          </p:sp>
          <p:sp>
            <p:nvSpPr>
              <p:cNvPr id="10" name="TextBox 9">
                <a:extLst>
                  <a:ext uri="{FF2B5EF4-FFF2-40B4-BE49-F238E27FC236}">
                    <a16:creationId xmlns:a16="http://schemas.microsoft.com/office/drawing/2014/main" id="{345AA7D7-AD27-58D6-AA5E-00C3180B259F}"/>
                  </a:ext>
                </a:extLst>
              </p:cNvPr>
              <p:cNvSpPr txBox="1"/>
              <p:nvPr/>
            </p:nvSpPr>
            <p:spPr>
              <a:xfrm>
                <a:off x="2209800" y="3121223"/>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PC2</a:t>
                </a:r>
              </a:p>
            </p:txBody>
          </p:sp>
        </p:grpSp>
      </p:grpSp>
      <p:sp>
        <p:nvSpPr>
          <p:cNvPr id="14" name="TextBox 13">
            <a:extLst>
              <a:ext uri="{FF2B5EF4-FFF2-40B4-BE49-F238E27FC236}">
                <a16:creationId xmlns:a16="http://schemas.microsoft.com/office/drawing/2014/main" id="{04F0981E-4454-7C92-883B-8E79752F7BFB}"/>
              </a:ext>
            </a:extLst>
          </p:cNvPr>
          <p:cNvSpPr txBox="1"/>
          <p:nvPr/>
        </p:nvSpPr>
        <p:spPr>
          <a:xfrm>
            <a:off x="6530388" y="6342463"/>
            <a:ext cx="60950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https://setosa.io/ev/principal-component-analysis/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60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כיצד נמצא את הצירים עם השונות הגדולה ביותר?</a:t>
            </a:r>
            <a:endParaRPr lang="en-US" dirty="0"/>
          </a:p>
        </p:txBody>
      </p:sp>
      <p:grpSp>
        <p:nvGrpSpPr>
          <p:cNvPr id="5" name="Group 4"/>
          <p:cNvGrpSpPr>
            <a:grpSpLocks noChangeAspect="1"/>
          </p:cNvGrpSpPr>
          <p:nvPr/>
        </p:nvGrpSpPr>
        <p:grpSpPr bwMode="auto">
          <a:xfrm>
            <a:off x="256547" y="1998476"/>
            <a:ext cx="4076662" cy="2422364"/>
            <a:chOff x="2322" y="1258"/>
            <a:chExt cx="3036" cy="1804"/>
          </a:xfrm>
        </p:grpSpPr>
        <p:sp>
          <p:nvSpPr>
            <p:cNvPr id="6" name="AutoShape 3"/>
            <p:cNvSpPr>
              <a:spLocks noChangeAspect="1" noChangeArrowheads="1" noTextEdit="1"/>
            </p:cNvSpPr>
            <p:nvPr/>
          </p:nvSpPr>
          <p:spPr bwMode="auto">
            <a:xfrm>
              <a:off x="2322" y="1258"/>
              <a:ext cx="3036" cy="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 y="1258"/>
              <a:ext cx="3041" cy="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
          <p:cNvGrpSpPr>
            <a:grpSpLocks noChangeAspect="1"/>
          </p:cNvGrpSpPr>
          <p:nvPr/>
        </p:nvGrpSpPr>
        <p:grpSpPr bwMode="auto">
          <a:xfrm>
            <a:off x="4402154" y="1821231"/>
            <a:ext cx="8045450" cy="3024188"/>
            <a:chOff x="1306" y="1210"/>
            <a:chExt cx="5068" cy="1905"/>
          </a:xfrm>
        </p:grpSpPr>
        <p:sp>
          <p:nvSpPr>
            <p:cNvPr id="13" name="AutoShape 7"/>
            <p:cNvSpPr>
              <a:spLocks noChangeAspect="1" noChangeArrowheads="1" noTextEdit="1"/>
            </p:cNvSpPr>
            <p:nvPr/>
          </p:nvSpPr>
          <p:spPr bwMode="auto">
            <a:xfrm>
              <a:off x="1306" y="1210"/>
              <a:ext cx="5068"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r="50070"/>
            <a:stretch/>
          </p:blipFill>
          <p:spPr bwMode="auto">
            <a:xfrm>
              <a:off x="1306" y="1210"/>
              <a:ext cx="2533"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4176403" y="1750242"/>
            <a:ext cx="8172451" cy="3024188"/>
            <a:chOff x="1306" y="1210"/>
            <a:chExt cx="5148" cy="1905"/>
          </a:xfrm>
        </p:grpSpPr>
        <p:sp>
          <p:nvSpPr>
            <p:cNvPr id="9" name="AutoShape 7"/>
            <p:cNvSpPr>
              <a:spLocks noChangeAspect="1" noChangeArrowheads="1" noTextEdit="1"/>
            </p:cNvSpPr>
            <p:nvPr/>
          </p:nvSpPr>
          <p:spPr bwMode="auto">
            <a:xfrm>
              <a:off x="1306" y="1210"/>
              <a:ext cx="5068"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50687"/>
            <a:stretch/>
          </p:blipFill>
          <p:spPr bwMode="auto">
            <a:xfrm>
              <a:off x="3952" y="1210"/>
              <a:ext cx="2502"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8" name="Picture 2" descr="PCA vs Linear Regression -  The figure shows the main difference between the two methods. The minimization of the error squares to the straight line.">
            <a:extLst>
              <a:ext uri="{FF2B5EF4-FFF2-40B4-BE49-F238E27FC236}">
                <a16:creationId xmlns:a16="http://schemas.microsoft.com/office/drawing/2014/main" id="{5D7F029D-CE6A-1A2D-3134-42AA139976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172"/>
          <a:stretch/>
        </p:blipFill>
        <p:spPr bwMode="auto">
          <a:xfrm>
            <a:off x="4252659" y="4780060"/>
            <a:ext cx="4991534" cy="2429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4E18B8-6DE6-48B4-1092-742C7CE31B17}"/>
              </a:ext>
            </a:extLst>
          </p:cNvPr>
          <p:cNvSpPr txBox="1"/>
          <p:nvPr/>
        </p:nvSpPr>
        <p:spPr>
          <a:xfrm>
            <a:off x="5119475" y="6447394"/>
            <a:ext cx="5597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PCA</a:t>
            </a:r>
          </a:p>
        </p:txBody>
      </p:sp>
      <p:sp>
        <p:nvSpPr>
          <p:cNvPr id="15" name="TextBox 14">
            <a:extLst>
              <a:ext uri="{FF2B5EF4-FFF2-40B4-BE49-F238E27FC236}">
                <a16:creationId xmlns:a16="http://schemas.microsoft.com/office/drawing/2014/main" id="{16B84A9C-7A5E-A593-B138-D3FB6B77C7A1}"/>
              </a:ext>
            </a:extLst>
          </p:cNvPr>
          <p:cNvSpPr txBox="1"/>
          <p:nvPr/>
        </p:nvSpPr>
        <p:spPr>
          <a:xfrm>
            <a:off x="7639359" y="6447394"/>
            <a:ext cx="11987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Regression</a:t>
            </a:r>
          </a:p>
        </p:txBody>
      </p:sp>
    </p:spTree>
    <p:extLst>
      <p:ext uri="{BB962C8B-B14F-4D97-AF65-F5344CB8AC3E}">
        <p14:creationId xmlns:p14="http://schemas.microsoft.com/office/powerpoint/2010/main" val="377507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690" y="174711"/>
            <a:ext cx="10450287" cy="1058243"/>
          </a:xfrm>
        </p:spPr>
        <p:txBody>
          <a:bodyPr/>
          <a:lstStyle/>
          <a:p>
            <a:pPr algn="r" rtl="1"/>
            <a:r>
              <a:rPr lang="he-IL" dirty="0">
                <a:cs typeface="+mn-cs"/>
              </a:rPr>
              <a:t>איך קשורים הצירים החדשים לצירים הישנים?</a:t>
            </a:r>
            <a:endParaRPr lang="en-US" dirty="0">
              <a:cs typeface="+mn-cs"/>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0507" y="1182506"/>
                <a:ext cx="11356640" cy="4190347"/>
              </a:xfrm>
            </p:spPr>
            <p:txBody>
              <a:bodyPr>
                <a:noAutofit/>
              </a:bodyPr>
              <a:lstStyle/>
              <a:p>
                <a:pPr algn="r" rtl="1"/>
                <a:r>
                  <a:rPr lang="he-IL" sz="2800" dirty="0"/>
                  <a:t>נניח שהצירים\מדדים המקוריים הם </a:t>
                </a:r>
                <a:r>
                  <a:rPr lang="en-US" sz="2800" dirty="0"/>
                  <a:t>X</a:t>
                </a:r>
                <a:r>
                  <a:rPr lang="en-US" sz="2800" baseline="-25000" dirty="0"/>
                  <a:t>1</a:t>
                </a:r>
                <a:r>
                  <a:rPr lang="en-US" sz="2800" dirty="0"/>
                  <a:t>, X</a:t>
                </a:r>
                <a:r>
                  <a:rPr lang="en-US" sz="2800" baseline="-25000" dirty="0"/>
                  <a:t>2</a:t>
                </a:r>
                <a:r>
                  <a:rPr lang="en-US" sz="2800" dirty="0"/>
                  <a:t>, … </a:t>
                </a:r>
                <a:r>
                  <a:rPr lang="en-US" sz="2800" dirty="0" err="1"/>
                  <a:t>X</a:t>
                </a:r>
                <a:r>
                  <a:rPr lang="en-US" sz="2800" baseline="-25000" dirty="0" err="1"/>
                  <a:t>p</a:t>
                </a:r>
                <a:endParaRPr lang="he-IL" sz="2800" baseline="-25000" dirty="0"/>
              </a:p>
              <a:p>
                <a:pPr algn="r" rtl="1"/>
                <a:r>
                  <a:rPr lang="he-IL" sz="2800" dirty="0"/>
                  <a:t>נניח שהצירים\ממדים החדשים, כלומר ה-</a:t>
                </a:r>
                <a:r>
                  <a:rPr lang="en-US" sz="2800" dirty="0"/>
                  <a:t>principal components</a:t>
                </a:r>
                <a:r>
                  <a:rPr lang="he-IL" sz="2800" dirty="0"/>
                  <a:t> הם </a:t>
                </a:r>
                <a:r>
                  <a:rPr lang="en-US" sz="2800" dirty="0"/>
                  <a:t>Z</a:t>
                </a:r>
                <a:r>
                  <a:rPr lang="en-US" sz="2800" baseline="-25000" dirty="0"/>
                  <a:t>1</a:t>
                </a:r>
                <a:r>
                  <a:rPr lang="en-US" sz="2800" dirty="0"/>
                  <a:t>, Z</a:t>
                </a:r>
                <a:r>
                  <a:rPr lang="en-US" sz="2800" baseline="-25000" dirty="0"/>
                  <a:t>2</a:t>
                </a:r>
                <a:r>
                  <a:rPr lang="en-US" sz="2800" dirty="0"/>
                  <a:t>, … </a:t>
                </a:r>
                <a:r>
                  <a:rPr lang="en-US" sz="2800" dirty="0" err="1"/>
                  <a:t>Z</a:t>
                </a:r>
                <a:r>
                  <a:rPr lang="en-US" sz="2800" baseline="-25000" dirty="0" err="1"/>
                  <a:t>p</a:t>
                </a:r>
                <a:endParaRPr lang="he-IL" sz="2800" baseline="-25000" dirty="0"/>
              </a:p>
              <a:p>
                <a:pPr algn="r" rtl="1"/>
                <a:r>
                  <a:rPr lang="he-IL" sz="2800" dirty="0"/>
                  <a:t>מה הקשר ביניהם?</a:t>
                </a:r>
              </a:p>
              <a:p>
                <a:pPr lvl="1" algn="r" rtl="1"/>
                <a:r>
                  <a:rPr lang="he-IL" sz="2429" dirty="0"/>
                  <a:t>כל ציר חדש הינו שילוב </a:t>
                </a:r>
                <a:r>
                  <a:rPr lang="he-IL" sz="2429" dirty="0" err="1"/>
                  <a:t>ממושקל</a:t>
                </a:r>
                <a:r>
                  <a:rPr lang="he-IL" sz="2429" dirty="0"/>
                  <a:t> (קומבינציה לינארית) של המשתנים המקוריים:</a:t>
                </a:r>
                <a:br>
                  <a:rPr lang="en-US" sz="2429" dirty="0"/>
                </a:br>
                <a14:m>
                  <m:oMath xmlns:m="http://schemas.openxmlformats.org/officeDocument/2006/math">
                    <m:sSub>
                      <m:sSubPr>
                        <m:ctrlPr>
                          <a:rPr lang="en-US" sz="2429" b="0" i="1" smtClean="0">
                            <a:latin typeface="Cambria Math" panose="02040503050406030204" pitchFamily="18" charset="0"/>
                          </a:rPr>
                        </m:ctrlPr>
                      </m:sSubPr>
                      <m:e>
                        <m:r>
                          <a:rPr lang="en-US" sz="2429" b="0" i="1" smtClean="0">
                            <a:latin typeface="Cambria Math" panose="02040503050406030204" pitchFamily="18" charset="0"/>
                          </a:rPr>
                          <m:t>𝑍</m:t>
                        </m:r>
                      </m:e>
                      <m:sub>
                        <m:r>
                          <a:rPr lang="en-US" sz="2429" b="0" i="1" smtClean="0">
                            <a:latin typeface="Cambria Math" panose="02040503050406030204" pitchFamily="18" charset="0"/>
                          </a:rPr>
                          <m:t>𝑖</m:t>
                        </m:r>
                      </m:sub>
                    </m:sSub>
                    <m:r>
                      <a:rPr lang="en-US" sz="2429" b="0" i="1" smtClean="0">
                        <a:latin typeface="Cambria Math" panose="02040503050406030204" pitchFamily="18" charset="0"/>
                      </a:rPr>
                      <m:t>=</m:t>
                    </m:r>
                    <m:nary>
                      <m:naryPr>
                        <m:chr m:val="∑"/>
                        <m:supHide m:val="on"/>
                        <m:ctrlPr>
                          <a:rPr lang="en-US" sz="2429" b="0" i="1" smtClean="0">
                            <a:latin typeface="Cambria Math" panose="02040503050406030204" pitchFamily="18" charset="0"/>
                          </a:rPr>
                        </m:ctrlPr>
                      </m:naryPr>
                      <m:sub>
                        <m:r>
                          <m:rPr>
                            <m:brk m:alnAt="7"/>
                          </m:rPr>
                          <a:rPr lang="en-US" sz="2429" b="0" i="1" smtClean="0">
                            <a:latin typeface="Cambria Math" panose="02040503050406030204" pitchFamily="18" charset="0"/>
                          </a:rPr>
                          <m:t>𝑗</m:t>
                        </m:r>
                      </m:sub>
                      <m:sup/>
                      <m:e>
                        <m:sSub>
                          <m:sSubPr>
                            <m:ctrlPr>
                              <a:rPr lang="en-US" sz="2429" i="1">
                                <a:latin typeface="Cambria Math" panose="02040503050406030204" pitchFamily="18" charset="0"/>
                              </a:rPr>
                            </m:ctrlPr>
                          </m:sSubPr>
                          <m:e>
                            <m:r>
                              <a:rPr lang="en-US" sz="2429" b="0" i="1" smtClean="0">
                                <a:latin typeface="Cambria Math" panose="02040503050406030204" pitchFamily="18" charset="0"/>
                              </a:rPr>
                              <m:t>𝑊</m:t>
                            </m:r>
                          </m:e>
                          <m:sub>
                            <m:r>
                              <a:rPr lang="en-US" sz="2429" b="0" i="1" smtClean="0">
                                <a:latin typeface="Cambria Math" panose="02040503050406030204" pitchFamily="18" charset="0"/>
                              </a:rPr>
                              <m:t>𝑖</m:t>
                            </m:r>
                            <m:r>
                              <a:rPr lang="en-US" sz="2429" b="0" i="1" smtClean="0">
                                <a:latin typeface="Cambria Math" panose="02040503050406030204" pitchFamily="18" charset="0"/>
                              </a:rPr>
                              <m:t>,</m:t>
                            </m:r>
                            <m:r>
                              <a:rPr lang="en-US" sz="2429" i="1">
                                <a:latin typeface="Cambria Math" panose="02040503050406030204" pitchFamily="18" charset="0"/>
                              </a:rPr>
                              <m:t>𝑗</m:t>
                            </m:r>
                          </m:sub>
                        </m:sSub>
                        <m:sSub>
                          <m:sSubPr>
                            <m:ctrlPr>
                              <a:rPr lang="en-US" sz="2429" i="1">
                                <a:latin typeface="Cambria Math" panose="02040503050406030204" pitchFamily="18" charset="0"/>
                              </a:rPr>
                            </m:ctrlPr>
                          </m:sSubPr>
                          <m:e>
                            <m:r>
                              <a:rPr lang="en-US" sz="2429" i="1">
                                <a:latin typeface="Cambria Math" panose="02040503050406030204" pitchFamily="18" charset="0"/>
                              </a:rPr>
                              <m:t>𝑋</m:t>
                            </m:r>
                          </m:e>
                          <m:sub>
                            <m:r>
                              <a:rPr lang="en-US" sz="2429" i="1">
                                <a:latin typeface="Cambria Math" panose="02040503050406030204" pitchFamily="18" charset="0"/>
                              </a:rPr>
                              <m:t>𝑗</m:t>
                            </m:r>
                          </m:sub>
                        </m:sSub>
                      </m:e>
                    </m:nary>
                    <m:r>
                      <a:rPr lang="en-US" sz="2429" b="0" i="1" smtClean="0">
                        <a:latin typeface="Cambria Math" panose="02040503050406030204" pitchFamily="18" charset="0"/>
                      </a:rPr>
                      <m:t>=</m:t>
                    </m:r>
                    <m:sSub>
                      <m:sSubPr>
                        <m:ctrlPr>
                          <a:rPr lang="en-US" sz="2429" b="0" i="1" smtClean="0">
                            <a:latin typeface="Cambria Math" panose="02040503050406030204" pitchFamily="18" charset="0"/>
                          </a:rPr>
                        </m:ctrlPr>
                      </m:sSubPr>
                      <m:e>
                        <m:r>
                          <a:rPr lang="en-US" sz="2429" b="0" i="1" smtClean="0">
                            <a:latin typeface="Cambria Math" panose="02040503050406030204" pitchFamily="18" charset="0"/>
                          </a:rPr>
                          <m:t>𝑊</m:t>
                        </m:r>
                      </m:e>
                      <m:sub>
                        <m:r>
                          <a:rPr lang="en-US" sz="2429" b="0" i="1" smtClean="0">
                            <a:latin typeface="Cambria Math" panose="02040503050406030204" pitchFamily="18" charset="0"/>
                          </a:rPr>
                          <m:t>𝑖</m:t>
                        </m:r>
                        <m:r>
                          <a:rPr lang="en-US" sz="2429" b="0" i="1" smtClean="0">
                            <a:latin typeface="Cambria Math" panose="02040503050406030204" pitchFamily="18" charset="0"/>
                          </a:rPr>
                          <m:t>,</m:t>
                        </m:r>
                        <m:r>
                          <a:rPr lang="en-US" sz="2429" b="0" i="1" smtClean="0">
                            <a:latin typeface="Cambria Math" panose="02040503050406030204" pitchFamily="18" charset="0"/>
                          </a:rPr>
                          <m:t>1</m:t>
                        </m:r>
                      </m:sub>
                    </m:sSub>
                    <m:sSub>
                      <m:sSubPr>
                        <m:ctrlPr>
                          <a:rPr lang="en-US" sz="2429" b="0" i="1" smtClean="0">
                            <a:latin typeface="Cambria Math" panose="02040503050406030204" pitchFamily="18" charset="0"/>
                          </a:rPr>
                        </m:ctrlPr>
                      </m:sSubPr>
                      <m:e>
                        <m:r>
                          <a:rPr lang="en-US" sz="2429" b="0" i="1" smtClean="0">
                            <a:latin typeface="Cambria Math" panose="02040503050406030204" pitchFamily="18" charset="0"/>
                          </a:rPr>
                          <m:t>𝑋</m:t>
                        </m:r>
                      </m:e>
                      <m:sub>
                        <m:r>
                          <a:rPr lang="en-US" sz="2429" b="0" i="1" smtClean="0">
                            <a:latin typeface="Cambria Math" panose="02040503050406030204" pitchFamily="18" charset="0"/>
                          </a:rPr>
                          <m:t>1</m:t>
                        </m:r>
                      </m:sub>
                    </m:sSub>
                    <m:r>
                      <a:rPr lang="en-US" sz="2429" b="0" i="1" smtClean="0">
                        <a:latin typeface="Cambria Math" panose="02040503050406030204" pitchFamily="18" charset="0"/>
                      </a:rPr>
                      <m:t>+</m:t>
                    </m:r>
                    <m:sSub>
                      <m:sSubPr>
                        <m:ctrlPr>
                          <a:rPr lang="en-US" sz="2429" b="0" i="1" smtClean="0">
                            <a:latin typeface="Cambria Math" panose="02040503050406030204" pitchFamily="18" charset="0"/>
                          </a:rPr>
                        </m:ctrlPr>
                      </m:sSubPr>
                      <m:e>
                        <m:r>
                          <a:rPr lang="en-US" sz="2429" b="0" i="1" smtClean="0">
                            <a:latin typeface="Cambria Math" panose="02040503050406030204" pitchFamily="18" charset="0"/>
                          </a:rPr>
                          <m:t>𝑊</m:t>
                        </m:r>
                      </m:e>
                      <m:sub>
                        <m:r>
                          <a:rPr lang="en-US" sz="2429" b="0" i="1" smtClean="0">
                            <a:latin typeface="Cambria Math" panose="02040503050406030204" pitchFamily="18" charset="0"/>
                          </a:rPr>
                          <m:t>𝑖</m:t>
                        </m:r>
                        <m:r>
                          <a:rPr lang="en-US" sz="2429" b="0" i="1" smtClean="0">
                            <a:latin typeface="Cambria Math" panose="02040503050406030204" pitchFamily="18" charset="0"/>
                          </a:rPr>
                          <m:t>,</m:t>
                        </m:r>
                        <m:r>
                          <a:rPr lang="en-US" sz="2429" b="0" i="1" smtClean="0">
                            <a:latin typeface="Cambria Math" panose="02040503050406030204" pitchFamily="18" charset="0"/>
                          </a:rPr>
                          <m:t>2</m:t>
                        </m:r>
                      </m:sub>
                    </m:sSub>
                    <m:sSub>
                      <m:sSubPr>
                        <m:ctrlPr>
                          <a:rPr lang="en-US" sz="2429" b="0" i="1" smtClean="0">
                            <a:latin typeface="Cambria Math" panose="02040503050406030204" pitchFamily="18" charset="0"/>
                          </a:rPr>
                        </m:ctrlPr>
                      </m:sSubPr>
                      <m:e>
                        <m:r>
                          <a:rPr lang="en-US" sz="2429" b="0" i="1" smtClean="0">
                            <a:latin typeface="Cambria Math" panose="02040503050406030204" pitchFamily="18" charset="0"/>
                          </a:rPr>
                          <m:t>𝑋</m:t>
                        </m:r>
                      </m:e>
                      <m:sub>
                        <m:r>
                          <a:rPr lang="en-US" sz="2429" b="0" i="1" smtClean="0">
                            <a:latin typeface="Cambria Math" panose="02040503050406030204" pitchFamily="18" charset="0"/>
                          </a:rPr>
                          <m:t>2</m:t>
                        </m:r>
                      </m:sub>
                    </m:sSub>
                    <m:r>
                      <a:rPr lang="en-US" sz="2429" b="0" i="1" smtClean="0">
                        <a:latin typeface="Cambria Math" panose="02040503050406030204" pitchFamily="18" charset="0"/>
                      </a:rPr>
                      <m:t>+…+</m:t>
                    </m:r>
                    <m:sSub>
                      <m:sSubPr>
                        <m:ctrlPr>
                          <a:rPr lang="en-US" sz="2429" b="0" i="1" smtClean="0">
                            <a:latin typeface="Cambria Math" panose="02040503050406030204" pitchFamily="18" charset="0"/>
                          </a:rPr>
                        </m:ctrlPr>
                      </m:sSubPr>
                      <m:e>
                        <m:r>
                          <a:rPr lang="en-US" sz="2429" b="0" i="1" smtClean="0">
                            <a:latin typeface="Cambria Math" panose="02040503050406030204" pitchFamily="18" charset="0"/>
                          </a:rPr>
                          <m:t>𝑊</m:t>
                        </m:r>
                      </m:e>
                      <m:sub>
                        <m:r>
                          <a:rPr lang="en-US" sz="2429" b="0" i="1" smtClean="0">
                            <a:latin typeface="Cambria Math" panose="02040503050406030204" pitchFamily="18" charset="0"/>
                          </a:rPr>
                          <m:t>𝑖</m:t>
                        </m:r>
                        <m:r>
                          <a:rPr lang="en-US" sz="2429" b="0" i="1" smtClean="0">
                            <a:latin typeface="Cambria Math" panose="02040503050406030204" pitchFamily="18" charset="0"/>
                          </a:rPr>
                          <m:t>,</m:t>
                        </m:r>
                        <m:r>
                          <a:rPr lang="en-US" sz="2429" b="0" i="1" smtClean="0">
                            <a:latin typeface="Cambria Math" panose="02040503050406030204" pitchFamily="18" charset="0"/>
                          </a:rPr>
                          <m:t>𝑝</m:t>
                        </m:r>
                      </m:sub>
                    </m:sSub>
                    <m:sSub>
                      <m:sSubPr>
                        <m:ctrlPr>
                          <a:rPr lang="en-US" sz="2429" b="0" i="1" smtClean="0">
                            <a:latin typeface="Cambria Math" panose="02040503050406030204" pitchFamily="18" charset="0"/>
                          </a:rPr>
                        </m:ctrlPr>
                      </m:sSubPr>
                      <m:e>
                        <m:r>
                          <a:rPr lang="en-US" sz="2429" b="0" i="1" smtClean="0">
                            <a:latin typeface="Cambria Math" panose="02040503050406030204" pitchFamily="18" charset="0"/>
                          </a:rPr>
                          <m:t>𝑋</m:t>
                        </m:r>
                      </m:e>
                      <m:sub>
                        <m:r>
                          <a:rPr lang="en-US" sz="2429" b="0" i="1" smtClean="0">
                            <a:latin typeface="Cambria Math" panose="02040503050406030204" pitchFamily="18" charset="0"/>
                          </a:rPr>
                          <m:t>𝑝</m:t>
                        </m:r>
                      </m:sub>
                    </m:sSub>
                  </m:oMath>
                </a14:m>
                <a:endParaRPr lang="en-US" sz="2429" dirty="0"/>
              </a:p>
              <a:p>
                <a:pPr algn="r" rtl="1"/>
                <a:r>
                  <a:rPr lang="he-IL" sz="2800" dirty="0"/>
                  <a:t>המשקלים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a:rPr lang="en-US" sz="2800" i="1">
                            <a:latin typeface="Cambria Math" panose="02040503050406030204" pitchFamily="18" charset="0"/>
                          </a:rPr>
                          <m:t>𝑖</m:t>
                        </m:r>
                      </m:sub>
                    </m:sSub>
                  </m:oMath>
                </a14:m>
                <a:r>
                  <a:rPr lang="he-IL" sz="2800" dirty="0"/>
                  <a:t> מייצגים כמותית את התרומה של כל משתנה מקורי למשתנה החדש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𝑍</m:t>
                        </m:r>
                      </m:e>
                      <m:sub>
                        <m:r>
                          <a:rPr lang="en-US" sz="2800" i="1">
                            <a:latin typeface="Cambria Math" panose="02040503050406030204" pitchFamily="18" charset="0"/>
                          </a:rPr>
                          <m:t>𝑖</m:t>
                        </m:r>
                      </m:sub>
                    </m:sSub>
                  </m:oMath>
                </a14:m>
                <a:r>
                  <a:rPr lang="he-IL" sz="2800" dirty="0"/>
                  <a:t> (לכל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𝑍</m:t>
                        </m:r>
                      </m:e>
                      <m:sub>
                        <m:r>
                          <a:rPr lang="en-US" sz="2800" i="1">
                            <a:latin typeface="Cambria Math" panose="02040503050406030204" pitchFamily="18" charset="0"/>
                          </a:rPr>
                          <m:t>𝑖</m:t>
                        </m:r>
                      </m:sub>
                    </m:sSub>
                  </m:oMath>
                </a14:m>
                <a:r>
                  <a:rPr lang="he-IL" sz="2800" dirty="0"/>
                  <a:t> יש את המשקולות שלו לכל משתני ה-</a:t>
                </a:r>
                <a:r>
                  <a:rPr lang="en-US" sz="2800" dirty="0"/>
                  <a:t>X</a:t>
                </a:r>
                <a:r>
                  <a:rPr lang="he-IL" sz="2800" dirty="0"/>
                  <a:t>).</a:t>
                </a:r>
              </a:p>
              <a:p>
                <a:pPr marL="0" indent="0" algn="r" rtl="1">
                  <a:buNone/>
                </a:pPr>
                <a:endParaRPr lang="he-IL" sz="2400" dirty="0"/>
              </a:p>
              <a:p>
                <a:pPr marL="0" indent="0" algn="r" rtl="1">
                  <a:buNone/>
                </a:pPr>
                <a:endParaRPr lang="en-US" sz="2800" dirty="0"/>
              </a:p>
              <a:p>
                <a:pPr marL="0" indent="0" algn="r" rtl="1">
                  <a:buNone/>
                </a:pPr>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0507" y="1182506"/>
                <a:ext cx="11356640" cy="4190347"/>
              </a:xfrm>
              <a:blipFill>
                <a:blip r:embed="rId2"/>
                <a:stretch>
                  <a:fillRect l="-751" t="-1892" r="-1020"/>
                </a:stretch>
              </a:blipFill>
            </p:spPr>
            <p:txBody>
              <a:bodyPr/>
              <a:lstStyle/>
              <a:p>
                <a:r>
                  <a:rPr lang="en-US">
                    <a:noFill/>
                  </a:rPr>
                  <a:t> </a:t>
                </a:r>
              </a:p>
            </p:txBody>
          </p:sp>
        </mc:Fallback>
      </mc:AlternateContent>
      <p:pic>
        <p:nvPicPr>
          <p:cNvPr id="3074" name="Picture 2" descr="http://www.smallstepsbigchanges.com/wp-content/uploads/2013/10/perspective-hack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92486"/>
            <a:ext cx="2134864" cy="12226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4C3E8CA0-69C1-FA7D-781E-F3965B7BD108}"/>
              </a:ext>
            </a:extLst>
          </p:cNvPr>
          <p:cNvCxnSpPr>
            <a:cxnSpLocks/>
          </p:cNvCxnSpPr>
          <p:nvPr/>
        </p:nvCxnSpPr>
        <p:spPr>
          <a:xfrm flipV="1">
            <a:off x="2201549" y="3640127"/>
            <a:ext cx="448464" cy="203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FF1FF52-644C-682F-E383-BA09A79D77DC}"/>
              </a:ext>
            </a:extLst>
          </p:cNvPr>
          <p:cNvSpPr txBox="1"/>
          <p:nvPr/>
        </p:nvSpPr>
        <p:spPr>
          <a:xfrm>
            <a:off x="285386" y="3742050"/>
            <a:ext cx="2232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Principal component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i</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15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IL" dirty="0"/>
              <a:t>כמה שווה כל משתנה במזעור הצירים (</a:t>
            </a:r>
            <a:r>
              <a:rPr lang="en-US" dirty="0"/>
              <a:t>loadings</a:t>
            </a:r>
            <a:r>
              <a:rPr lang="he-IL" dirty="0"/>
              <a:t>) </a:t>
            </a:r>
            <a:endParaRPr lang="en-US" dirty="0"/>
          </a:p>
        </p:txBody>
      </p:sp>
      <p:sp>
        <p:nvSpPr>
          <p:cNvPr id="4" name="Content Placeholder 3"/>
          <p:cNvSpPr>
            <a:spLocks noGrp="1"/>
          </p:cNvSpPr>
          <p:nvPr>
            <p:ph idx="1"/>
          </p:nvPr>
        </p:nvSpPr>
        <p:spPr>
          <a:xfrm>
            <a:off x="580785" y="1481764"/>
            <a:ext cx="10450287" cy="5147635"/>
          </a:xfrm>
        </p:spPr>
        <p:txBody>
          <a:bodyPr>
            <a:normAutofit/>
          </a:bodyPr>
          <a:lstStyle/>
          <a:p>
            <a:pPr algn="r" rtl="1"/>
            <a:r>
              <a:rPr lang="he-IL" sz="2800" dirty="0"/>
              <a:t>הציר </a:t>
            </a:r>
            <a:r>
              <a:rPr lang="en-US" sz="2800" dirty="0"/>
              <a:t>PCA</a:t>
            </a:r>
            <a:r>
              <a:rPr lang="he-IL" sz="2800" dirty="0"/>
              <a:t> הראשון ל-</a:t>
            </a:r>
            <a:r>
              <a:rPr lang="en-US" sz="2800" dirty="0"/>
              <a:t>X</a:t>
            </a:r>
            <a:r>
              <a:rPr lang="en-US" sz="2800" baseline="-25000" dirty="0"/>
              <a:t>1</a:t>
            </a:r>
            <a:r>
              <a:rPr lang="en-US" sz="2800" dirty="0"/>
              <a:t>, X</a:t>
            </a:r>
            <a:r>
              <a:rPr lang="en-US" sz="2800" baseline="-25000" dirty="0"/>
              <a:t>2</a:t>
            </a:r>
            <a:r>
              <a:rPr lang="en-US" sz="2800" dirty="0"/>
              <a:t>, X</a:t>
            </a:r>
            <a:r>
              <a:rPr lang="en-US" sz="2800" baseline="-25000" dirty="0"/>
              <a:t>3</a:t>
            </a:r>
            <a:r>
              <a:rPr lang="en-US" sz="2800" dirty="0"/>
              <a:t>,… </a:t>
            </a:r>
            <a:r>
              <a:rPr lang="en-US" sz="2800" dirty="0" err="1"/>
              <a:t>X</a:t>
            </a:r>
            <a:r>
              <a:rPr lang="en-US" sz="2800" baseline="-25000" dirty="0" err="1"/>
              <a:t>p</a:t>
            </a:r>
            <a:r>
              <a:rPr lang="he-IL" sz="2800" baseline="-25000" dirty="0"/>
              <a:t> </a:t>
            </a:r>
            <a:r>
              <a:rPr lang="he-IL" sz="2800" dirty="0"/>
              <a:t>יוגדר כקומבינציה הלינארית </a:t>
            </a:r>
          </a:p>
          <a:p>
            <a:pPr algn="r" rtl="1"/>
            <a:endParaRPr lang="he-IL" dirty="0"/>
          </a:p>
          <a:p>
            <a:pPr marL="0" indent="0" algn="r" rtl="1">
              <a:buNone/>
            </a:pPr>
            <a:r>
              <a:rPr lang="he-IL" dirty="0"/>
              <a:t>בעלת </a:t>
            </a:r>
            <a:r>
              <a:rPr lang="he-IL" u="sng" dirty="0"/>
              <a:t>השונות</a:t>
            </a:r>
            <a:r>
              <a:rPr lang="he-IL" dirty="0"/>
              <a:t> הגדולה ביותר. </a:t>
            </a:r>
          </a:p>
          <a:p>
            <a:pPr marL="0" indent="0" algn="r" rtl="1">
              <a:buNone/>
            </a:pPr>
            <a:r>
              <a:rPr lang="he-IL" dirty="0"/>
              <a:t>משקולות המשתנים בכל ציר </a:t>
            </a:r>
            <a:r>
              <a:rPr lang="en-US" dirty="0"/>
              <a:t>Z </a:t>
            </a:r>
            <a:r>
              <a:rPr lang="he-IL" dirty="0"/>
              <a:t> חדש נקראים </a:t>
            </a:r>
            <a:r>
              <a:rPr lang="en-US" dirty="0"/>
              <a:t>loadings</a:t>
            </a:r>
            <a:endParaRPr lang="he-IL" dirty="0"/>
          </a:p>
          <a:p>
            <a:pPr marL="0" indent="0" algn="r" rtl="1">
              <a:buNone/>
            </a:pPr>
            <a:r>
              <a:rPr lang="he-IL" dirty="0"/>
              <a:t>בהינתן </a:t>
            </a:r>
            <a:r>
              <a:rPr lang="en-US" dirty="0"/>
              <a:t>n</a:t>
            </a:r>
            <a:r>
              <a:rPr lang="he-IL" dirty="0"/>
              <a:t> דוגמאות שנמדדו ב-</a:t>
            </a:r>
            <a:r>
              <a:rPr lang="en-US" dirty="0"/>
              <a:t>p</a:t>
            </a:r>
            <a:r>
              <a:rPr lang="he-IL" dirty="0"/>
              <a:t> ממדים, נרצה לפתור בעיית האופטימיזציה של חלוקת משקולות בין משתנים. המשקולות צריכות להיות מחלוקות כך שפריסת הדוגמאות תהיה הגדולה ביותר </a:t>
            </a:r>
          </a:p>
          <a:p>
            <a:pPr marL="0" indent="0" algn="r" rtl="1">
              <a:buNone/>
            </a:pPr>
            <a:endParaRPr lang="he-IL" dirty="0"/>
          </a:p>
          <a:p>
            <a:pPr marL="0" indent="0" algn="r" rtl="1">
              <a:buNone/>
            </a:pPr>
            <a:endParaRPr lang="he-IL" dirty="0"/>
          </a:p>
          <a:p>
            <a:pPr marL="0" indent="0" algn="r" rtl="1">
              <a:buNone/>
            </a:pPr>
            <a:endParaRPr lang="he-IL" dirty="0"/>
          </a:p>
          <a:p>
            <a:pPr marL="0" indent="0" algn="r" rtl="1">
              <a:buNone/>
            </a:pPr>
            <a:endParaRPr lang="en-US" dirty="0"/>
          </a:p>
          <a:p>
            <a:pPr marL="0" indent="0" algn="r" rtl="1">
              <a:buNone/>
            </a:pPr>
            <a:endParaRPr lang="en-US" dirty="0"/>
          </a:p>
        </p:txBody>
      </p:sp>
      <p:grpSp>
        <p:nvGrpSpPr>
          <p:cNvPr id="6" name="Group 4"/>
          <p:cNvGrpSpPr>
            <a:grpSpLocks noChangeAspect="1"/>
          </p:cNvGrpSpPr>
          <p:nvPr/>
        </p:nvGrpSpPr>
        <p:grpSpPr bwMode="auto">
          <a:xfrm>
            <a:off x="962756" y="1917745"/>
            <a:ext cx="5591909" cy="732705"/>
            <a:chOff x="2437" y="1976"/>
            <a:chExt cx="2778" cy="364"/>
          </a:xfrm>
        </p:grpSpPr>
        <p:sp>
          <p:nvSpPr>
            <p:cNvPr id="7" name="AutoShape 3"/>
            <p:cNvSpPr>
              <a:spLocks noChangeAspect="1" noChangeArrowheads="1" noTextEdit="1"/>
            </p:cNvSpPr>
            <p:nvPr/>
          </p:nvSpPr>
          <p:spPr bwMode="auto">
            <a:xfrm>
              <a:off x="2437" y="1976"/>
              <a:ext cx="2778"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 y="1976"/>
              <a:ext cx="2783"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3"/>
          <a:stretch>
            <a:fillRect/>
          </a:stretch>
        </p:blipFill>
        <p:spPr>
          <a:xfrm>
            <a:off x="1012702" y="2926764"/>
            <a:ext cx="1885558" cy="556870"/>
          </a:xfrm>
          <a:prstGeom prst="rect">
            <a:avLst/>
          </a:prstGeom>
        </p:spPr>
      </p:pic>
      <p:pic>
        <p:nvPicPr>
          <p:cNvPr id="12" name="Picture 11"/>
          <p:cNvPicPr>
            <a:picLocks noChangeAspect="1"/>
          </p:cNvPicPr>
          <p:nvPr/>
        </p:nvPicPr>
        <p:blipFill>
          <a:blip r:embed="rId4"/>
          <a:stretch>
            <a:fillRect/>
          </a:stretch>
        </p:blipFill>
        <p:spPr>
          <a:xfrm>
            <a:off x="2898260" y="5203518"/>
            <a:ext cx="5047867" cy="1066544"/>
          </a:xfrm>
          <a:prstGeom prst="rect">
            <a:avLst/>
          </a:prstGeom>
        </p:spPr>
      </p:pic>
      <p:cxnSp>
        <p:nvCxnSpPr>
          <p:cNvPr id="5" name="Straight Arrow Connector 4">
            <a:extLst>
              <a:ext uri="{FF2B5EF4-FFF2-40B4-BE49-F238E27FC236}">
                <a16:creationId xmlns:a16="http://schemas.microsoft.com/office/drawing/2014/main" id="{6428A41F-D29A-0AA6-F16B-A6346D25DF06}"/>
              </a:ext>
            </a:extLst>
          </p:cNvPr>
          <p:cNvCxnSpPr>
            <a:cxnSpLocks/>
          </p:cNvCxnSpPr>
          <p:nvPr/>
        </p:nvCxnSpPr>
        <p:spPr>
          <a:xfrm flipV="1">
            <a:off x="4135185" y="6101160"/>
            <a:ext cx="209671" cy="281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1CB13E9-F59C-42ED-EA59-6B2D29E7FFD0}"/>
              </a:ext>
            </a:extLst>
          </p:cNvPr>
          <p:cNvCxnSpPr>
            <a:cxnSpLocks/>
          </p:cNvCxnSpPr>
          <p:nvPr/>
        </p:nvCxnSpPr>
        <p:spPr>
          <a:xfrm flipV="1">
            <a:off x="5102003" y="5979625"/>
            <a:ext cx="0" cy="49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052974-37CE-C11E-7124-E6AF258812B2}"/>
              </a:ext>
            </a:extLst>
          </p:cNvPr>
          <p:cNvCxnSpPr>
            <a:cxnSpLocks/>
          </p:cNvCxnSpPr>
          <p:nvPr/>
        </p:nvCxnSpPr>
        <p:spPr>
          <a:xfrm flipH="1" flipV="1">
            <a:off x="5446461" y="5979625"/>
            <a:ext cx="435985" cy="49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10F1B7-0960-627D-062C-EB54AE84BAC7}"/>
              </a:ext>
            </a:extLst>
          </p:cNvPr>
          <p:cNvCxnSpPr>
            <a:cxnSpLocks/>
          </p:cNvCxnSpPr>
          <p:nvPr/>
        </p:nvCxnSpPr>
        <p:spPr>
          <a:xfrm flipH="1">
            <a:off x="7445872" y="5955270"/>
            <a:ext cx="7540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7C92CA8-7293-5FBC-7054-42559050BF53}"/>
              </a:ext>
            </a:extLst>
          </p:cNvPr>
          <p:cNvSpPr txBox="1"/>
          <p:nvPr/>
        </p:nvSpPr>
        <p:spPr>
          <a:xfrm>
            <a:off x="105060" y="6439736"/>
            <a:ext cx="53463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המשקולות של כל משתנה בכל </a:t>
            </a:r>
            <a:r>
              <a:rPr kumimoji="0" lang="he-IL"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מימד</a:t>
            </a: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חדש(מדדים מקוריים)</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1BEEF9EC-5730-32C1-7461-4FFBB86057EC}"/>
              </a:ext>
            </a:extLst>
          </p:cNvPr>
          <p:cNvSpPr txBox="1"/>
          <p:nvPr/>
        </p:nvSpPr>
        <p:spPr>
          <a:xfrm>
            <a:off x="8227970" y="5743954"/>
            <a:ext cx="18886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מבטיח </a:t>
            </a:r>
            <a:r>
              <a:rPr kumimoji="0" lang="he-IL"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אופטימזציה</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E7A224B7-E8A5-CC2E-F143-439420845588}"/>
              </a:ext>
            </a:extLst>
          </p:cNvPr>
          <p:cNvSpPr txBox="1"/>
          <p:nvPr/>
        </p:nvSpPr>
        <p:spPr>
          <a:xfrm>
            <a:off x="2045153" y="6113286"/>
            <a:ext cx="22172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סכום על כל הדוגמאות</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98C5640E-8531-F65C-E310-FE3E0EAA7BFC}"/>
              </a:ext>
            </a:extLst>
          </p:cNvPr>
          <p:cNvSpPr txBox="1"/>
          <p:nvPr/>
        </p:nvSpPr>
        <p:spPr>
          <a:xfrm>
            <a:off x="5859151" y="6254644"/>
            <a:ext cx="41424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הערך של כל משתנה/מדד שנמדד בכל דוגמא</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77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1C36-4808-431E-AD92-BBBC7C832C3D}"/>
              </a:ext>
            </a:extLst>
          </p:cNvPr>
          <p:cNvSpPr>
            <a:spLocks noGrp="1"/>
          </p:cNvSpPr>
          <p:nvPr>
            <p:ph type="title"/>
          </p:nvPr>
        </p:nvSpPr>
        <p:spPr>
          <a:xfrm>
            <a:off x="580785" y="254273"/>
            <a:ext cx="10450287" cy="1058243"/>
          </a:xfrm>
        </p:spPr>
        <p:txBody>
          <a:bodyPr>
            <a:noAutofit/>
          </a:bodyPr>
          <a:lstStyle/>
          <a:p>
            <a:r>
              <a:rPr lang="he-IL" sz="3600" dirty="0">
                <a:cs typeface="+mn-cs"/>
              </a:rPr>
              <a:t>המעבר ל-מערכת צירים אחרת מגיע עם יתרונות וחסרונות</a:t>
            </a:r>
            <a:endParaRPr lang="en-US" sz="3600" dirty="0">
              <a:cs typeface="+mn-cs"/>
            </a:endParaRPr>
          </a:p>
        </p:txBody>
      </p:sp>
      <p:sp>
        <p:nvSpPr>
          <p:cNvPr id="3" name="Content Placeholder 2">
            <a:extLst>
              <a:ext uri="{FF2B5EF4-FFF2-40B4-BE49-F238E27FC236}">
                <a16:creationId xmlns:a16="http://schemas.microsoft.com/office/drawing/2014/main" id="{E6A97628-9DB8-4884-8079-F5965967C2EE}"/>
              </a:ext>
            </a:extLst>
          </p:cNvPr>
          <p:cNvSpPr>
            <a:spLocks noGrp="1"/>
          </p:cNvSpPr>
          <p:nvPr>
            <p:ph idx="1"/>
          </p:nvPr>
        </p:nvSpPr>
        <p:spPr>
          <a:xfrm>
            <a:off x="580785" y="1481765"/>
            <a:ext cx="10450287" cy="5046854"/>
          </a:xfrm>
        </p:spPr>
        <p:txBody>
          <a:bodyPr>
            <a:normAutofit fontScale="85000" lnSpcReduction="20000"/>
          </a:bodyPr>
          <a:lstStyle/>
          <a:p>
            <a:pPr algn="r" rtl="1"/>
            <a:r>
              <a:rPr lang="he-IL" b="1" dirty="0"/>
              <a:t>יתרון</a:t>
            </a:r>
            <a:r>
              <a:rPr lang="he-IL" dirty="0"/>
              <a:t>: מערכת הצירים המשופרת מסבירה את השונות בנתונים בפחות ממדים</a:t>
            </a:r>
          </a:p>
          <a:p>
            <a:pPr algn="r" rtl="1"/>
            <a:r>
              <a:rPr lang="he-IL" dirty="0"/>
              <a:t>אבל למה </a:t>
            </a:r>
            <a:r>
              <a:rPr lang="he-IL" dirty="0" err="1"/>
              <a:t>המימד</a:t>
            </a:r>
            <a:r>
              <a:rPr lang="he-IL" dirty="0"/>
              <a:t> נמוך ? מספר </a:t>
            </a:r>
            <a:r>
              <a:rPr lang="he-IL" dirty="0" err="1"/>
              <a:t>המימדים</a:t>
            </a:r>
            <a:r>
              <a:rPr lang="he-IL" dirty="0"/>
              <a:t> נשאר זהה.</a:t>
            </a:r>
          </a:p>
          <a:p>
            <a:pPr lvl="1" algn="r" rtl="1"/>
            <a:r>
              <a:rPr lang="he-IL" dirty="0"/>
              <a:t>אמנם מספר ממדים/צירים נשאר זהה עכשיו הם סדורים לפי שונות מוסברת וניתן אולי להזניח צירים מסוימים</a:t>
            </a:r>
            <a:endParaRPr lang="en-US"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r>
              <a:rPr lang="he-IL" dirty="0"/>
              <a:t>ניתן להשתמש ב</a:t>
            </a:r>
            <a:r>
              <a:rPr lang="en-US" dirty="0"/>
              <a:t>X-</a:t>
            </a:r>
            <a:r>
              <a:rPr lang="he-IL" dirty="0"/>
              <a:t> הממדים הראשונים (ע"פ הצורך) כדי לקבל תיאור מפושט </a:t>
            </a:r>
            <a:r>
              <a:rPr lang="he-IL" u="sng" dirty="0"/>
              <a:t>מיטבי</a:t>
            </a:r>
            <a:r>
              <a:rPr lang="he-IL" dirty="0"/>
              <a:t> של הנתונים</a:t>
            </a:r>
          </a:p>
        </p:txBody>
      </p:sp>
      <p:pic>
        <p:nvPicPr>
          <p:cNvPr id="4" name="Picture 2" descr="Principal component analysis. (A) PC2 vs. PC2. (B) PC1 vs. PC3. (C) PC2...  | Download Scientific Diagram">
            <a:extLst>
              <a:ext uri="{FF2B5EF4-FFF2-40B4-BE49-F238E27FC236}">
                <a16:creationId xmlns:a16="http://schemas.microsoft.com/office/drawing/2014/main" id="{08183C03-A8A9-52C9-4A44-B3B71E5AA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669" y="2950072"/>
            <a:ext cx="7418124" cy="242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3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7785463" y="6613175"/>
            <a:ext cx="4406537" cy="24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Kathryn C. Davidson et al. Development 2015;142:3090-3099</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770"/>
          <a:stretch/>
        </p:blipFill>
        <p:spPr bwMode="auto">
          <a:xfrm>
            <a:off x="76736" y="1638736"/>
            <a:ext cx="5286981" cy="40049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ight Arrow 1"/>
          <p:cNvSpPr/>
          <p:nvPr/>
        </p:nvSpPr>
        <p:spPr>
          <a:xfrm>
            <a:off x="5474415" y="3211502"/>
            <a:ext cx="1462431" cy="859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PCA</a:t>
            </a:r>
          </a:p>
        </p:txBody>
      </p:sp>
      <p:grpSp>
        <p:nvGrpSpPr>
          <p:cNvPr id="6" name="Group 5">
            <a:extLst>
              <a:ext uri="{FF2B5EF4-FFF2-40B4-BE49-F238E27FC236}">
                <a16:creationId xmlns:a16="http://schemas.microsoft.com/office/drawing/2014/main" id="{494E9F8E-F404-4BB5-87F6-A0674C5DC461}"/>
              </a:ext>
            </a:extLst>
          </p:cNvPr>
          <p:cNvGrpSpPr/>
          <p:nvPr/>
        </p:nvGrpSpPr>
        <p:grpSpPr>
          <a:xfrm>
            <a:off x="7272571" y="2212156"/>
            <a:ext cx="4571867" cy="3451355"/>
            <a:chOff x="7652551" y="1651246"/>
            <a:chExt cx="4016692" cy="3041785"/>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8529" r="49055"/>
            <a:stretch/>
          </p:blipFill>
          <p:spPr bwMode="auto">
            <a:xfrm>
              <a:off x="7652551" y="1651246"/>
              <a:ext cx="4016692" cy="28815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9325320" y="4348114"/>
              <a:ext cx="1314739" cy="344917"/>
            </a:xfrm>
            <a:prstGeom prst="rect">
              <a:avLst/>
            </a:prstGeom>
            <a:noFill/>
          </p:spPr>
          <p:txBody>
            <a:bodyPr wrap="none" rtlCol="0">
              <a:spAutoFit/>
            </a:bodyPr>
            <a:lstStyle/>
            <a:p>
              <a:r>
                <a:rPr lang="en-US" sz="1400" dirty="0"/>
                <a:t>Component 1</a:t>
              </a:r>
            </a:p>
          </p:txBody>
        </p:sp>
      </p:grpSp>
      <p:sp>
        <p:nvSpPr>
          <p:cNvPr id="4" name="Title 3"/>
          <p:cNvSpPr>
            <a:spLocks noGrp="1"/>
          </p:cNvSpPr>
          <p:nvPr>
            <p:ph type="title"/>
          </p:nvPr>
        </p:nvSpPr>
        <p:spPr>
          <a:xfrm>
            <a:off x="784518" y="15250"/>
            <a:ext cx="11158931" cy="1058243"/>
          </a:xfrm>
        </p:spPr>
        <p:txBody>
          <a:bodyPr>
            <a:noAutofit/>
          </a:bodyPr>
          <a:lstStyle/>
          <a:p>
            <a:pPr rtl="1"/>
            <a:r>
              <a:rPr lang="he-IL" sz="3200" dirty="0">
                <a:cs typeface="+mn-cs"/>
              </a:rPr>
              <a:t>המעבר ל-מערכת צירים אחרת מגיע עם יתרונות וחסרונות</a:t>
            </a:r>
            <a:endParaRPr lang="en-US" sz="3200" dirty="0">
              <a:cs typeface="+mn-cs"/>
            </a:endParaRPr>
          </a:p>
        </p:txBody>
      </p:sp>
      <p:grpSp>
        <p:nvGrpSpPr>
          <p:cNvPr id="11" name="Group 10">
            <a:extLst>
              <a:ext uri="{FF2B5EF4-FFF2-40B4-BE49-F238E27FC236}">
                <a16:creationId xmlns:a16="http://schemas.microsoft.com/office/drawing/2014/main" id="{66F45EB3-FCDC-4F5C-80FE-8BE88DAC330F}"/>
              </a:ext>
            </a:extLst>
          </p:cNvPr>
          <p:cNvGrpSpPr/>
          <p:nvPr/>
        </p:nvGrpSpPr>
        <p:grpSpPr>
          <a:xfrm>
            <a:off x="3023317" y="5505868"/>
            <a:ext cx="4873752" cy="1209456"/>
            <a:chOff x="3761131" y="3971426"/>
            <a:chExt cx="5221790" cy="1429298"/>
          </a:xfrm>
        </p:grpSpPr>
        <p:pic>
          <p:nvPicPr>
            <p:cNvPr id="12" name="Picture 7" descr="C:\Users\shenorrlab\Desktop\balance-scale-clip-art-842262.png">
              <a:extLst>
                <a:ext uri="{FF2B5EF4-FFF2-40B4-BE49-F238E27FC236}">
                  <a16:creationId xmlns:a16="http://schemas.microsoft.com/office/drawing/2014/main" id="{ADB79709-5C09-4133-A316-1F743599B58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266087" y="3971426"/>
              <a:ext cx="1983724" cy="14292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E7016CB-D465-415F-8D98-7D46D9C39E88}"/>
                </a:ext>
              </a:extLst>
            </p:cNvPr>
            <p:cNvSpPr txBox="1"/>
            <p:nvPr/>
          </p:nvSpPr>
          <p:spPr>
            <a:xfrm>
              <a:off x="3761131" y="4255941"/>
              <a:ext cx="1703710" cy="511596"/>
            </a:xfrm>
            <a:prstGeom prst="rect">
              <a:avLst/>
            </a:prstGeom>
            <a:noFill/>
          </p:spPr>
          <p:txBody>
            <a:bodyPr wrap="square" rtlCol="0">
              <a:spAutoFit/>
            </a:bodyPr>
            <a:lstStyle/>
            <a:p>
              <a:pPr algn="ctr"/>
              <a:r>
                <a:rPr lang="he-IL" dirty="0"/>
                <a:t>דיוק והבנה על מה אנחנו מסתכלים</a:t>
              </a:r>
              <a:endParaRPr lang="en-US" dirty="0"/>
            </a:p>
          </p:txBody>
        </p:sp>
        <p:sp>
          <p:nvSpPr>
            <p:cNvPr id="14" name="TextBox 13">
              <a:extLst>
                <a:ext uri="{FF2B5EF4-FFF2-40B4-BE49-F238E27FC236}">
                  <a16:creationId xmlns:a16="http://schemas.microsoft.com/office/drawing/2014/main" id="{FFA8C139-63D4-43B3-9338-9C96F8A73E86}"/>
                </a:ext>
              </a:extLst>
            </p:cNvPr>
            <p:cNvSpPr txBox="1"/>
            <p:nvPr/>
          </p:nvSpPr>
          <p:spPr>
            <a:xfrm>
              <a:off x="7249811" y="4213912"/>
              <a:ext cx="1733110" cy="730852"/>
            </a:xfrm>
            <a:prstGeom prst="rect">
              <a:avLst/>
            </a:prstGeom>
            <a:noFill/>
          </p:spPr>
          <p:txBody>
            <a:bodyPr wrap="none" rtlCol="0">
              <a:spAutoFit/>
            </a:bodyPr>
            <a:lstStyle/>
            <a:p>
              <a:pPr algn="r"/>
              <a:r>
                <a:rPr lang="he-IL" dirty="0"/>
                <a:t>מספר מימדים נמוך</a:t>
              </a:r>
            </a:p>
            <a:p>
              <a:pPr algn="r"/>
              <a:r>
                <a:rPr lang="he-IL" dirty="0"/>
                <a:t>התמקדות בשונות</a:t>
              </a:r>
            </a:p>
            <a:p>
              <a:pPr algn="r"/>
              <a:r>
                <a:rPr lang="he-IL" dirty="0"/>
                <a:t> ובמה חשוב</a:t>
              </a:r>
              <a:endParaRPr lang="en-US" dirty="0"/>
            </a:p>
          </p:txBody>
        </p:sp>
      </p:grpSp>
      <p:sp>
        <p:nvSpPr>
          <p:cNvPr id="5" name="Rectangle 4">
            <a:extLst>
              <a:ext uri="{FF2B5EF4-FFF2-40B4-BE49-F238E27FC236}">
                <a16:creationId xmlns:a16="http://schemas.microsoft.com/office/drawing/2014/main" id="{8020EFDD-9BA0-4636-8506-6A490573C346}"/>
              </a:ext>
            </a:extLst>
          </p:cNvPr>
          <p:cNvSpPr/>
          <p:nvPr/>
        </p:nvSpPr>
        <p:spPr>
          <a:xfrm>
            <a:off x="6630262" y="1750040"/>
            <a:ext cx="420503" cy="462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C094C9-274E-4C5B-89C1-1D8D0FC8C7DE}"/>
              </a:ext>
            </a:extLst>
          </p:cNvPr>
          <p:cNvSpPr/>
          <p:nvPr/>
        </p:nvSpPr>
        <p:spPr>
          <a:xfrm>
            <a:off x="10132208" y="4525565"/>
            <a:ext cx="420503" cy="462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B6453CD-E43D-4382-8744-28120E14C080}"/>
              </a:ext>
            </a:extLst>
          </p:cNvPr>
          <p:cNvSpPr txBox="1"/>
          <p:nvPr/>
        </p:nvSpPr>
        <p:spPr>
          <a:xfrm>
            <a:off x="1415282" y="1052281"/>
            <a:ext cx="10528167" cy="923330"/>
          </a:xfrm>
          <a:prstGeom prst="rect">
            <a:avLst/>
          </a:prstGeom>
          <a:noFill/>
        </p:spPr>
        <p:txBody>
          <a:bodyPr wrap="square">
            <a:spAutoFit/>
          </a:bodyPr>
          <a:lstStyle/>
          <a:p>
            <a:pPr algn="r" rtl="1"/>
            <a:r>
              <a:rPr lang="he-IL" b="1" dirty="0"/>
              <a:t>חסרון</a:t>
            </a:r>
            <a:r>
              <a:rPr lang="he-IL" dirty="0"/>
              <a:t>: בעוד שצירי ה-</a:t>
            </a:r>
            <a:r>
              <a:rPr lang="en-US" dirty="0"/>
              <a:t>PC</a:t>
            </a:r>
            <a:r>
              <a:rPr lang="he-IL" dirty="0"/>
              <a:t> נוחים לעבודה, הם פחות ברורים להבנה מהמדדים עצמם</a:t>
            </a:r>
          </a:p>
          <a:p>
            <a:pPr lvl="1" algn="r" rtl="1"/>
            <a:r>
              <a:rPr lang="he-IL" dirty="0"/>
              <a:t>נקריב הבנה של מה הצירים אומרים כדי לקבל הבנה של מה הנתונים אומרים</a:t>
            </a:r>
            <a:endParaRPr lang="en-US" dirty="0"/>
          </a:p>
          <a:p>
            <a:pPr algn="r" rtl="1"/>
            <a:endParaRPr lang="en-US" dirty="0"/>
          </a:p>
        </p:txBody>
      </p:sp>
    </p:spTree>
    <p:extLst>
      <p:ext uri="{BB962C8B-B14F-4D97-AF65-F5344CB8AC3E}">
        <p14:creationId xmlns:p14="http://schemas.microsoft.com/office/powerpoint/2010/main" val="24874245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1117</Words>
  <Application>Microsoft Office PowerPoint</Application>
  <PresentationFormat>Widescreen</PresentationFormat>
  <Paragraphs>105</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Wingdings</vt:lpstr>
      <vt:lpstr>4_Office Theme</vt:lpstr>
      <vt:lpstr>PowerPoint Presentation</vt:lpstr>
      <vt:lpstr>Principal Component Analysis (PCA) -</vt:lpstr>
      <vt:lpstr>Principal Component Analysis (PCA)</vt:lpstr>
      <vt:lpstr>כיצד מחושב PCA? אינטואיציה על מציאת הצירים</vt:lpstr>
      <vt:lpstr>כיצד נמצא את הצירים עם השונות הגדולה ביותר?</vt:lpstr>
      <vt:lpstr>איך קשורים הצירים החדשים לצירים הישנים?</vt:lpstr>
      <vt:lpstr>כמה שווה כל משתנה במזעור הצירים (loadings) </vt:lpstr>
      <vt:lpstr>המעבר ל-מערכת צירים אחרת מגיע עם יתרונות וחסרונות</vt:lpstr>
      <vt:lpstr>המעבר ל-מערכת צירים אחרת מגיע עם יתרונות וחסרונות</vt:lpstr>
      <vt:lpstr>כיצד יודעים מה הממד האמיתי של המידע?</vt:lpstr>
      <vt:lpstr>PCA Biplot</vt:lpstr>
      <vt:lpstr>חשיבות תיקנון (נורמליזציה) של הנתונים ב-PCA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Michal Zer-Aviv</dc:creator>
  <cp:lastModifiedBy>Shai Shen-Orr</cp:lastModifiedBy>
  <cp:revision>12</cp:revision>
  <dcterms:created xsi:type="dcterms:W3CDTF">2020-06-23T23:02:44Z</dcterms:created>
  <dcterms:modified xsi:type="dcterms:W3CDTF">2022-06-27T04:58:36Z</dcterms:modified>
</cp:coreProperties>
</file>