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79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80" r:id="rId21"/>
    <p:sldId id="278" r:id="rId22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4548-0694-474D-A2CA-5073B22EB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0FB049-C22A-4A68-BAF7-A63FFB867F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D70FA-8B3C-4139-80AA-265DD21A6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9453-B66C-4ACA-A2B4-9FEF0C4533CE}" type="datetimeFigureOut">
              <a:rPr lang="en-IL" smtClean="0"/>
              <a:t>24/03/2022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02ECF-6B51-4BE0-9FB2-32472C13F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294F6-FF2D-4799-BA70-007FE41CC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B297-4E0E-4D8A-97BF-63F304831D4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59800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B9F94-77E0-4A0D-8CC0-8C407AE72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FC870C-E71C-448E-81A4-3974D3BAC7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7D31D-DE09-483F-BC57-DCF4F3729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9453-B66C-4ACA-A2B4-9FEF0C4533CE}" type="datetimeFigureOut">
              <a:rPr lang="en-IL" smtClean="0"/>
              <a:t>24/03/2022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9CCC0-0B2F-4556-A70A-5A7564261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21A4D-0FD7-4C9E-B316-8F3207C52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B297-4E0E-4D8A-97BF-63F304831D4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23596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CFBA41-A74C-4D78-ADC7-74E7B14DE4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2586D2-C47F-417B-9441-65A18F956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BCE29-1E63-4027-9677-E093F58AF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9453-B66C-4ACA-A2B4-9FEF0C4533CE}" type="datetimeFigureOut">
              <a:rPr lang="en-IL" smtClean="0"/>
              <a:t>24/03/2022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EEBFB-F307-4A25-922A-D2E3CA5FF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E1284-EA04-427D-BC64-97974D7D5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B297-4E0E-4D8A-97BF-63F304831D4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736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F4FCD-BA96-4DD0-AE07-D58564F1B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CD745-761A-4D7D-A2F9-F5113E37F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34DB6-D9AC-4404-9F04-3E93DA0F3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9453-B66C-4ACA-A2B4-9FEF0C4533CE}" type="datetimeFigureOut">
              <a:rPr lang="en-IL" smtClean="0"/>
              <a:t>24/03/2022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AE163-8869-4BD9-960A-F912E0D2B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68867-E7E7-4B82-A4B9-9D186DC8F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B297-4E0E-4D8A-97BF-63F304831D4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9009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BF07A-90BA-41D1-BD88-ED11D3B75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E35620-C45F-4719-A9BC-F2297CA85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9A0CF-6BC7-4934-AB38-D76138775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9453-B66C-4ACA-A2B4-9FEF0C4533CE}" type="datetimeFigureOut">
              <a:rPr lang="en-IL" smtClean="0"/>
              <a:t>24/03/2022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A4614-502D-40B7-941A-AA45F42FF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CDFE7-AEE2-4A3F-9278-918933530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B297-4E0E-4D8A-97BF-63F304831D4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942139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9043A-4877-4771-8C62-1B43EF730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BEDA6-D8D0-4A89-9CE5-F61653045E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51CD0-AC26-435C-8A06-A737AE05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AB2A2C-9158-4569-863A-FE5DE1C21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9453-B66C-4ACA-A2B4-9FEF0C4533CE}" type="datetimeFigureOut">
              <a:rPr lang="en-IL" smtClean="0"/>
              <a:t>24/03/2022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9D09F-4C27-4D94-96E3-A38AC3B4A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08B99D-812B-4BE1-B909-993C03BF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B297-4E0E-4D8A-97BF-63F304831D4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554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DF213-6B46-49DE-B9B2-16C9674A2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7AE2C-F8C6-4128-9E85-A117C635F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6439C-C621-4C66-AF70-76EDF1F62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94A6B6-80A8-4ECD-843B-7EB32E4195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971AA2-5CA0-4587-B3ED-EC0DA34DB4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CD9795-51FA-48C5-BDA3-807883B77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9453-B66C-4ACA-A2B4-9FEF0C4533CE}" type="datetimeFigureOut">
              <a:rPr lang="en-IL" smtClean="0"/>
              <a:t>24/03/2022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A37E10-8B61-481B-BCEB-4D0F99325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B4AFF-FC72-4643-B1B4-1DCE948F5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B297-4E0E-4D8A-97BF-63F304831D4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80357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61478-262E-4422-BBF9-B1B200567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57D80C-2C96-47F9-B94C-AD4193E3F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9453-B66C-4ACA-A2B4-9FEF0C4533CE}" type="datetimeFigureOut">
              <a:rPr lang="en-IL" smtClean="0"/>
              <a:t>24/03/2022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FC522-65C2-4937-B6E0-2BBE67510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268EE4-239B-4075-817E-1FC65A2B2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B297-4E0E-4D8A-97BF-63F304831D4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733130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466D1C-1290-40FC-9328-3364AFADF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9453-B66C-4ACA-A2B4-9FEF0C4533CE}" type="datetimeFigureOut">
              <a:rPr lang="en-IL" smtClean="0"/>
              <a:t>24/03/2022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F5BA3A-31AF-4096-8D4F-97312AA63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043E3-3E87-4447-8685-C9814D9E4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B297-4E0E-4D8A-97BF-63F304831D4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7274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47C70-1A92-4789-ABF2-CC8A799E0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66DE5-4DFB-4686-8C10-D8F396835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5FA1ED-9198-435A-B0AA-D8CFAFD3C7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150751-F4B5-4727-A827-D0F90E902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9453-B66C-4ACA-A2B4-9FEF0C4533CE}" type="datetimeFigureOut">
              <a:rPr lang="en-IL" smtClean="0"/>
              <a:t>24/03/2022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2345C2-587F-4898-9F6F-5709435D9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A782D-25A4-4266-8F2F-B6675AE98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B297-4E0E-4D8A-97BF-63F304831D4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78759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F0C29-2495-4B25-B8EF-F3DB7765E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8998E9-0BF6-44A9-908B-18D219115F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3E3A6C-FFF7-4360-9906-52F4A919D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1A543-02CA-4B58-AD2D-90D2865E5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9453-B66C-4ACA-A2B4-9FEF0C4533CE}" type="datetimeFigureOut">
              <a:rPr lang="en-IL" smtClean="0"/>
              <a:t>24/03/2022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3CBB1-0825-43DF-B411-A78BC5C09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0C1DC-0112-4A1F-8B3E-C15B3F413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B297-4E0E-4D8A-97BF-63F304831D4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5971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05230F-4708-4232-B4F7-7C7D3E4D2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237A9-C9F1-4FDD-9E4B-9957AAAF3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AC56D-3140-4AD1-9B84-B814E5CB2C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49453-B66C-4ACA-A2B4-9FEF0C4533CE}" type="datetimeFigureOut">
              <a:rPr lang="en-IL" smtClean="0"/>
              <a:t>24/03/2022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20282-F539-4FB5-9809-10B3175AF2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F6F6C-195A-4897-8911-4AE6DB69A0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5B297-4E0E-4D8A-97BF-63F304831D4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68924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AE1E-09D2-4C30-BAEF-755BCF961929}"/>
              </a:ext>
            </a:extLst>
          </p:cNvPr>
          <p:cNvSpPr txBox="1"/>
          <p:nvPr/>
        </p:nvSpPr>
        <p:spPr>
          <a:xfrm>
            <a:off x="5528718" y="2243775"/>
            <a:ext cx="58806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3200" dirty="0"/>
              <a:t>אסיל שומר </a:t>
            </a:r>
          </a:p>
          <a:p>
            <a:pPr algn="r" rtl="1"/>
            <a:endParaRPr lang="he-IL" sz="3200" dirty="0"/>
          </a:p>
          <a:p>
            <a:pPr algn="r" rtl="1"/>
            <a:r>
              <a:rPr lang="he-IL" sz="3200" dirty="0"/>
              <a:t>פישבך 419</a:t>
            </a:r>
          </a:p>
          <a:p>
            <a:pPr algn="r" rtl="1"/>
            <a:endParaRPr lang="he-IL" sz="3200" dirty="0"/>
          </a:p>
          <a:p>
            <a:pPr algn="r" rtl="1"/>
            <a:r>
              <a:rPr lang="en-US" sz="3200" dirty="0"/>
              <a:t>aseel@campus.Technion.ac.il</a:t>
            </a:r>
            <a:endParaRPr lang="en-IL" sz="3200" dirty="0"/>
          </a:p>
        </p:txBody>
      </p:sp>
    </p:spTree>
    <p:extLst>
      <p:ext uri="{BB962C8B-B14F-4D97-AF65-F5344CB8AC3E}">
        <p14:creationId xmlns:p14="http://schemas.microsoft.com/office/powerpoint/2010/main" val="1432376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169D46A-BEBF-423B-885D-22053EE0425E}"/>
                  </a:ext>
                </a:extLst>
              </p:cNvPr>
              <p:cNvSpPr txBox="1"/>
              <p:nvPr/>
            </p:nvSpPr>
            <p:spPr>
              <a:xfrm>
                <a:off x="2840652" y="1704721"/>
                <a:ext cx="609460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L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L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L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IL" i="1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I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L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L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IL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L" i="1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IL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L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IL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169D46A-BEBF-423B-885D-22053EE042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0652" y="1704721"/>
                <a:ext cx="6094602" cy="369332"/>
              </a:xfrm>
              <a:prstGeom prst="rect">
                <a:avLst/>
              </a:prstGeom>
              <a:blipFill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9960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169D46A-BEBF-423B-885D-22053EE0425E}"/>
                  </a:ext>
                </a:extLst>
              </p:cNvPr>
              <p:cNvSpPr txBox="1"/>
              <p:nvPr/>
            </p:nvSpPr>
            <p:spPr>
              <a:xfrm>
                <a:off x="2871132" y="1694561"/>
                <a:ext cx="609460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L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L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L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IL" i="1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I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L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L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IL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L" i="1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IL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L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IL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169D46A-BEBF-423B-885D-22053EE042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132" y="1694561"/>
                <a:ext cx="6094602" cy="369332"/>
              </a:xfrm>
              <a:prstGeom prst="rect">
                <a:avLst/>
              </a:prstGeom>
              <a:blipFill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A858CF3A-C7CA-4C24-B07D-654C2F120F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4723" y="3029029"/>
            <a:ext cx="6211899" cy="343630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E730094-4461-4A7C-9A27-4A2D795CE439}"/>
              </a:ext>
            </a:extLst>
          </p:cNvPr>
          <p:cNvSpPr txBox="1"/>
          <p:nvPr/>
        </p:nvSpPr>
        <p:spPr>
          <a:xfrm>
            <a:off x="955378" y="3429000"/>
            <a:ext cx="6096000" cy="7682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L" sz="1800" dirty="0">
                <a:solidFill>
                  <a:srgbClr val="000000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exponent = q0*(1-q^(-x))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IL" sz="1800" dirty="0">
                <a:solidFill>
                  <a:srgbClr val="000000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plot(x, </a:t>
            </a:r>
            <a:r>
              <a:rPr lang="en-IL" sz="1800" dirty="0" err="1">
                <a:solidFill>
                  <a:srgbClr val="000000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exponent,type</a:t>
            </a:r>
            <a:r>
              <a:rPr lang="en-IL" sz="1800" dirty="0">
                <a:solidFill>
                  <a:srgbClr val="000000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="l")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87230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7575075-1038-496D-A3C5-F38BF5EAB8C3}"/>
                  </a:ext>
                </a:extLst>
              </p:cNvPr>
              <p:cNvSpPr txBox="1"/>
              <p:nvPr/>
            </p:nvSpPr>
            <p:spPr>
              <a:xfrm>
                <a:off x="1353797" y="2913935"/>
                <a:ext cx="8210725" cy="3817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he-IL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מטעמי נוחות בגזירה ואינטגרציה</a:t>
                </a:r>
                <a:r>
                  <a:rPr lang="ar-SA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, </a:t>
                </a:r>
                <a:r>
                  <a:rPr lang="he-IL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משתמשים בדרך כלל כבסיס במספר </a:t>
                </a:r>
                <a14:m>
                  <m:oMath xmlns:m="http://schemas.openxmlformats.org/officeDocument/2006/math">
                    <m:r>
                      <a:rPr lang="en-IL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David" panose="020E0502060401010101" pitchFamily="34" charset="-79"/>
                      </a:rPr>
                      <m:t>𝑒</m:t>
                    </m:r>
                    <m:r>
                      <a:rPr lang="en-IL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David" panose="020E0502060401010101" pitchFamily="34" charset="-79"/>
                      </a:rPr>
                      <m:t>≈</m:t>
                    </m:r>
                    <m:r>
                      <a:rPr lang="en-IL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David" panose="020E0502060401010101" pitchFamily="34" charset="-79"/>
                      </a:rPr>
                      <m:t>2</m:t>
                    </m:r>
                    <m:r>
                      <a:rPr lang="en-IL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David" panose="020E0502060401010101" pitchFamily="34" charset="-79"/>
                      </a:rPr>
                      <m:t>.</m:t>
                    </m:r>
                    <m:r>
                      <a:rPr lang="en-IL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David" panose="020E0502060401010101" pitchFamily="34" charset="-79"/>
                      </a:rPr>
                      <m:t>71</m:t>
                    </m:r>
                  </m:oMath>
                </a14:m>
                <a:r>
                  <a:rPr lang="ar-SA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David" panose="020E0502060401010101" pitchFamily="34" charset="-79"/>
                  </a:rPr>
                  <a:t>.</a:t>
                </a:r>
                <a:endParaRPr lang="en-IL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7575075-1038-496D-A3C5-F38BF5EAB8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797" y="2913935"/>
                <a:ext cx="8210725" cy="381708"/>
              </a:xfrm>
              <a:prstGeom prst="rect">
                <a:avLst/>
              </a:prstGeom>
              <a:blipFill>
                <a:blip r:embed="rId2"/>
                <a:stretch>
                  <a:fillRect t="-4762" r="-668" b="-2381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3578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48A3C1C-9DCC-4DD4-BFF9-7CD8BC3A3967}"/>
              </a:ext>
            </a:extLst>
          </p:cNvPr>
          <p:cNvSpPr txBox="1"/>
          <p:nvPr/>
        </p:nvSpPr>
        <p:spPr>
          <a:xfrm>
            <a:off x="5865163" y="1327263"/>
            <a:ext cx="6094602" cy="3824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נגזרות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316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48A3C1C-9DCC-4DD4-BFF9-7CD8BC3A3967}"/>
              </a:ext>
            </a:extLst>
          </p:cNvPr>
          <p:cNvSpPr txBox="1"/>
          <p:nvPr/>
        </p:nvSpPr>
        <p:spPr>
          <a:xfrm>
            <a:off x="5773723" y="219823"/>
            <a:ext cx="6094602" cy="3824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נגזרות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43776C7-416A-41CC-BFC0-7EB85815DC86}"/>
                  </a:ext>
                </a:extLst>
              </p:cNvPr>
              <p:cNvSpPr txBox="1"/>
              <p:nvPr/>
            </p:nvSpPr>
            <p:spPr>
              <a:xfrm>
                <a:off x="184557" y="219823"/>
                <a:ext cx="9319470" cy="54801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SA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David" panose="020E0502060401010101" pitchFamily="34" charset="-79"/>
                  </a:rPr>
                  <a:t> </a:t>
                </a:r>
                <a:endParaRPr lang="en-IL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he-IL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David" panose="020E0502060401010101" pitchFamily="34" charset="-79"/>
                  </a:rPr>
                  <a:t>גזרו את הפונקציות הבאות</a:t>
                </a:r>
                <a:r>
                  <a:rPr lang="ar-SA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David" panose="020E0502060401010101" pitchFamily="34" charset="-79"/>
                  </a:rPr>
                  <a:t>:</a:t>
                </a:r>
                <a:endParaRPr lang="en-US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David" panose="020E0502060401010101" pitchFamily="34" charset="-79"/>
                </a:endParaRPr>
              </a:p>
              <a:p>
                <a:pPr marL="0" marR="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IL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m:t>   </m:t>
                      </m:r>
                      <m:r>
                        <a:rPr lang="en-IL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m:t>7</m:t>
                      </m:r>
                      <m:sSup>
                        <m:sSupPr>
                          <m:ctrlPr>
                            <a:rPr lang="en-IL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IL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e</m:t>
                          </m:r>
                        </m:e>
                        <m:sup>
                          <m:r>
                            <a:rPr lang="en-IL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IL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x</m:t>
                          </m:r>
                        </m:sup>
                      </m:sSup>
                    </m:oMath>
                  </m:oMathPara>
                </a14:m>
                <a:endParaRPr lang="en-US" sz="1800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David" panose="020E0502060401010101" pitchFamily="34" charset="-79"/>
                </a:endParaRPr>
              </a:p>
              <a:p>
                <a:pPr marL="0" marR="0" algn="l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dirty="0">
                  <a:latin typeface="Cambria Math" panose="02040503050406030204" pitchFamily="18" charset="0"/>
                  <a:ea typeface="Times New Roman" panose="02020603050405020304" pitchFamily="18" charset="0"/>
                  <a:cs typeface="David" panose="020E0502060401010101" pitchFamily="34" charset="-79"/>
                </a:endParaRPr>
              </a:p>
              <a:p>
                <a:pPr marL="0" marR="0" algn="l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1800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David" panose="020E0502060401010101" pitchFamily="34" charset="-79"/>
                </a:endParaRPr>
              </a:p>
              <a:p>
                <a:pPr marL="0" marR="0" algn="l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1800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David" panose="020E0502060401010101" pitchFamily="34" charset="-79"/>
                </a:endParaRPr>
              </a:p>
              <a:p>
                <a:pPr marL="0" marR="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br>
                  <a:rPr lang="en-IL" sz="1800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David" panose="020E0502060401010101" pitchFamily="34" charset="-79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m:t>  </m:t>
                      </m:r>
                      <m:r>
                        <a:rPr lang="en-IL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m:t>3</m:t>
                      </m:r>
                      <m:sSup>
                        <m:sSupPr>
                          <m:ctrlPr>
                            <a:rPr lang="en-IL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</m:ctrlPr>
                        </m:sSupPr>
                        <m:e>
                          <m:r>
                            <a:rPr lang="en-IL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IL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</m:ctrlPr>
                            </m:sSupPr>
                            <m:e>
                              <m:r>
                                <a:rPr lang="en-IL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IL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David" panose="020E0502060401010101" pitchFamily="34" charset="-79"/>
                </a:endParaRPr>
              </a:p>
              <a:p>
                <a:pPr marL="0" marR="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i="1" dirty="0">
                  <a:latin typeface="Cambria Math" panose="02040503050406030204" pitchFamily="18" charset="0"/>
                  <a:ea typeface="Times New Roman" panose="02020603050405020304" pitchFamily="18" charset="0"/>
                  <a:cs typeface="David" panose="020E0502060401010101" pitchFamily="34" charset="-79"/>
                </a:endParaRPr>
              </a:p>
              <a:p>
                <a:pPr marL="0" marR="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David" panose="020E0502060401010101" pitchFamily="34" charset="-79"/>
                </a:endParaRPr>
              </a:p>
              <a:p>
                <a:pPr marL="0" marR="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David" panose="020E0502060401010101" pitchFamily="34" charset="-79"/>
                </a:endParaRPr>
              </a:p>
              <a:p>
                <a:pPr marL="0" marR="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br>
                  <a:rPr lang="en-IL" sz="18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David" panose="020E0502060401010101" pitchFamily="34" charset="-79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m:t>  </m:t>
                      </m:r>
                      <m:r>
                        <a:rPr lang="en-IL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m:t>𝑥</m:t>
                      </m:r>
                      <m:sSup>
                        <m:sSupPr>
                          <m:ctrlPr>
                            <a:rPr lang="en-IL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</m:ctrlPr>
                        </m:sSupPr>
                        <m:e>
                          <m:r>
                            <a:rPr lang="en-IL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𝑒</m:t>
                          </m:r>
                        </m:e>
                        <m:sup>
                          <m:r>
                            <a:rPr lang="en-IL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IL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43776C7-416A-41CC-BFC0-7EB85815DC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557" y="219823"/>
                <a:ext cx="9319470" cy="5480155"/>
              </a:xfrm>
              <a:prstGeom prst="rect">
                <a:avLst/>
              </a:prstGeom>
              <a:blipFill>
                <a:blip r:embed="rId2"/>
                <a:stretch>
                  <a:fillRect t="-334" r="-589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5696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47FB474-6F6D-4A5E-8A2B-7D52A3B614D9}"/>
              </a:ext>
            </a:extLst>
          </p:cNvPr>
          <p:cNvSpPr txBox="1"/>
          <p:nvPr/>
        </p:nvSpPr>
        <p:spPr>
          <a:xfrm>
            <a:off x="675593" y="196897"/>
            <a:ext cx="11314652" cy="6464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he-I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מספרים מרוכבים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מדומה טהור הוא שורש של מספר שלילי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:</a:t>
            </a: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he-I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מספר מרוכב הוא מספר המכיל חלק ממשי וחלק מדומה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he-I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נוסחת אוילר מגדירה את האקספוננט של מספר מדומה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: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701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34BC762-D643-4975-BDE9-37BB3689239A}"/>
              </a:ext>
            </a:extLst>
          </p:cNvPr>
          <p:cNvSpPr txBox="1"/>
          <p:nvPr/>
        </p:nvSpPr>
        <p:spPr>
          <a:xfrm>
            <a:off x="5864697" y="1291377"/>
            <a:ext cx="6094602" cy="3824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he-I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ניתן לייצג מספר מרוכב כווקטור במישור המרוכב</a:t>
            </a: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: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691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5477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38E767A-265B-485E-B852-AFFF15B93D06}"/>
                  </a:ext>
                </a:extLst>
              </p:cNvPr>
              <p:cNvSpPr txBox="1"/>
              <p:nvPr/>
            </p:nvSpPr>
            <p:spPr>
              <a:xfrm>
                <a:off x="5633720" y="1402682"/>
                <a:ext cx="6094602" cy="3817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he-IL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תרגיל</a:t>
                </a:r>
                <a:r>
                  <a:rPr lang="ar-SA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: </a:t>
                </a:r>
                <a:r>
                  <a:rPr lang="he-IL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מהו הייצוג הפולרי של המספר </a:t>
                </a:r>
                <a14:m>
                  <m:oMath xmlns:m="http://schemas.openxmlformats.org/officeDocument/2006/math">
                    <m:r>
                      <a:rPr lang="en-IL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David" panose="020E0502060401010101" pitchFamily="34" charset="-79"/>
                      </a:rPr>
                      <m:t>𝑖</m:t>
                    </m:r>
                  </m:oMath>
                </a14:m>
                <a:r>
                  <a:rPr lang="ar-SA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David" panose="020E0502060401010101" pitchFamily="34" charset="-79"/>
                  </a:rPr>
                  <a:t>?</a:t>
                </a:r>
                <a:endParaRPr lang="en-IL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38E767A-265B-485E-B852-AFFF15B93D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3720" y="1402682"/>
                <a:ext cx="6094602" cy="381708"/>
              </a:xfrm>
              <a:prstGeom prst="rect">
                <a:avLst/>
              </a:prstGeom>
              <a:blipFill>
                <a:blip r:embed="rId2"/>
                <a:stretch>
                  <a:fillRect t="-4762" r="-900" b="-2381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7786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4D2E38-FDCB-4EB6-8A8C-554979F416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690" y="376647"/>
            <a:ext cx="8118901" cy="610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51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FD5158C-952B-4506-B0C4-8ECCD2F451C5}"/>
                  </a:ext>
                </a:extLst>
              </p:cNvPr>
              <p:cNvSpPr txBox="1"/>
              <p:nvPr/>
            </p:nvSpPr>
            <p:spPr>
              <a:xfrm>
                <a:off x="104862" y="1168400"/>
                <a:ext cx="11982275" cy="30725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he-IL" sz="1800" b="1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שאלה 1-מעבר ממערכת משוואות למילים  </a:t>
                </a:r>
                <a:endParaRPr lang="en-IL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he-IL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David" panose="020E0502060401010101" pitchFamily="34" charset="-79"/>
                  </a:rPr>
                  <a:t>נתונה מערכת המשוואות הבאה:</a:t>
                </a:r>
                <a:endParaRPr lang="en-IL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</m:ctrlPr>
                            </m:accPr>
                            <m:e>
                              <m: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  <m:t>𝒙</m:t>
                              </m:r>
                            </m:e>
                          </m:acc>
                        </m:e>
                        <m:sub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𝑳</m:t>
                          </m:r>
                        </m:sub>
                      </m:sSub>
                      <m:r>
                        <a:rPr lang="en-IL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m:t>=</m:t>
                      </m:r>
                      <m:sSub>
                        <m:sSubPr>
                          <m:ctrlP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</m:ctrlPr>
                        </m:sSubPr>
                        <m:e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𝒙</m:t>
                          </m:r>
                        </m:e>
                        <m:sub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𝑳</m:t>
                          </m:r>
                        </m:sub>
                      </m:sSub>
                      <m:d>
                        <m:dPr>
                          <m:ctrlP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</m:ctrlPr>
                            </m:sSubPr>
                            <m:e>
                              <m: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  <m:t>𝒈</m:t>
                              </m:r>
                            </m:e>
                            <m:sub>
                              <m: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  <m:t>𝑳</m:t>
                              </m:r>
                            </m:sub>
                          </m:sSub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</m:ctrlPr>
                            </m:sSubPr>
                            <m:e>
                              <m: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  <m:t>𝒌</m:t>
                              </m:r>
                            </m:e>
                            <m:sub>
                              <m: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  <m:t>𝑳</m:t>
                              </m:r>
                            </m:sub>
                          </m:sSub>
                        </m:e>
                      </m:d>
                      <m:r>
                        <a:rPr lang="en-IL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m:t>+</m:t>
                      </m:r>
                      <m:sSub>
                        <m:sSubPr>
                          <m:ctrlP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</m:ctrlPr>
                        </m:sSubPr>
                        <m:e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𝒌</m:t>
                          </m:r>
                        </m:e>
                        <m:sub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𝑯</m:t>
                          </m:r>
                        </m:sub>
                      </m:sSub>
                      <m:sSub>
                        <m:sSubPr>
                          <m:ctrlP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</m:ctrlPr>
                        </m:sSubPr>
                        <m:e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𝒙</m:t>
                          </m:r>
                        </m:e>
                        <m:sub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𝑯</m:t>
                          </m:r>
                        </m:sub>
                      </m:sSub>
                    </m:oMath>
                  </m:oMathPara>
                </a14:m>
                <a:endParaRPr lang="en-IL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</m:ctrlPr>
                            </m:accPr>
                            <m:e>
                              <m: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  <m:t>𝒙</m:t>
                              </m:r>
                            </m:e>
                          </m:acc>
                        </m:e>
                        <m:sub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𝑯</m:t>
                          </m:r>
                        </m:sub>
                      </m:sSub>
                      <m:r>
                        <a:rPr lang="en-IL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m:t>=</m:t>
                      </m:r>
                      <m:sSub>
                        <m:sSubPr>
                          <m:ctrlP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</m:ctrlPr>
                        </m:sSubPr>
                        <m:e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𝒙</m:t>
                          </m:r>
                        </m:e>
                        <m:sub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𝑯</m:t>
                          </m:r>
                        </m:sub>
                      </m:sSub>
                      <m:d>
                        <m:dPr>
                          <m:ctrlP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</m:ctrlPr>
                            </m:sSubPr>
                            <m:e>
                              <m: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  <m:t>𝒈</m:t>
                              </m:r>
                            </m:e>
                            <m:sub>
                              <m: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  <m:t>𝑯</m:t>
                              </m:r>
                            </m:sub>
                          </m:sSub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</m:ctrlPr>
                            </m:sSubPr>
                            <m:e>
                              <m: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  <m:t>𝒌</m:t>
                              </m:r>
                            </m:e>
                            <m:sub>
                              <m: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  <m:t>𝑯</m:t>
                              </m:r>
                            </m:sub>
                          </m:sSub>
                        </m:e>
                      </m:d>
                      <m:r>
                        <a:rPr lang="en-IL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m:t>+</m:t>
                      </m:r>
                      <m:sSub>
                        <m:sSubPr>
                          <m:ctrlP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</m:ctrlPr>
                        </m:sSubPr>
                        <m:e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𝒌</m:t>
                          </m:r>
                        </m:e>
                        <m:sub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𝑳</m:t>
                          </m:r>
                        </m:sub>
                      </m:sSub>
                      <m:sSub>
                        <m:sSubPr>
                          <m:ctrlP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</m:ctrlPr>
                        </m:sSubPr>
                        <m:e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𝒙</m:t>
                          </m:r>
                        </m:e>
                        <m:sub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𝑳</m:t>
                          </m:r>
                        </m:sub>
                      </m:sSub>
                    </m:oMath>
                  </m:oMathPara>
                </a14:m>
                <a:endParaRPr lang="en-IL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David" panose="020E0502060401010101" pitchFamily="34" charset="-79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endParaRPr lang="he-IL" sz="16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he-IL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המשוואות מתארות שינוי בכמות של שני סוגי תאים סרטניים: </a:t>
                </a:r>
                <a:r>
                  <a:rPr lang="en-US" sz="1800" dirty="0">
                    <a:effectLst/>
                    <a:latin typeface="David" panose="020E0502060401010101" pitchFamily="34" charset="-79"/>
                    <a:ea typeface="Calibri" panose="020F0502020204030204" pitchFamily="34" charset="0"/>
                    <a:cs typeface="Arial" panose="020B0604020202020204" pitchFamily="34" charset="0"/>
                  </a:rPr>
                  <a:t>L</a:t>
                </a:r>
                <a:r>
                  <a:rPr lang="he-IL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,</a:t>
                </a:r>
                <a:r>
                  <a:rPr lang="en-US" sz="1800" dirty="0">
                    <a:effectLst/>
                    <a:latin typeface="David" panose="020E0502060401010101" pitchFamily="34" charset="-79"/>
                    <a:ea typeface="Calibri" panose="020F0502020204030204" pitchFamily="34" charset="0"/>
                    <a:cs typeface="Arial" panose="020B0604020202020204" pitchFamily="34" charset="0"/>
                  </a:rPr>
                  <a:t>H</a:t>
                </a:r>
                <a:r>
                  <a:rPr lang="he-IL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. התאים מתחלקים בקצב מסוים תוך שמירת הזהות שלהם. התאים גם יכולים להחליף סוג בקצב מסוים. </a:t>
                </a:r>
                <a:endParaRPr lang="en-IL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he-IL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תארו במלים את משמעות כל אחד מהפרמטרים. מהו מספר המימדים במערכת?</a:t>
                </a:r>
                <a:endParaRPr lang="en-IL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FD5158C-952B-4506-B0C4-8ECCD2F451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62" y="1168400"/>
                <a:ext cx="11982275" cy="3072572"/>
              </a:xfrm>
              <a:prstGeom prst="rect">
                <a:avLst/>
              </a:prstGeom>
              <a:blipFill>
                <a:blip r:embed="rId2"/>
                <a:stretch>
                  <a:fillRect t="-794" r="-407" b="-2183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6134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6299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FE9C4B-51FD-4DE1-9A62-BF6F461EB148}"/>
              </a:ext>
            </a:extLst>
          </p:cNvPr>
          <p:cNvSpPr txBox="1"/>
          <p:nvPr/>
        </p:nvSpPr>
        <p:spPr>
          <a:xfrm>
            <a:off x="5818449" y="1380766"/>
            <a:ext cx="61371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1800" b="1" dirty="0">
                <a:effectLst/>
                <a:ea typeface="Times New Roman" panose="02020603050405020304" pitchFamily="18" charset="0"/>
                <a:cs typeface="David" panose="020E0502060401010101" pitchFamily="34" charset="-79"/>
              </a:rPr>
              <a:t>סכימה</a:t>
            </a:r>
            <a:endParaRPr lang="en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80F56B-2667-473C-A9F0-35F574D9E221}"/>
                  </a:ext>
                </a:extLst>
              </p:cNvPr>
              <p:cNvSpPr txBox="1"/>
              <p:nvPr/>
            </p:nvSpPr>
            <p:spPr>
              <a:xfrm>
                <a:off x="2697667" y="2296518"/>
                <a:ext cx="609460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IL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L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IL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IL" i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IL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IL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IL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L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IL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IL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IL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80F56B-2667-473C-A9F0-35F574D9E2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7667" y="2296518"/>
                <a:ext cx="6094602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1527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3354212-2A6C-4075-A226-D801572A3F78}"/>
                  </a:ext>
                </a:extLst>
              </p:cNvPr>
              <p:cNvSpPr txBox="1"/>
              <p:nvPr/>
            </p:nvSpPr>
            <p:spPr>
              <a:xfrm>
                <a:off x="417213" y="1308403"/>
                <a:ext cx="11610362" cy="17723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he-IL" sz="1800" b="1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שאלה 2- מעבר ממילים למערכת משוואות</a:t>
                </a:r>
                <a:endParaRPr lang="en-IL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he-IL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וירוסים</a:t>
                </a:r>
                <a:r>
                  <a:rPr lang="ar-SA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 (</a:t>
                </a:r>
                <a:r>
                  <a:rPr lang="en-IL" sz="1800" dirty="0">
                    <a:effectLst/>
                    <a:latin typeface="David" panose="020E0502060401010101" pitchFamily="34" charset="-79"/>
                    <a:ea typeface="Calibri" panose="020F050202020403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IL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David" panose="020E0502060401010101" pitchFamily="34" charset="-79"/>
                      </a:rPr>
                      <m:t>𝑉</m:t>
                    </m:r>
                  </m:oMath>
                </a14:m>
                <a:r>
                  <a:rPr lang="en-IL" sz="1800" dirty="0">
                    <a:effectLst/>
                    <a:latin typeface="David" panose="020E0502060401010101" pitchFamily="34" charset="-79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e-IL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מדביקים תאי דם</a:t>
                </a:r>
                <a:r>
                  <a:rPr lang="ar-SA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 (</a:t>
                </a:r>
                <a14:m>
                  <m:oMath xmlns:m="http://schemas.openxmlformats.org/officeDocument/2006/math">
                    <m:r>
                      <a:rPr lang="en-IL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David" panose="020E0502060401010101" pitchFamily="34" charset="-79"/>
                      </a:rPr>
                      <m:t>𝑇</m:t>
                    </m:r>
                  </m:oMath>
                </a14:m>
                <a:r>
                  <a:rPr lang="ar-SA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) </a:t>
                </a:r>
                <a:r>
                  <a:rPr lang="he-IL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בקצב </a:t>
                </a:r>
                <a14:m>
                  <m:oMath xmlns:m="http://schemas.openxmlformats.org/officeDocument/2006/math">
                    <m:r>
                      <a:rPr lang="en-IL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David" panose="020E0502060401010101" pitchFamily="34" charset="-79"/>
                      </a:rPr>
                      <m:t>𝑘</m:t>
                    </m:r>
                  </m:oMath>
                </a14:m>
                <a:r>
                  <a:rPr lang="ar-SA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. </a:t>
                </a:r>
                <a:r>
                  <a:rPr lang="he-IL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הגוף מייצר תאי דם בקצב</a:t>
                </a:r>
                <a:r>
                  <a:rPr lang="ar-SA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  </a:t>
                </a:r>
                <a14:m>
                  <m:oMath xmlns:m="http://schemas.openxmlformats.org/officeDocument/2006/math">
                    <m:r>
                      <a:rPr lang="en-IL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David" panose="020E0502060401010101" pitchFamily="34" charset="-79"/>
                      </a:rPr>
                      <m:t>𝜆</m:t>
                    </m:r>
                  </m:oMath>
                </a14:m>
                <a:r>
                  <a:rPr lang="ar-SA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 . </a:t>
                </a:r>
                <a:r>
                  <a:rPr lang="he-IL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קצב התמותה של התאים הוא </a:t>
                </a:r>
                <a14:m>
                  <m:oMath xmlns:m="http://schemas.openxmlformats.org/officeDocument/2006/math">
                    <m:r>
                      <a:rPr lang="en-IL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David" panose="020E0502060401010101" pitchFamily="34" charset="-79"/>
                      </a:rPr>
                      <m:t>𝑑</m:t>
                    </m:r>
                  </m:oMath>
                </a14:m>
                <a:r>
                  <a:rPr lang="ar-SA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. </a:t>
                </a:r>
                <a:r>
                  <a:rPr lang="he-IL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תאי הדם המודבקים </a:t>
                </a:r>
                <a:r>
                  <a:rPr lang="en-IL" sz="1800" dirty="0">
                    <a:effectLst/>
                    <a:latin typeface="David" panose="020E0502060401010101" pitchFamily="34" charset="-79"/>
                    <a:ea typeface="Calibri" panose="020F050202020403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IL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David" panose="020E0502060401010101" pitchFamily="34" charset="-79"/>
                      </a:rPr>
                      <m:t>𝐼</m:t>
                    </m:r>
                  </m:oMath>
                </a14:m>
                <a:r>
                  <a:rPr lang="en-IL" sz="1800" dirty="0">
                    <a:effectLst/>
                    <a:latin typeface="David" panose="020E0502060401010101" pitchFamily="34" charset="-79"/>
                    <a:ea typeface="Calibri" panose="020F0502020204030204" pitchFamily="34" charset="0"/>
                    <a:cs typeface="Arial" panose="020B0604020202020204" pitchFamily="34" charset="0"/>
                  </a:rPr>
                  <a:t>)</a:t>
                </a:r>
                <a:r>
                  <a:rPr lang="ar-SA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  </a:t>
                </a:r>
                <a:r>
                  <a:rPr lang="he-IL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מקבלים את החומר הגיניטי של הוירוס והופכים למפעלים עצמאיים לייצור וירוסים חדשים בקצב </a:t>
                </a:r>
                <a14:m>
                  <m:oMath xmlns:m="http://schemas.openxmlformats.org/officeDocument/2006/math">
                    <m:r>
                      <a:rPr lang="he-IL" sz="1800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David" panose="020E0502060401010101" pitchFamily="34" charset="-79"/>
                      </a:rPr>
                      <m:t> </m:t>
                    </m:r>
                    <m:r>
                      <a:rPr lang="en-IL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David" panose="020E0502060401010101" pitchFamily="34" charset="-79"/>
                      </a:rPr>
                      <m:t>𝑝</m:t>
                    </m:r>
                  </m:oMath>
                </a14:m>
                <a:r>
                  <a:rPr lang="en-IL" sz="1800" dirty="0">
                    <a:effectLst/>
                    <a:latin typeface="David" panose="020E0502060401010101" pitchFamily="34" charset="-79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e-IL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והם מתים בקצב </a:t>
                </a:r>
                <a14:m>
                  <m:oMath xmlns:m="http://schemas.openxmlformats.org/officeDocument/2006/math">
                    <m:r>
                      <a:rPr lang="en-IL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David" panose="020E0502060401010101" pitchFamily="34" charset="-79"/>
                      </a:rPr>
                      <m:t>𝛿</m:t>
                    </m:r>
                  </m:oMath>
                </a14:m>
                <a:r>
                  <a:rPr lang="ar-SA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. </a:t>
                </a:r>
                <a:r>
                  <a:rPr lang="he-IL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וירוסים נשטפים מהגוף בקצב </a:t>
                </a:r>
                <a14:m>
                  <m:oMath xmlns:m="http://schemas.openxmlformats.org/officeDocument/2006/math">
                    <m:r>
                      <a:rPr lang="en-IL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David" panose="020E0502060401010101" pitchFamily="34" charset="-79"/>
                      </a:rPr>
                      <m:t>𝑐</m:t>
                    </m:r>
                  </m:oMath>
                </a14:m>
                <a:r>
                  <a:rPr lang="ar-SA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David" panose="020E0502060401010101" pitchFamily="34" charset="-79"/>
                  </a:rPr>
                  <a:t>.</a:t>
                </a:r>
                <a:endParaRPr lang="en-IL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he-IL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David" panose="020E0502060401010101" pitchFamily="34" charset="-79"/>
                  </a:rPr>
                  <a:t>מהו מספר הימימדים? מהן המשוואות המתארות את הדינמיקה של מספר תאי הדם </a:t>
                </a:r>
                <a:r>
                  <a:rPr lang="ar-SA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(</a:t>
                </a:r>
                <a14:m>
                  <m:oMath xmlns:m="http://schemas.openxmlformats.org/officeDocument/2006/math">
                    <m:r>
                      <a:rPr lang="en-IL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David" panose="020E0502060401010101" pitchFamily="34" charset="-79"/>
                      </a:rPr>
                      <m:t>𝑇</m:t>
                    </m:r>
                  </m:oMath>
                </a14:m>
                <a:r>
                  <a:rPr lang="ar-SA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), </a:t>
                </a:r>
                <a:r>
                  <a:rPr lang="he-IL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תאי הדם הדבוקים</a:t>
                </a:r>
                <a:r>
                  <a:rPr lang="ar-SA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 (</a:t>
                </a:r>
                <a14:m>
                  <m:oMath xmlns:m="http://schemas.openxmlformats.org/officeDocument/2006/math">
                    <m:r>
                      <a:rPr lang="en-IL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David" panose="020E0502060401010101" pitchFamily="34" charset="-79"/>
                      </a:rPr>
                      <m:t>𝐼</m:t>
                    </m:r>
                  </m:oMath>
                </a14:m>
                <a:r>
                  <a:rPr lang="ar-SA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) </a:t>
                </a:r>
                <a:r>
                  <a:rPr lang="he-IL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והוירוסים</a:t>
                </a:r>
                <a:r>
                  <a:rPr lang="ar-SA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 (</a:t>
                </a:r>
                <a14:m>
                  <m:oMath xmlns:m="http://schemas.openxmlformats.org/officeDocument/2006/math">
                    <m:r>
                      <a:rPr lang="en-IL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David" panose="020E0502060401010101" pitchFamily="34" charset="-79"/>
                      </a:rPr>
                      <m:t>𝑉</m:t>
                    </m:r>
                  </m:oMath>
                </a14:m>
                <a:r>
                  <a:rPr lang="ar-SA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David" panose="020E0502060401010101" pitchFamily="34" charset="-79"/>
                  </a:rPr>
                  <a:t>)?</a:t>
                </a:r>
                <a:endParaRPr lang="en-IL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3354212-2A6C-4075-A226-D801572A3F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213" y="1308403"/>
                <a:ext cx="11610362" cy="1772345"/>
              </a:xfrm>
              <a:prstGeom prst="rect">
                <a:avLst/>
              </a:prstGeom>
              <a:blipFill>
                <a:blip r:embed="rId2"/>
                <a:stretch>
                  <a:fillRect t="-1379" r="-420" b="-4828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1248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3AFF7E-E454-47D8-9EC6-6412CBCAFB9A}"/>
              </a:ext>
            </a:extLst>
          </p:cNvPr>
          <p:cNvSpPr txBox="1"/>
          <p:nvPr/>
        </p:nvSpPr>
        <p:spPr>
          <a:xfrm>
            <a:off x="318782" y="1021454"/>
            <a:ext cx="11873218" cy="781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he-I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הגדרה- מערכת משוואות לניארית 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מערכת משוואות לניארית היא אוסף של משוואות לניאריות, כך שניתן לרשום כל משוואה בתור צירוף לניארי של המשתנים. 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701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7B483C1-6449-4BC9-B98F-7B7471D3C918}"/>
              </a:ext>
            </a:extLst>
          </p:cNvPr>
          <p:cNvSpPr txBox="1"/>
          <p:nvPr/>
        </p:nvSpPr>
        <p:spPr>
          <a:xfrm>
            <a:off x="3149740" y="1545183"/>
            <a:ext cx="8965734" cy="781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he-I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שאלה 3- מערכת משוואות לניארית</a:t>
            </a:r>
            <a:r>
              <a:rPr lang="en-US" sz="1800" b="1" u="sng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he-I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לא לניארית 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האם המערכות משאלות 1 ו 2 לניאריות? 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86D16D6-0121-47EA-91C2-4E4140E96547}"/>
                  </a:ext>
                </a:extLst>
              </p:cNvPr>
              <p:cNvSpPr txBox="1"/>
              <p:nvPr/>
            </p:nvSpPr>
            <p:spPr>
              <a:xfrm>
                <a:off x="-541416" y="3582888"/>
                <a:ext cx="6094602" cy="8902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L" sz="1800" b="1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</m:ctrlPr>
                            </m:accPr>
                            <m:e>
                              <m: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  <m:t>𝒙</m:t>
                              </m:r>
                            </m:e>
                          </m:acc>
                        </m:e>
                        <m:sub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𝑳</m:t>
                          </m:r>
                        </m:sub>
                      </m:sSub>
                      <m:r>
                        <a:rPr lang="en-IL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m:t>=</m:t>
                      </m:r>
                      <m:sSub>
                        <m:sSubPr>
                          <m:ctrlP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</m:ctrlPr>
                        </m:sSubPr>
                        <m:e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𝒙</m:t>
                          </m:r>
                        </m:e>
                        <m:sub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𝑳</m:t>
                          </m:r>
                        </m:sub>
                      </m:sSub>
                      <m:d>
                        <m:dPr>
                          <m:ctrlP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</m:ctrlPr>
                            </m:sSubPr>
                            <m:e>
                              <m: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  <m:t>𝒈</m:t>
                              </m:r>
                            </m:e>
                            <m:sub>
                              <m: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  <m:t>𝑳</m:t>
                              </m:r>
                            </m:sub>
                          </m:sSub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</m:ctrlPr>
                            </m:sSubPr>
                            <m:e>
                              <m: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  <m:t>𝒌</m:t>
                              </m:r>
                            </m:e>
                            <m:sub>
                              <m: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  <m:t>𝑳</m:t>
                              </m:r>
                            </m:sub>
                          </m:sSub>
                        </m:e>
                      </m:d>
                      <m:r>
                        <a:rPr lang="en-IL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m:t>+</m:t>
                      </m:r>
                      <m:sSub>
                        <m:sSubPr>
                          <m:ctrlP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</m:ctrlPr>
                        </m:sSubPr>
                        <m:e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𝒌</m:t>
                          </m:r>
                        </m:e>
                        <m:sub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𝑯</m:t>
                          </m:r>
                        </m:sub>
                      </m:sSub>
                      <m:sSub>
                        <m:sSubPr>
                          <m:ctrlP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</m:ctrlPr>
                        </m:sSubPr>
                        <m:e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𝒙</m:t>
                          </m:r>
                        </m:e>
                        <m:sub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𝑯</m:t>
                          </m:r>
                        </m:sub>
                      </m:sSub>
                    </m:oMath>
                  </m:oMathPara>
                </a14:m>
                <a:endParaRPr lang="en-IL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r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</m:ctrlPr>
                            </m:accPr>
                            <m:e>
                              <m: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  <m:t>𝒙</m:t>
                              </m:r>
                            </m:e>
                          </m:acc>
                        </m:e>
                        <m:sub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𝑯</m:t>
                          </m:r>
                        </m:sub>
                      </m:sSub>
                      <m:r>
                        <a:rPr lang="en-IL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m:t>=</m:t>
                      </m:r>
                      <m:sSub>
                        <m:sSubPr>
                          <m:ctrlP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</m:ctrlPr>
                        </m:sSubPr>
                        <m:e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𝒙</m:t>
                          </m:r>
                        </m:e>
                        <m:sub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𝑯</m:t>
                          </m:r>
                        </m:sub>
                      </m:sSub>
                      <m:d>
                        <m:dPr>
                          <m:ctrlP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</m:ctrlPr>
                            </m:sSubPr>
                            <m:e>
                              <m: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  <m:t>𝒈</m:t>
                              </m:r>
                            </m:e>
                            <m:sub>
                              <m: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  <m:t>𝑯</m:t>
                              </m:r>
                            </m:sub>
                          </m:sSub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</m:ctrlPr>
                            </m:sSubPr>
                            <m:e>
                              <m: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  <m:t>𝒌</m:t>
                              </m:r>
                            </m:e>
                            <m:sub>
                              <m:r>
                                <a:rPr lang="en-IL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David" panose="020E0502060401010101" pitchFamily="34" charset="-79"/>
                                </a:rPr>
                                <m:t>𝑯</m:t>
                              </m:r>
                            </m:sub>
                          </m:sSub>
                        </m:e>
                      </m:d>
                      <m:r>
                        <a:rPr lang="en-IL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m:t>+</m:t>
                      </m:r>
                      <m:sSub>
                        <m:sSubPr>
                          <m:ctrlP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</m:ctrlPr>
                        </m:sSubPr>
                        <m:e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𝒌</m:t>
                          </m:r>
                        </m:e>
                        <m:sub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𝑳</m:t>
                          </m:r>
                        </m:sub>
                      </m:sSub>
                      <m:sSub>
                        <m:sSubPr>
                          <m:ctrlP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</m:ctrlPr>
                        </m:sSubPr>
                        <m:e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𝒙</m:t>
                          </m:r>
                        </m:e>
                        <m:sub>
                          <m:r>
                            <a:rPr lang="en-IL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David" panose="020E0502060401010101" pitchFamily="34" charset="-79"/>
                            </a:rPr>
                            <m:t>𝑳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86D16D6-0121-47EA-91C2-4E4140E965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41416" y="3582888"/>
                <a:ext cx="6094602" cy="8902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5891002-5F9D-4748-B5C0-5EAFDF7F26EB}"/>
                  </a:ext>
                </a:extLst>
              </p:cNvPr>
              <p:cNvSpPr txBox="1"/>
              <p:nvPr/>
            </p:nvSpPr>
            <p:spPr>
              <a:xfrm>
                <a:off x="6423403" y="3429000"/>
                <a:ext cx="6371438" cy="20882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l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L" sz="18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vid" panose="020E0502060401010101" pitchFamily="34" charset="-79"/>
                            </a:rPr>
                          </m:ctrlPr>
                        </m:fPr>
                        <m:num>
                          <m:r>
                            <a:rPr lang="en-IL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vid" panose="020E0502060401010101" pitchFamily="34" charset="-79"/>
                            </a:rPr>
                            <m:t>𝑑𝑇</m:t>
                          </m:r>
                        </m:num>
                        <m:den>
                          <m:r>
                            <a:rPr lang="en-IL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vid" panose="020E0502060401010101" pitchFamily="34" charset="-79"/>
                            </a:rPr>
                            <m:t>𝑑𝑡</m:t>
                          </m:r>
                        </m:den>
                      </m:f>
                      <m:r>
                        <a:rPr lang="en-I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m:t>=</m:t>
                      </m:r>
                      <m:r>
                        <a:rPr lang="en-I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m:t>𝜆</m:t>
                      </m:r>
                      <m:r>
                        <a:rPr lang="en-I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m:t>−</m:t>
                      </m:r>
                      <m:r>
                        <a:rPr lang="en-I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m:t>𝑑𝑇</m:t>
                      </m:r>
                      <m:r>
                        <a:rPr lang="en-I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m:t>−</m:t>
                      </m:r>
                      <m:r>
                        <a:rPr lang="en-I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m:t>𝐾𝑉𝑇</m:t>
                      </m:r>
                    </m:oMath>
                  </m:oMathPara>
                </a14:m>
                <a:endParaRPr lang="en-IL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L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vid" panose="020E0502060401010101" pitchFamily="34" charset="-79"/>
                            </a:rPr>
                          </m:ctrlPr>
                        </m:fPr>
                        <m:num>
                          <m:r>
                            <a:rPr lang="en-IL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vid" panose="020E0502060401010101" pitchFamily="34" charset="-79"/>
                            </a:rPr>
                            <m:t>𝑑𝐼</m:t>
                          </m:r>
                        </m:num>
                        <m:den>
                          <m:r>
                            <a:rPr lang="en-IL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vid" panose="020E0502060401010101" pitchFamily="34" charset="-79"/>
                            </a:rPr>
                            <m:t>𝑑𝑡</m:t>
                          </m:r>
                        </m:den>
                      </m:f>
                      <m:r>
                        <a:rPr lang="en-I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m:t>=</m:t>
                      </m:r>
                      <m:r>
                        <a:rPr lang="en-I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m:t>𝐾𝑉𝑇</m:t>
                      </m:r>
                      <m:r>
                        <a:rPr lang="en-I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m:t>−</m:t>
                      </m:r>
                      <m:r>
                        <a:rPr lang="en-I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m:t>𝛿</m:t>
                      </m:r>
                      <m:r>
                        <a:rPr lang="en-I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m:t>𝐼</m:t>
                      </m:r>
                    </m:oMath>
                  </m:oMathPara>
                </a14:m>
                <a:endParaRPr lang="en-IL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L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vid" panose="020E0502060401010101" pitchFamily="34" charset="-79"/>
                            </a:rPr>
                          </m:ctrlPr>
                        </m:fPr>
                        <m:num>
                          <m:r>
                            <a:rPr lang="en-IL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vid" panose="020E0502060401010101" pitchFamily="34" charset="-79"/>
                            </a:rPr>
                            <m:t>𝑑𝑉</m:t>
                          </m:r>
                        </m:num>
                        <m:den>
                          <m:r>
                            <a:rPr lang="en-IL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vid" panose="020E0502060401010101" pitchFamily="34" charset="-79"/>
                            </a:rPr>
                            <m:t>𝑑𝑡</m:t>
                          </m:r>
                        </m:den>
                      </m:f>
                      <m:r>
                        <a:rPr lang="en-I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m:t>=</m:t>
                      </m:r>
                      <m:r>
                        <a:rPr lang="en-I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m:t>𝑝𝐼</m:t>
                      </m:r>
                      <m:r>
                        <a:rPr lang="en-I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m:t>−</m:t>
                      </m:r>
                      <m:r>
                        <a:rPr lang="en-IL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m:t>𝑐𝑉</m:t>
                      </m:r>
                    </m:oMath>
                  </m:oMathPara>
                </a14:m>
                <a:endParaRPr lang="en-IL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5891002-5F9D-4748-B5C0-5EAFDF7F2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3403" y="3429000"/>
                <a:ext cx="6371438" cy="20882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1879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7C693A0-BBAA-410F-A208-C783C27D0480}"/>
              </a:ext>
            </a:extLst>
          </p:cNvPr>
          <p:cNvSpPr txBox="1"/>
          <p:nvPr/>
        </p:nvSpPr>
        <p:spPr>
          <a:xfrm>
            <a:off x="2171444" y="1325067"/>
            <a:ext cx="9940953" cy="7682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he-I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הגדרה- סדר של משוואה דיפרנציאלית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1800" dirty="0">
                <a:effectLst/>
                <a:ea typeface="Calibri" panose="020F0502020204030204" pitchFamily="34" charset="0"/>
                <a:cs typeface="David" panose="020E0502060401010101" pitchFamily="34" charset="-79"/>
              </a:rPr>
              <a:t>הסדר של משוואה דיפרנציאלית נקבע לפי הנגזרת הגבוהה ביותר. 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375054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D0EB324-9D25-4BD6-8A77-B52129147ACD}"/>
              </a:ext>
            </a:extLst>
          </p:cNvPr>
          <p:cNvSpPr txBox="1"/>
          <p:nvPr/>
        </p:nvSpPr>
        <p:spPr>
          <a:xfrm>
            <a:off x="6003768" y="1046480"/>
            <a:ext cx="6094602" cy="471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he-I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פונקציות מעריכיות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773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169D46A-BEBF-423B-885D-22053EE0425E}"/>
                  </a:ext>
                </a:extLst>
              </p:cNvPr>
              <p:cNvSpPr txBox="1"/>
              <p:nvPr/>
            </p:nvSpPr>
            <p:spPr>
              <a:xfrm>
                <a:off x="2952412" y="1725041"/>
                <a:ext cx="609460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L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L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L" i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IL" i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IL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L" i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IL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L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IL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169D46A-BEBF-423B-885D-22053EE042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412" y="1725041"/>
                <a:ext cx="6094602" cy="369332"/>
              </a:xfrm>
              <a:prstGeom prst="rect">
                <a:avLst/>
              </a:prstGeom>
              <a:blipFill>
                <a:blip r:embed="rId2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5491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46EC12F-B3D5-491E-B1AD-855BE6BE15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669" y="2265819"/>
            <a:ext cx="9450794" cy="459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90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378</Words>
  <Application>Microsoft Office PowerPoint</Application>
  <PresentationFormat>Widescreen</PresentationFormat>
  <Paragraphs>66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David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Aseel Shomar</dc:creator>
  <cp:lastModifiedBy>Aseel Shomar</cp:lastModifiedBy>
  <cp:revision>13</cp:revision>
  <dcterms:created xsi:type="dcterms:W3CDTF">2021-03-25T11:39:14Z</dcterms:created>
  <dcterms:modified xsi:type="dcterms:W3CDTF">2022-03-24T00:38:26Z</dcterms:modified>
</cp:coreProperties>
</file>