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94" r:id="rId3"/>
    <p:sldId id="295" r:id="rId4"/>
    <p:sldId id="296" r:id="rId5"/>
    <p:sldId id="290" r:id="rId6"/>
    <p:sldId id="262" r:id="rId7"/>
    <p:sldId id="291" r:id="rId8"/>
    <p:sldId id="263" r:id="rId9"/>
    <p:sldId id="261" r:id="rId10"/>
    <p:sldId id="268" r:id="rId11"/>
    <p:sldId id="269" r:id="rId12"/>
    <p:sldId id="272" r:id="rId13"/>
    <p:sldId id="273" r:id="rId14"/>
    <p:sldId id="297" r:id="rId15"/>
    <p:sldId id="298" r:id="rId16"/>
    <p:sldId id="274" r:id="rId17"/>
    <p:sldId id="275" r:id="rId18"/>
    <p:sldId id="293" r:id="rId19"/>
    <p:sldId id="299"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6735-6434-4F80-8F1A-4270A33EC4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EAB914A3-6D4E-4E7C-AC41-10DBE758F0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F8421916-143F-43E3-8853-215E7A3D07E9}"/>
              </a:ext>
            </a:extLst>
          </p:cNvPr>
          <p:cNvSpPr>
            <a:spLocks noGrp="1"/>
          </p:cNvSpPr>
          <p:nvPr>
            <p:ph type="dt" sz="half" idx="10"/>
          </p:nvPr>
        </p:nvSpPr>
        <p:spPr/>
        <p:txBody>
          <a:bodyPr/>
          <a:lstStyle/>
          <a:p>
            <a:fld id="{72345051-2045-45DA-935E-2E3CA1A69ADC}" type="datetimeFigureOut">
              <a:rPr lang="en-US" smtClean="0"/>
              <a:t>6/9/2022</a:t>
            </a:fld>
            <a:endParaRPr lang="en-US"/>
          </a:p>
        </p:txBody>
      </p:sp>
      <p:sp>
        <p:nvSpPr>
          <p:cNvPr id="5" name="Footer Placeholder 4">
            <a:extLst>
              <a:ext uri="{FF2B5EF4-FFF2-40B4-BE49-F238E27FC236}">
                <a16:creationId xmlns:a16="http://schemas.microsoft.com/office/drawing/2014/main" id="{0013E7C6-D3B4-457E-A78C-0EEE1E897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C72C0A-F08A-4741-822D-6AE403F69F7D}"/>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76586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B01E8-D8E4-4482-8318-9934A8151B17}"/>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5B79FC28-B58F-4DE4-A945-EC7558AFC0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01F0697D-5E45-4820-A41D-B0098699A215}"/>
              </a:ext>
            </a:extLst>
          </p:cNvPr>
          <p:cNvSpPr>
            <a:spLocks noGrp="1"/>
          </p:cNvSpPr>
          <p:nvPr>
            <p:ph type="dt" sz="half" idx="10"/>
          </p:nvPr>
        </p:nvSpPr>
        <p:spPr/>
        <p:txBody>
          <a:bodyPr/>
          <a:lstStyle/>
          <a:p>
            <a:fld id="{72345051-2045-45DA-935E-2E3CA1A69ADC}" type="datetimeFigureOut">
              <a:rPr lang="en-US" smtClean="0"/>
              <a:t>6/9/2022</a:t>
            </a:fld>
            <a:endParaRPr lang="en-US"/>
          </a:p>
        </p:txBody>
      </p:sp>
      <p:sp>
        <p:nvSpPr>
          <p:cNvPr id="5" name="Footer Placeholder 4">
            <a:extLst>
              <a:ext uri="{FF2B5EF4-FFF2-40B4-BE49-F238E27FC236}">
                <a16:creationId xmlns:a16="http://schemas.microsoft.com/office/drawing/2014/main" id="{4D2C574C-0837-4612-AEBF-A59787207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77679-157E-4B0F-A334-A6CF08936FBE}"/>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77436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B98BB8-BAD6-4B74-82F4-8F17DF447E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8ADF189E-AB10-4F28-AD30-6F7694214B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A968B37C-E833-45B3-AFF0-E6DC324481B6}"/>
              </a:ext>
            </a:extLst>
          </p:cNvPr>
          <p:cNvSpPr>
            <a:spLocks noGrp="1"/>
          </p:cNvSpPr>
          <p:nvPr>
            <p:ph type="dt" sz="half" idx="10"/>
          </p:nvPr>
        </p:nvSpPr>
        <p:spPr/>
        <p:txBody>
          <a:bodyPr/>
          <a:lstStyle/>
          <a:p>
            <a:fld id="{72345051-2045-45DA-935E-2E3CA1A69ADC}" type="datetimeFigureOut">
              <a:rPr lang="en-US" smtClean="0"/>
              <a:t>6/9/2022</a:t>
            </a:fld>
            <a:endParaRPr lang="en-US"/>
          </a:p>
        </p:txBody>
      </p:sp>
      <p:sp>
        <p:nvSpPr>
          <p:cNvPr id="5" name="Footer Placeholder 4">
            <a:extLst>
              <a:ext uri="{FF2B5EF4-FFF2-40B4-BE49-F238E27FC236}">
                <a16:creationId xmlns:a16="http://schemas.microsoft.com/office/drawing/2014/main" id="{73A9CCE8-5AB5-401C-B22F-4DC4EA42E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E7561-A79B-4825-8F63-70A6CB4DE98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08809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DB6A-4D95-4BD0-BCC7-D3E2A2FE2ABE}"/>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F426562A-6131-4430-99FC-196D14998D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CAAEC3F5-FEAC-4428-811A-151D591A6BB3}"/>
              </a:ext>
            </a:extLst>
          </p:cNvPr>
          <p:cNvSpPr>
            <a:spLocks noGrp="1"/>
          </p:cNvSpPr>
          <p:nvPr>
            <p:ph type="dt" sz="half" idx="10"/>
          </p:nvPr>
        </p:nvSpPr>
        <p:spPr/>
        <p:txBody>
          <a:bodyPr/>
          <a:lstStyle/>
          <a:p>
            <a:fld id="{72345051-2045-45DA-935E-2E3CA1A69ADC}" type="datetimeFigureOut">
              <a:rPr lang="en-US" smtClean="0"/>
              <a:t>6/9/2022</a:t>
            </a:fld>
            <a:endParaRPr lang="en-US"/>
          </a:p>
        </p:txBody>
      </p:sp>
      <p:sp>
        <p:nvSpPr>
          <p:cNvPr id="5" name="Footer Placeholder 4">
            <a:extLst>
              <a:ext uri="{FF2B5EF4-FFF2-40B4-BE49-F238E27FC236}">
                <a16:creationId xmlns:a16="http://schemas.microsoft.com/office/drawing/2014/main" id="{F1A20342-099C-41D8-919C-861E421A1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0E64E-669E-4FD3-888D-559F472A0F40}"/>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1016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FE4A-2DB5-44FA-9916-FC3A00AE46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8F380984-CC2C-4469-9C3B-4A6CE0F691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80AAC2-5AAD-4F69-903C-050CA626FBAA}"/>
              </a:ext>
            </a:extLst>
          </p:cNvPr>
          <p:cNvSpPr>
            <a:spLocks noGrp="1"/>
          </p:cNvSpPr>
          <p:nvPr>
            <p:ph type="dt" sz="half" idx="10"/>
          </p:nvPr>
        </p:nvSpPr>
        <p:spPr/>
        <p:txBody>
          <a:bodyPr/>
          <a:lstStyle/>
          <a:p>
            <a:fld id="{72345051-2045-45DA-935E-2E3CA1A69ADC}" type="datetimeFigureOut">
              <a:rPr lang="en-US" smtClean="0"/>
              <a:t>6/9/2022</a:t>
            </a:fld>
            <a:endParaRPr lang="en-US"/>
          </a:p>
        </p:txBody>
      </p:sp>
      <p:sp>
        <p:nvSpPr>
          <p:cNvPr id="5" name="Footer Placeholder 4">
            <a:extLst>
              <a:ext uri="{FF2B5EF4-FFF2-40B4-BE49-F238E27FC236}">
                <a16:creationId xmlns:a16="http://schemas.microsoft.com/office/drawing/2014/main" id="{7721965E-2E76-4399-A620-6C1CD8FA44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FFD26-BED3-4C39-A628-DBE07E04210F}"/>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97672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CD57-B8F6-4E6A-A4D6-1F67EA8CF8A8}"/>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1A902749-7FC1-4D15-8311-66F8E02B20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27F04430-55BC-46BD-9150-F38CDBCF25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371D2BCF-B590-41E1-AF27-1BEC651E172E}"/>
              </a:ext>
            </a:extLst>
          </p:cNvPr>
          <p:cNvSpPr>
            <a:spLocks noGrp="1"/>
          </p:cNvSpPr>
          <p:nvPr>
            <p:ph type="dt" sz="half" idx="10"/>
          </p:nvPr>
        </p:nvSpPr>
        <p:spPr/>
        <p:txBody>
          <a:bodyPr/>
          <a:lstStyle/>
          <a:p>
            <a:fld id="{72345051-2045-45DA-935E-2E3CA1A69ADC}" type="datetimeFigureOut">
              <a:rPr lang="en-US" smtClean="0"/>
              <a:t>6/9/2022</a:t>
            </a:fld>
            <a:endParaRPr lang="en-US"/>
          </a:p>
        </p:txBody>
      </p:sp>
      <p:sp>
        <p:nvSpPr>
          <p:cNvPr id="6" name="Footer Placeholder 5">
            <a:extLst>
              <a:ext uri="{FF2B5EF4-FFF2-40B4-BE49-F238E27FC236}">
                <a16:creationId xmlns:a16="http://schemas.microsoft.com/office/drawing/2014/main" id="{AA67F5E3-99D6-4D86-8F05-F0AE014206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C80829-C38B-4216-8482-8DDBA056F850}"/>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1967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0CE4-55F7-4F48-8C4C-A969A7844641}"/>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E742F31F-D93B-4498-9899-A3504FB946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ED6038-7C77-466A-B666-3B15301B3A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0A633F3A-A9C9-42C3-AB94-4B15797E4B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E746DD-2F1D-4825-A37D-165E58AACC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A9658537-CEA1-4DE9-90FF-0BE89C14EF65}"/>
              </a:ext>
            </a:extLst>
          </p:cNvPr>
          <p:cNvSpPr>
            <a:spLocks noGrp="1"/>
          </p:cNvSpPr>
          <p:nvPr>
            <p:ph type="dt" sz="half" idx="10"/>
          </p:nvPr>
        </p:nvSpPr>
        <p:spPr/>
        <p:txBody>
          <a:bodyPr/>
          <a:lstStyle/>
          <a:p>
            <a:fld id="{72345051-2045-45DA-935E-2E3CA1A69ADC}" type="datetimeFigureOut">
              <a:rPr lang="en-US" smtClean="0"/>
              <a:t>6/9/2022</a:t>
            </a:fld>
            <a:endParaRPr lang="en-US"/>
          </a:p>
        </p:txBody>
      </p:sp>
      <p:sp>
        <p:nvSpPr>
          <p:cNvPr id="8" name="Footer Placeholder 7">
            <a:extLst>
              <a:ext uri="{FF2B5EF4-FFF2-40B4-BE49-F238E27FC236}">
                <a16:creationId xmlns:a16="http://schemas.microsoft.com/office/drawing/2014/main" id="{ACAB84F8-27D0-4AEA-9C1C-9A3D2C9A2A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2BFF5D-B7BD-444B-87BC-BB861FFFB25E}"/>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08501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3D586-AB26-4431-BFE3-A7EA3D5DB18B}"/>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248E375F-4F5A-4971-B152-494793F7E0D5}"/>
              </a:ext>
            </a:extLst>
          </p:cNvPr>
          <p:cNvSpPr>
            <a:spLocks noGrp="1"/>
          </p:cNvSpPr>
          <p:nvPr>
            <p:ph type="dt" sz="half" idx="10"/>
          </p:nvPr>
        </p:nvSpPr>
        <p:spPr/>
        <p:txBody>
          <a:bodyPr/>
          <a:lstStyle/>
          <a:p>
            <a:fld id="{72345051-2045-45DA-935E-2E3CA1A69ADC}" type="datetimeFigureOut">
              <a:rPr lang="en-US" smtClean="0"/>
              <a:t>6/9/2022</a:t>
            </a:fld>
            <a:endParaRPr lang="en-US"/>
          </a:p>
        </p:txBody>
      </p:sp>
      <p:sp>
        <p:nvSpPr>
          <p:cNvPr id="4" name="Footer Placeholder 3">
            <a:extLst>
              <a:ext uri="{FF2B5EF4-FFF2-40B4-BE49-F238E27FC236}">
                <a16:creationId xmlns:a16="http://schemas.microsoft.com/office/drawing/2014/main" id="{E5F45ABF-154F-4571-A7DF-984B365CB7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A4B223-89A1-4C6A-8DD9-99F907AF094C}"/>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16427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5A7A5D-D98C-4894-AB55-092E38954B02}"/>
              </a:ext>
            </a:extLst>
          </p:cNvPr>
          <p:cNvSpPr>
            <a:spLocks noGrp="1"/>
          </p:cNvSpPr>
          <p:nvPr>
            <p:ph type="dt" sz="half" idx="10"/>
          </p:nvPr>
        </p:nvSpPr>
        <p:spPr/>
        <p:txBody>
          <a:bodyPr/>
          <a:lstStyle/>
          <a:p>
            <a:fld id="{72345051-2045-45DA-935E-2E3CA1A69ADC}" type="datetimeFigureOut">
              <a:rPr lang="en-US" smtClean="0"/>
              <a:t>6/9/2022</a:t>
            </a:fld>
            <a:endParaRPr lang="en-US"/>
          </a:p>
        </p:txBody>
      </p:sp>
      <p:sp>
        <p:nvSpPr>
          <p:cNvPr id="3" name="Footer Placeholder 2">
            <a:extLst>
              <a:ext uri="{FF2B5EF4-FFF2-40B4-BE49-F238E27FC236}">
                <a16:creationId xmlns:a16="http://schemas.microsoft.com/office/drawing/2014/main" id="{7F9C31CF-5BF5-4586-9AC0-7FF5D106FC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2F5C15-6C29-4956-90AE-A07AA4391E32}"/>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4795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0DE1-9711-4CE9-8A48-FD2FA8397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965142AD-1140-4E94-B62E-646E2E3483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0B1948C9-936E-4DFA-B1ED-A50560696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2692B9-A3FC-4050-B0CB-B9FDB2BB2B72}"/>
              </a:ext>
            </a:extLst>
          </p:cNvPr>
          <p:cNvSpPr>
            <a:spLocks noGrp="1"/>
          </p:cNvSpPr>
          <p:nvPr>
            <p:ph type="dt" sz="half" idx="10"/>
          </p:nvPr>
        </p:nvSpPr>
        <p:spPr/>
        <p:txBody>
          <a:bodyPr/>
          <a:lstStyle/>
          <a:p>
            <a:fld id="{72345051-2045-45DA-935E-2E3CA1A69ADC}" type="datetimeFigureOut">
              <a:rPr lang="en-US" smtClean="0"/>
              <a:t>6/9/2022</a:t>
            </a:fld>
            <a:endParaRPr lang="en-US"/>
          </a:p>
        </p:txBody>
      </p:sp>
      <p:sp>
        <p:nvSpPr>
          <p:cNvPr id="6" name="Footer Placeholder 5">
            <a:extLst>
              <a:ext uri="{FF2B5EF4-FFF2-40B4-BE49-F238E27FC236}">
                <a16:creationId xmlns:a16="http://schemas.microsoft.com/office/drawing/2014/main" id="{86875DEA-5DAD-46D1-BD7D-933388F6B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90832F-EA75-468A-81CC-8EE6124A5727}"/>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1276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3F5F2-10A0-4C68-AF6C-F4669CFF54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8A025648-D7D0-4FC8-9E73-F1BC66B65E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8D7BB597-A540-473E-B7B3-19EABABBA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9C4A5D-12BE-4F4C-8E00-8FC65D9AB035}"/>
              </a:ext>
            </a:extLst>
          </p:cNvPr>
          <p:cNvSpPr>
            <a:spLocks noGrp="1"/>
          </p:cNvSpPr>
          <p:nvPr>
            <p:ph type="dt" sz="half" idx="10"/>
          </p:nvPr>
        </p:nvSpPr>
        <p:spPr/>
        <p:txBody>
          <a:bodyPr/>
          <a:lstStyle/>
          <a:p>
            <a:fld id="{72345051-2045-45DA-935E-2E3CA1A69ADC}" type="datetimeFigureOut">
              <a:rPr lang="en-US" smtClean="0"/>
              <a:t>6/9/2022</a:t>
            </a:fld>
            <a:endParaRPr lang="en-US"/>
          </a:p>
        </p:txBody>
      </p:sp>
      <p:sp>
        <p:nvSpPr>
          <p:cNvPr id="6" name="Footer Placeholder 5">
            <a:extLst>
              <a:ext uri="{FF2B5EF4-FFF2-40B4-BE49-F238E27FC236}">
                <a16:creationId xmlns:a16="http://schemas.microsoft.com/office/drawing/2014/main" id="{0B425360-AEA6-4C6B-8DF9-C69747093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E439F7-5073-4C91-B2FE-C63AC12E78E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418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8A3C7B-98D2-461A-B936-8EEF2DB102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4E7A1F62-1709-4ED2-A1A3-D3C4F57B32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6A4B9522-4108-4B40-B8B5-FBD1F5992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6/9/2022</a:t>
            </a:fld>
            <a:endParaRPr lang="en-US"/>
          </a:p>
        </p:txBody>
      </p:sp>
      <p:sp>
        <p:nvSpPr>
          <p:cNvPr id="5" name="Footer Placeholder 4">
            <a:extLst>
              <a:ext uri="{FF2B5EF4-FFF2-40B4-BE49-F238E27FC236}">
                <a16:creationId xmlns:a16="http://schemas.microsoft.com/office/drawing/2014/main" id="{69E25571-5525-466B-87C9-5B2586F555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61C8CF-A2AE-4E06-919F-8E929DCEBA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13232321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2E4B7-3AF8-48DC-9899-484EB4F2C4E5}"/>
              </a:ext>
            </a:extLst>
          </p:cNvPr>
          <p:cNvSpPr>
            <a:spLocks noGrp="1"/>
          </p:cNvSpPr>
          <p:nvPr>
            <p:ph type="ctrTitle"/>
          </p:nvPr>
        </p:nvSpPr>
        <p:spPr>
          <a:xfrm>
            <a:off x="650449" y="4255598"/>
            <a:ext cx="10901471" cy="1350712"/>
          </a:xfrm>
          <a:noFill/>
        </p:spPr>
        <p:txBody>
          <a:bodyPr>
            <a:normAutofit/>
          </a:bodyPr>
          <a:lstStyle/>
          <a:p>
            <a:r>
              <a:rPr lang="he-IL" sz="5400" dirty="0"/>
              <a:t>תרגול 11</a:t>
            </a:r>
            <a:endParaRPr lang="en-IL" sz="5400" dirty="0"/>
          </a:p>
        </p:txBody>
      </p:sp>
      <p:sp>
        <p:nvSpPr>
          <p:cNvPr id="3" name="Subtitle 2">
            <a:extLst>
              <a:ext uri="{FF2B5EF4-FFF2-40B4-BE49-F238E27FC236}">
                <a16:creationId xmlns:a16="http://schemas.microsoft.com/office/drawing/2014/main" id="{1A5507E7-0AD4-4CAE-94EA-77C84FA2D653}"/>
              </a:ext>
            </a:extLst>
          </p:cNvPr>
          <p:cNvSpPr>
            <a:spLocks noGrp="1"/>
          </p:cNvSpPr>
          <p:nvPr>
            <p:ph type="subTitle" idx="1"/>
          </p:nvPr>
        </p:nvSpPr>
        <p:spPr>
          <a:xfrm>
            <a:off x="650449" y="5606310"/>
            <a:ext cx="10901471" cy="560388"/>
          </a:xfrm>
          <a:noFill/>
        </p:spPr>
        <p:txBody>
          <a:bodyPr>
            <a:noAutofit/>
          </a:bodyPr>
          <a:lstStyle/>
          <a:p>
            <a:r>
              <a:rPr lang="he-IL" sz="3600" dirty="0"/>
              <a:t>רשתות</a:t>
            </a:r>
            <a:endParaRPr lang="en-IL" sz="3600" dirty="0"/>
          </a:p>
        </p:txBody>
      </p:sp>
      <p:pic>
        <p:nvPicPr>
          <p:cNvPr id="1026" name="Picture 2" descr="Network Medicine in the Fight Against COVID-19 - The Medical Futurist">
            <a:extLst>
              <a:ext uri="{FF2B5EF4-FFF2-40B4-BE49-F238E27FC236}">
                <a16:creationId xmlns:a16="http://schemas.microsoft.com/office/drawing/2014/main" id="{716994EB-C572-4A11-947D-EFD00434B7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383" r="2" b="2"/>
          <a:stretch/>
        </p:blipFill>
        <p:spPr bwMode="auto">
          <a:xfrm>
            <a:off x="2880360" y="815159"/>
            <a:ext cx="6431280" cy="297543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637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5EA39-F692-4728-A3D9-FFAC6957DD9A}"/>
              </a:ext>
            </a:extLst>
          </p:cNvPr>
          <p:cNvSpPr>
            <a:spLocks noGrp="1"/>
          </p:cNvSpPr>
          <p:nvPr>
            <p:ph type="title"/>
          </p:nvPr>
        </p:nvSpPr>
        <p:spPr/>
        <p:txBody>
          <a:bodyPr/>
          <a:lstStyle/>
          <a:p>
            <a:pPr algn="ctr"/>
            <a:r>
              <a:rPr lang="he-IL" dirty="0"/>
              <a:t>שאלה 1</a:t>
            </a:r>
            <a:endParaRPr lang="en-IL" dirty="0"/>
          </a:p>
        </p:txBody>
      </p:sp>
      <p:sp>
        <p:nvSpPr>
          <p:cNvPr id="3" name="Content Placeholder 2">
            <a:extLst>
              <a:ext uri="{FF2B5EF4-FFF2-40B4-BE49-F238E27FC236}">
                <a16:creationId xmlns:a16="http://schemas.microsoft.com/office/drawing/2014/main" id="{F0477AA4-C731-4460-AF9C-B797FA03F8E9}"/>
              </a:ext>
            </a:extLst>
          </p:cNvPr>
          <p:cNvSpPr>
            <a:spLocks noGrp="1"/>
          </p:cNvSpPr>
          <p:nvPr>
            <p:ph idx="1"/>
          </p:nvPr>
        </p:nvSpPr>
        <p:spPr/>
        <p:txBody>
          <a:bodyPr/>
          <a:lstStyle/>
          <a:p>
            <a:pPr marL="0" indent="0" algn="r" rtl="1">
              <a:buNone/>
            </a:pPr>
            <a:r>
              <a:rPr lang="he-IL" dirty="0"/>
              <a:t>נתונה מטריצת דמיון המחושבת לפי קורלציית פירסון בין גנים. שרטט את רשת הגנים המתקבלת מסף 0.9. מה המשמעות של הרשת?</a:t>
            </a:r>
            <a:endParaRPr lang="en-IL" dirty="0"/>
          </a:p>
          <a:p>
            <a:pPr algn="r" rtl="1"/>
            <a:endParaRPr lang="en-IL"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C15D627-E688-4AD8-A74A-97289A65CB52}"/>
                  </a:ext>
                </a:extLst>
              </p:cNvPr>
              <p:cNvSpPr/>
              <p:nvPr/>
            </p:nvSpPr>
            <p:spPr>
              <a:xfrm>
                <a:off x="3458896" y="3561981"/>
                <a:ext cx="3134512" cy="193181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IL" sz="3200" b="1" i="1" smtClean="0">
                              <a:latin typeface="Cambria Math" panose="02040503050406030204" pitchFamily="18" charset="0"/>
                            </a:rPr>
                          </m:ctrlPr>
                        </m:dPr>
                        <m:e>
                          <m:m>
                            <m:mPr>
                              <m:plcHide m:val="on"/>
                              <m:mcs>
                                <m:mc>
                                  <m:mcPr>
                                    <m:count m:val="4"/>
                                    <m:mcJc m:val="center"/>
                                  </m:mcPr>
                                </m:mc>
                              </m:mcs>
                              <m:ctrlPr>
                                <a:rPr lang="en-IL" sz="3200" b="1" i="1">
                                  <a:latin typeface="Cambria Math" panose="02040503050406030204" pitchFamily="18" charset="0"/>
                                </a:rPr>
                              </m:ctrlPr>
                            </m:mPr>
                            <m:mr>
                              <m:e>
                                <m:r>
                                  <a:rPr lang="en-IL" sz="3200" b="1" i="1">
                                    <a:latin typeface="Cambria Math" panose="02040503050406030204" pitchFamily="18" charset="0"/>
                                  </a:rPr>
                                  <m:t>𝟏</m:t>
                                </m:r>
                              </m:e>
                              <m:e>
                                <m:r>
                                  <a:rPr lang="en-IL" sz="3200" b="1" i="0">
                                    <a:latin typeface="Cambria Math" panose="02040503050406030204" pitchFamily="18" charset="0"/>
                                  </a:rPr>
                                  <m:t>𝟎</m:t>
                                </m:r>
                                <m:r>
                                  <a:rPr lang="en-IL" sz="3200" b="1" i="0">
                                    <a:latin typeface="Cambria Math" panose="02040503050406030204" pitchFamily="18" charset="0"/>
                                  </a:rPr>
                                  <m:t>.</m:t>
                                </m:r>
                                <m:r>
                                  <a:rPr lang="en-IL" sz="3200" b="1" i="0">
                                    <a:latin typeface="Cambria Math" panose="02040503050406030204" pitchFamily="18" charset="0"/>
                                  </a:rPr>
                                  <m:t>𝟗𝟖</m:t>
                                </m:r>
                              </m:e>
                              <m:e>
                                <m:r>
                                  <a:rPr lang="en-IL" sz="3200" b="1" i="0">
                                    <a:latin typeface="Cambria Math" panose="02040503050406030204" pitchFamily="18" charset="0"/>
                                  </a:rPr>
                                  <m:t>−</m:t>
                                </m:r>
                                <m:r>
                                  <a:rPr lang="en-IL" sz="3200" b="1" i="0">
                                    <a:latin typeface="Cambria Math" panose="02040503050406030204" pitchFamily="18" charset="0"/>
                                  </a:rPr>
                                  <m:t>𝟎</m:t>
                                </m:r>
                                <m:r>
                                  <a:rPr lang="en-IL" sz="3200" b="1" i="0">
                                    <a:latin typeface="Cambria Math" panose="02040503050406030204" pitchFamily="18" charset="0"/>
                                  </a:rPr>
                                  <m:t>.</m:t>
                                </m:r>
                                <m:r>
                                  <a:rPr lang="en-IL" sz="3200" b="1" i="0">
                                    <a:latin typeface="Cambria Math" panose="02040503050406030204" pitchFamily="18" charset="0"/>
                                  </a:rPr>
                                  <m:t>𝟗</m:t>
                                </m:r>
                              </m:e>
                              <m:e>
                                <m:r>
                                  <a:rPr lang="en-IL" sz="3200" b="1" i="0">
                                    <a:latin typeface="Cambria Math" panose="02040503050406030204" pitchFamily="18" charset="0"/>
                                  </a:rPr>
                                  <m:t>𝟎</m:t>
                                </m:r>
                                <m:r>
                                  <a:rPr lang="en-IL" sz="3200" b="1" i="0">
                                    <a:latin typeface="Cambria Math" panose="02040503050406030204" pitchFamily="18" charset="0"/>
                                  </a:rPr>
                                  <m:t>.</m:t>
                                </m:r>
                                <m:r>
                                  <a:rPr lang="en-IL" sz="3200" b="1" i="0">
                                    <a:latin typeface="Cambria Math" panose="02040503050406030204" pitchFamily="18" charset="0"/>
                                  </a:rPr>
                                  <m:t>𝟐</m:t>
                                </m:r>
                              </m:e>
                            </m:mr>
                            <m:mr>
                              <m:e>
                                <m:r>
                                  <a:rPr lang="en-IL" sz="3200" b="1" i="0">
                                    <a:latin typeface="Cambria Math" panose="02040503050406030204" pitchFamily="18" charset="0"/>
                                  </a:rPr>
                                  <m:t>𝟎</m:t>
                                </m:r>
                                <m:r>
                                  <a:rPr lang="en-IL" sz="3200" b="1" i="0">
                                    <a:latin typeface="Cambria Math" panose="02040503050406030204" pitchFamily="18" charset="0"/>
                                  </a:rPr>
                                  <m:t>.</m:t>
                                </m:r>
                                <m:r>
                                  <a:rPr lang="en-IL" sz="3200" b="1" i="0">
                                    <a:latin typeface="Cambria Math" panose="02040503050406030204" pitchFamily="18" charset="0"/>
                                  </a:rPr>
                                  <m:t>𝟗𝟖</m:t>
                                </m:r>
                              </m:e>
                              <m:e>
                                <m:r>
                                  <a:rPr lang="en-IL" sz="3200" b="1" i="0">
                                    <a:latin typeface="Cambria Math" panose="02040503050406030204" pitchFamily="18" charset="0"/>
                                  </a:rPr>
                                  <m:t>𝟏</m:t>
                                </m:r>
                              </m:e>
                              <m:e>
                                <m:r>
                                  <a:rPr lang="en-IL" sz="3200" b="1" i="0">
                                    <a:latin typeface="Cambria Math" panose="02040503050406030204" pitchFamily="18" charset="0"/>
                                  </a:rPr>
                                  <m:t>−</m:t>
                                </m:r>
                                <m:r>
                                  <a:rPr lang="en-IL" sz="3200" b="1" i="0">
                                    <a:latin typeface="Cambria Math" panose="02040503050406030204" pitchFamily="18" charset="0"/>
                                  </a:rPr>
                                  <m:t>𝟎</m:t>
                                </m:r>
                                <m:r>
                                  <a:rPr lang="en-IL" sz="3200" b="1" i="0">
                                    <a:latin typeface="Cambria Math" panose="02040503050406030204" pitchFamily="18" charset="0"/>
                                  </a:rPr>
                                  <m:t>.</m:t>
                                </m:r>
                                <m:r>
                                  <a:rPr lang="en-IL" sz="3200" b="1" i="0">
                                    <a:latin typeface="Cambria Math" panose="02040503050406030204" pitchFamily="18" charset="0"/>
                                  </a:rPr>
                                  <m:t>𝟓</m:t>
                                </m:r>
                              </m:e>
                              <m:e>
                                <m:r>
                                  <a:rPr lang="en-IL" sz="3200" b="1" i="0">
                                    <a:latin typeface="Cambria Math" panose="02040503050406030204" pitchFamily="18" charset="0"/>
                                  </a:rPr>
                                  <m:t>𝟎</m:t>
                                </m:r>
                                <m:r>
                                  <a:rPr lang="en-IL" sz="3200" b="1" i="0">
                                    <a:latin typeface="Cambria Math" panose="02040503050406030204" pitchFamily="18" charset="0"/>
                                  </a:rPr>
                                  <m:t>.</m:t>
                                </m:r>
                                <m:r>
                                  <a:rPr lang="en-IL" sz="3200" b="1" i="0">
                                    <a:latin typeface="Cambria Math" panose="02040503050406030204" pitchFamily="18" charset="0"/>
                                  </a:rPr>
                                  <m:t>𝟗𝟓</m:t>
                                </m:r>
                              </m:e>
                            </m:mr>
                            <m:mr>
                              <m:e>
                                <m:r>
                                  <a:rPr lang="en-IL" sz="3200" b="1" i="0">
                                    <a:latin typeface="Cambria Math" panose="02040503050406030204" pitchFamily="18" charset="0"/>
                                  </a:rPr>
                                  <m:t>−</m:t>
                                </m:r>
                                <m:r>
                                  <a:rPr lang="en-IL" sz="3200" b="1" i="0">
                                    <a:latin typeface="Cambria Math" panose="02040503050406030204" pitchFamily="18" charset="0"/>
                                  </a:rPr>
                                  <m:t>𝟎</m:t>
                                </m:r>
                                <m:r>
                                  <a:rPr lang="en-IL" sz="3200" b="1" i="0">
                                    <a:latin typeface="Cambria Math" panose="02040503050406030204" pitchFamily="18" charset="0"/>
                                  </a:rPr>
                                  <m:t>.</m:t>
                                </m:r>
                                <m:r>
                                  <a:rPr lang="en-IL" sz="3200" b="1" i="0">
                                    <a:latin typeface="Cambria Math" panose="02040503050406030204" pitchFamily="18" charset="0"/>
                                  </a:rPr>
                                  <m:t>𝟗</m:t>
                                </m:r>
                              </m:e>
                              <m:e>
                                <m:r>
                                  <a:rPr lang="en-IL" sz="3200" b="1" i="0">
                                    <a:latin typeface="Cambria Math" panose="02040503050406030204" pitchFamily="18" charset="0"/>
                                  </a:rPr>
                                  <m:t>−</m:t>
                                </m:r>
                                <m:r>
                                  <a:rPr lang="en-IL" sz="3200" b="1" i="0">
                                    <a:latin typeface="Cambria Math" panose="02040503050406030204" pitchFamily="18" charset="0"/>
                                  </a:rPr>
                                  <m:t>𝟎</m:t>
                                </m:r>
                                <m:r>
                                  <a:rPr lang="en-IL" sz="3200" b="1" i="0">
                                    <a:latin typeface="Cambria Math" panose="02040503050406030204" pitchFamily="18" charset="0"/>
                                  </a:rPr>
                                  <m:t>.</m:t>
                                </m:r>
                                <m:r>
                                  <a:rPr lang="en-IL" sz="3200" b="1" i="0">
                                    <a:latin typeface="Cambria Math" panose="02040503050406030204" pitchFamily="18" charset="0"/>
                                  </a:rPr>
                                  <m:t>𝟓</m:t>
                                </m:r>
                              </m:e>
                              <m:e>
                                <m:r>
                                  <a:rPr lang="en-IL" sz="3200" b="1" i="0">
                                    <a:latin typeface="Cambria Math" panose="02040503050406030204" pitchFamily="18" charset="0"/>
                                  </a:rPr>
                                  <m:t>𝟏</m:t>
                                </m:r>
                              </m:e>
                              <m:e>
                                <m:r>
                                  <a:rPr lang="en-IL" sz="3200" b="1" i="0">
                                    <a:latin typeface="Cambria Math" panose="02040503050406030204" pitchFamily="18" charset="0"/>
                                  </a:rPr>
                                  <m:t>𝟎</m:t>
                                </m:r>
                                <m:r>
                                  <a:rPr lang="en-IL" sz="3200" b="1" i="0">
                                    <a:latin typeface="Cambria Math" panose="02040503050406030204" pitchFamily="18" charset="0"/>
                                  </a:rPr>
                                  <m:t>.</m:t>
                                </m:r>
                                <m:r>
                                  <a:rPr lang="en-IL" sz="3200" b="1" i="0">
                                    <a:latin typeface="Cambria Math" panose="02040503050406030204" pitchFamily="18" charset="0"/>
                                  </a:rPr>
                                  <m:t>𝟖</m:t>
                                </m:r>
                              </m:e>
                            </m:mr>
                            <m:mr>
                              <m:e>
                                <m:r>
                                  <a:rPr lang="en-IL" sz="3200" b="1" i="0">
                                    <a:latin typeface="Cambria Math" panose="02040503050406030204" pitchFamily="18" charset="0"/>
                                  </a:rPr>
                                  <m:t>𝟎</m:t>
                                </m:r>
                                <m:r>
                                  <a:rPr lang="en-IL" sz="3200" b="1" i="0">
                                    <a:latin typeface="Cambria Math" panose="02040503050406030204" pitchFamily="18" charset="0"/>
                                  </a:rPr>
                                  <m:t>.</m:t>
                                </m:r>
                                <m:r>
                                  <a:rPr lang="en-IL" sz="3200" b="1" i="0">
                                    <a:latin typeface="Cambria Math" panose="02040503050406030204" pitchFamily="18" charset="0"/>
                                  </a:rPr>
                                  <m:t>𝟐</m:t>
                                </m:r>
                              </m:e>
                              <m:e>
                                <m:r>
                                  <a:rPr lang="en-IL" sz="3200" b="1" i="0">
                                    <a:latin typeface="Cambria Math" panose="02040503050406030204" pitchFamily="18" charset="0"/>
                                  </a:rPr>
                                  <m:t>𝟎</m:t>
                                </m:r>
                                <m:r>
                                  <a:rPr lang="en-IL" sz="3200" b="1" i="0">
                                    <a:latin typeface="Cambria Math" panose="02040503050406030204" pitchFamily="18" charset="0"/>
                                  </a:rPr>
                                  <m:t>.</m:t>
                                </m:r>
                                <m:r>
                                  <a:rPr lang="en-IL" sz="3200" b="1" i="0">
                                    <a:latin typeface="Cambria Math" panose="02040503050406030204" pitchFamily="18" charset="0"/>
                                  </a:rPr>
                                  <m:t>𝟗𝟓</m:t>
                                </m:r>
                              </m:e>
                              <m:e>
                                <m:r>
                                  <a:rPr lang="en-IL" sz="3200" b="1" i="0">
                                    <a:latin typeface="Cambria Math" panose="02040503050406030204" pitchFamily="18" charset="0"/>
                                  </a:rPr>
                                  <m:t>𝟎</m:t>
                                </m:r>
                                <m:r>
                                  <a:rPr lang="en-IL" sz="3200" b="1" i="0">
                                    <a:latin typeface="Cambria Math" panose="02040503050406030204" pitchFamily="18" charset="0"/>
                                  </a:rPr>
                                  <m:t>.</m:t>
                                </m:r>
                                <m:r>
                                  <a:rPr lang="en-IL" sz="3200" b="1" i="0">
                                    <a:latin typeface="Cambria Math" panose="02040503050406030204" pitchFamily="18" charset="0"/>
                                  </a:rPr>
                                  <m:t>𝟖</m:t>
                                </m:r>
                              </m:e>
                              <m:e>
                                <m:r>
                                  <a:rPr lang="en-IL" sz="3200" b="1" i="0">
                                    <a:latin typeface="Cambria Math" panose="02040503050406030204" pitchFamily="18" charset="0"/>
                                  </a:rPr>
                                  <m:t>𝟏</m:t>
                                </m:r>
                              </m:e>
                            </m:mr>
                          </m:m>
                        </m:e>
                      </m:d>
                    </m:oMath>
                  </m:oMathPara>
                </a14:m>
                <a:endParaRPr lang="en-IL" sz="2800" b="1" dirty="0"/>
              </a:p>
            </p:txBody>
          </p:sp>
        </mc:Choice>
        <mc:Fallback xmlns="">
          <p:sp>
            <p:nvSpPr>
              <p:cNvPr id="4" name="Rectangle 3">
                <a:extLst>
                  <a:ext uri="{FF2B5EF4-FFF2-40B4-BE49-F238E27FC236}">
                    <a16:creationId xmlns:a16="http://schemas.microsoft.com/office/drawing/2014/main" id="{4C15D627-E688-4AD8-A74A-97289A65CB52}"/>
                  </a:ext>
                </a:extLst>
              </p:cNvPr>
              <p:cNvSpPr>
                <a:spLocks noRot="1" noChangeAspect="1" noMove="1" noResize="1" noEditPoints="1" noAdjustHandles="1" noChangeArrowheads="1" noChangeShapeType="1" noTextEdit="1"/>
              </p:cNvSpPr>
              <p:nvPr/>
            </p:nvSpPr>
            <p:spPr>
              <a:xfrm>
                <a:off x="3458896" y="3561981"/>
                <a:ext cx="3134512" cy="1931811"/>
              </a:xfrm>
              <a:prstGeom prst="rect">
                <a:avLst/>
              </a:prstGeom>
              <a:blipFill>
                <a:blip r:embed="rId2"/>
                <a:stretch>
                  <a:fillRect r="-78058"/>
                </a:stretch>
              </a:blipFill>
            </p:spPr>
            <p:txBody>
              <a:bodyPr/>
              <a:lstStyle/>
              <a:p>
                <a:r>
                  <a:rPr lang="en-IL">
                    <a:noFill/>
                  </a:rPr>
                  <a:t> </a:t>
                </a:r>
              </a:p>
            </p:txBody>
          </p:sp>
        </mc:Fallback>
      </mc:AlternateContent>
    </p:spTree>
    <p:extLst>
      <p:ext uri="{BB962C8B-B14F-4D97-AF65-F5344CB8AC3E}">
        <p14:creationId xmlns:p14="http://schemas.microsoft.com/office/powerpoint/2010/main" val="3401210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E7434-B9CE-4E3C-84E8-32E5DF0C9DD0}"/>
              </a:ext>
            </a:extLst>
          </p:cNvPr>
          <p:cNvSpPr>
            <a:spLocks noGrp="1"/>
          </p:cNvSpPr>
          <p:nvPr>
            <p:ph type="title"/>
          </p:nvPr>
        </p:nvSpPr>
        <p:spPr/>
        <p:txBody>
          <a:bodyPr/>
          <a:lstStyle/>
          <a:p>
            <a:pPr algn="ctr"/>
            <a:r>
              <a:rPr lang="he-IL" dirty="0"/>
              <a:t>פתרון</a:t>
            </a:r>
            <a:endParaRPr lang="en-IL" dirty="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01C0736-B7E0-470A-B331-4F14E18B0B29}"/>
                  </a:ext>
                </a:extLst>
              </p:cNvPr>
              <p:cNvSpPr/>
              <p:nvPr/>
            </p:nvSpPr>
            <p:spPr>
              <a:xfrm>
                <a:off x="928293" y="1690688"/>
                <a:ext cx="3581713" cy="1471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IL" sz="2400" i="1" smtClean="0">
                              <a:latin typeface="Cambria Math" panose="02040503050406030204" pitchFamily="18" charset="0"/>
                            </a:rPr>
                          </m:ctrlPr>
                        </m:dPr>
                        <m:e>
                          <m:m>
                            <m:mPr>
                              <m:plcHide m:val="on"/>
                              <m:mcs>
                                <m:mc>
                                  <m:mcPr>
                                    <m:count m:val="4"/>
                                    <m:mcJc m:val="center"/>
                                  </m:mcPr>
                                </m:mc>
                              </m:mcs>
                              <m:ctrlPr>
                                <a:rPr lang="en-IL" sz="2400" i="1">
                                  <a:latin typeface="Cambria Math" panose="02040503050406030204" pitchFamily="18" charset="0"/>
                                </a:rPr>
                              </m:ctrlPr>
                            </m:mPr>
                            <m:mr>
                              <m:e>
                                <m:r>
                                  <a:rPr lang="en-IL" sz="2400">
                                    <a:latin typeface="Cambria Math" panose="02040503050406030204" pitchFamily="18" charset="0"/>
                                  </a:rPr>
                                  <m:t>1</m:t>
                                </m:r>
                              </m:e>
                              <m:e>
                                <m:r>
                                  <a:rPr lang="en-IL" sz="2400" i="0">
                                    <a:latin typeface="Cambria Math" panose="02040503050406030204" pitchFamily="18" charset="0"/>
                                  </a:rPr>
                                  <m:t>0</m:t>
                                </m:r>
                                <m:r>
                                  <a:rPr lang="en-IL" sz="2400" i="0">
                                    <a:latin typeface="Cambria Math" panose="02040503050406030204" pitchFamily="18" charset="0"/>
                                  </a:rPr>
                                  <m:t>.</m:t>
                                </m:r>
                                <m:r>
                                  <a:rPr lang="en-IL" sz="2400" i="0">
                                    <a:latin typeface="Cambria Math" panose="02040503050406030204" pitchFamily="18" charset="0"/>
                                  </a:rPr>
                                  <m:t>98</m:t>
                                </m:r>
                              </m:e>
                              <m:e>
                                <m:r>
                                  <a:rPr lang="en-IL" sz="2400" i="0">
                                    <a:latin typeface="Cambria Math" panose="02040503050406030204" pitchFamily="18" charset="0"/>
                                  </a:rPr>
                                  <m:t>−</m:t>
                                </m:r>
                                <m:r>
                                  <a:rPr lang="en-IL" sz="2400" i="0">
                                    <a:latin typeface="Cambria Math" panose="02040503050406030204" pitchFamily="18" charset="0"/>
                                  </a:rPr>
                                  <m:t>0</m:t>
                                </m:r>
                                <m:r>
                                  <a:rPr lang="en-IL" sz="2400" i="0">
                                    <a:latin typeface="Cambria Math" panose="02040503050406030204" pitchFamily="18" charset="0"/>
                                  </a:rPr>
                                  <m:t>.</m:t>
                                </m:r>
                                <m:r>
                                  <a:rPr lang="en-IL" sz="2400" i="0">
                                    <a:latin typeface="Cambria Math" panose="02040503050406030204" pitchFamily="18" charset="0"/>
                                  </a:rPr>
                                  <m:t>9</m:t>
                                </m:r>
                              </m:e>
                              <m:e>
                                <m:r>
                                  <a:rPr lang="en-IL" sz="2400" i="0">
                                    <a:latin typeface="Cambria Math" panose="02040503050406030204" pitchFamily="18" charset="0"/>
                                  </a:rPr>
                                  <m:t>0</m:t>
                                </m:r>
                                <m:r>
                                  <a:rPr lang="en-IL" sz="2400" i="0">
                                    <a:latin typeface="Cambria Math" panose="02040503050406030204" pitchFamily="18" charset="0"/>
                                  </a:rPr>
                                  <m:t>.</m:t>
                                </m:r>
                                <m:r>
                                  <a:rPr lang="en-IL" sz="2400" i="0">
                                    <a:latin typeface="Cambria Math" panose="02040503050406030204" pitchFamily="18" charset="0"/>
                                  </a:rPr>
                                  <m:t>2</m:t>
                                </m:r>
                              </m:e>
                            </m:mr>
                            <m:mr>
                              <m:e>
                                <m:r>
                                  <a:rPr lang="en-IL" sz="2400" i="0">
                                    <a:latin typeface="Cambria Math" panose="02040503050406030204" pitchFamily="18" charset="0"/>
                                  </a:rPr>
                                  <m:t>0</m:t>
                                </m:r>
                                <m:r>
                                  <a:rPr lang="en-IL" sz="2400" i="0">
                                    <a:latin typeface="Cambria Math" panose="02040503050406030204" pitchFamily="18" charset="0"/>
                                  </a:rPr>
                                  <m:t>.</m:t>
                                </m:r>
                                <m:r>
                                  <a:rPr lang="en-IL" sz="2400" i="0">
                                    <a:latin typeface="Cambria Math" panose="02040503050406030204" pitchFamily="18" charset="0"/>
                                  </a:rPr>
                                  <m:t>98</m:t>
                                </m:r>
                              </m:e>
                              <m:e>
                                <m:r>
                                  <a:rPr lang="en-IL" sz="2400" i="0">
                                    <a:latin typeface="Cambria Math" panose="02040503050406030204" pitchFamily="18" charset="0"/>
                                  </a:rPr>
                                  <m:t>1</m:t>
                                </m:r>
                              </m:e>
                              <m:e>
                                <m:r>
                                  <a:rPr lang="en-IL" sz="2400" i="0">
                                    <a:latin typeface="Cambria Math" panose="02040503050406030204" pitchFamily="18" charset="0"/>
                                  </a:rPr>
                                  <m:t>−</m:t>
                                </m:r>
                                <m:r>
                                  <a:rPr lang="en-IL" sz="2400" i="0">
                                    <a:latin typeface="Cambria Math" panose="02040503050406030204" pitchFamily="18" charset="0"/>
                                  </a:rPr>
                                  <m:t>0</m:t>
                                </m:r>
                                <m:r>
                                  <a:rPr lang="en-IL" sz="2400" i="0">
                                    <a:latin typeface="Cambria Math" panose="02040503050406030204" pitchFamily="18" charset="0"/>
                                  </a:rPr>
                                  <m:t>.</m:t>
                                </m:r>
                                <m:r>
                                  <a:rPr lang="en-IL" sz="2400" i="0">
                                    <a:latin typeface="Cambria Math" panose="02040503050406030204" pitchFamily="18" charset="0"/>
                                  </a:rPr>
                                  <m:t>5</m:t>
                                </m:r>
                              </m:e>
                              <m:e>
                                <m:r>
                                  <a:rPr lang="en-IL" sz="2400" i="0">
                                    <a:latin typeface="Cambria Math" panose="02040503050406030204" pitchFamily="18" charset="0"/>
                                  </a:rPr>
                                  <m:t>0</m:t>
                                </m:r>
                                <m:r>
                                  <a:rPr lang="en-IL" sz="2400" i="0">
                                    <a:latin typeface="Cambria Math" panose="02040503050406030204" pitchFamily="18" charset="0"/>
                                  </a:rPr>
                                  <m:t>.</m:t>
                                </m:r>
                                <m:r>
                                  <a:rPr lang="en-IL" sz="2400" i="0">
                                    <a:latin typeface="Cambria Math" panose="02040503050406030204" pitchFamily="18" charset="0"/>
                                  </a:rPr>
                                  <m:t>95</m:t>
                                </m:r>
                              </m:e>
                            </m:mr>
                            <m:mr>
                              <m:e>
                                <m:r>
                                  <a:rPr lang="en-IL" sz="2400" i="0">
                                    <a:latin typeface="Cambria Math" panose="02040503050406030204" pitchFamily="18" charset="0"/>
                                  </a:rPr>
                                  <m:t>−</m:t>
                                </m:r>
                                <m:r>
                                  <a:rPr lang="en-IL" sz="2400" i="0">
                                    <a:latin typeface="Cambria Math" panose="02040503050406030204" pitchFamily="18" charset="0"/>
                                  </a:rPr>
                                  <m:t>0</m:t>
                                </m:r>
                                <m:r>
                                  <a:rPr lang="en-IL" sz="2400" i="0">
                                    <a:latin typeface="Cambria Math" panose="02040503050406030204" pitchFamily="18" charset="0"/>
                                  </a:rPr>
                                  <m:t>.</m:t>
                                </m:r>
                                <m:r>
                                  <a:rPr lang="en-IL" sz="2400" i="0">
                                    <a:latin typeface="Cambria Math" panose="02040503050406030204" pitchFamily="18" charset="0"/>
                                  </a:rPr>
                                  <m:t>9</m:t>
                                </m:r>
                              </m:e>
                              <m:e>
                                <m:r>
                                  <a:rPr lang="en-IL" sz="2400" i="0">
                                    <a:latin typeface="Cambria Math" panose="02040503050406030204" pitchFamily="18" charset="0"/>
                                  </a:rPr>
                                  <m:t>−</m:t>
                                </m:r>
                                <m:r>
                                  <a:rPr lang="en-IL" sz="2400" i="0">
                                    <a:latin typeface="Cambria Math" panose="02040503050406030204" pitchFamily="18" charset="0"/>
                                  </a:rPr>
                                  <m:t>0</m:t>
                                </m:r>
                                <m:r>
                                  <a:rPr lang="en-IL" sz="2400" i="0">
                                    <a:latin typeface="Cambria Math" panose="02040503050406030204" pitchFamily="18" charset="0"/>
                                  </a:rPr>
                                  <m:t>.</m:t>
                                </m:r>
                                <m:r>
                                  <a:rPr lang="en-IL" sz="2400" i="0">
                                    <a:latin typeface="Cambria Math" panose="02040503050406030204" pitchFamily="18" charset="0"/>
                                  </a:rPr>
                                  <m:t>5</m:t>
                                </m:r>
                              </m:e>
                              <m:e>
                                <m:r>
                                  <a:rPr lang="en-IL" sz="2400" i="0">
                                    <a:latin typeface="Cambria Math" panose="02040503050406030204" pitchFamily="18" charset="0"/>
                                  </a:rPr>
                                  <m:t>1</m:t>
                                </m:r>
                              </m:e>
                              <m:e>
                                <m:r>
                                  <a:rPr lang="en-IL" sz="2400" i="0">
                                    <a:latin typeface="Cambria Math" panose="02040503050406030204" pitchFamily="18" charset="0"/>
                                  </a:rPr>
                                  <m:t>0</m:t>
                                </m:r>
                                <m:r>
                                  <a:rPr lang="en-IL" sz="2400" i="0">
                                    <a:latin typeface="Cambria Math" panose="02040503050406030204" pitchFamily="18" charset="0"/>
                                  </a:rPr>
                                  <m:t>.</m:t>
                                </m:r>
                                <m:r>
                                  <a:rPr lang="en-IL" sz="2400" i="0">
                                    <a:latin typeface="Cambria Math" panose="02040503050406030204" pitchFamily="18" charset="0"/>
                                  </a:rPr>
                                  <m:t>8</m:t>
                                </m:r>
                              </m:e>
                            </m:mr>
                            <m:mr>
                              <m:e>
                                <m:r>
                                  <a:rPr lang="en-IL" sz="2400" i="0">
                                    <a:latin typeface="Cambria Math" panose="02040503050406030204" pitchFamily="18" charset="0"/>
                                  </a:rPr>
                                  <m:t>0</m:t>
                                </m:r>
                                <m:r>
                                  <a:rPr lang="en-IL" sz="2400" i="0">
                                    <a:latin typeface="Cambria Math" panose="02040503050406030204" pitchFamily="18" charset="0"/>
                                  </a:rPr>
                                  <m:t>.</m:t>
                                </m:r>
                                <m:r>
                                  <a:rPr lang="en-IL" sz="2400" i="0">
                                    <a:latin typeface="Cambria Math" panose="02040503050406030204" pitchFamily="18" charset="0"/>
                                  </a:rPr>
                                  <m:t>2</m:t>
                                </m:r>
                              </m:e>
                              <m:e>
                                <m:r>
                                  <a:rPr lang="en-IL" sz="2400" i="0">
                                    <a:latin typeface="Cambria Math" panose="02040503050406030204" pitchFamily="18" charset="0"/>
                                  </a:rPr>
                                  <m:t>0</m:t>
                                </m:r>
                                <m:r>
                                  <a:rPr lang="en-IL" sz="2400" i="0">
                                    <a:latin typeface="Cambria Math" panose="02040503050406030204" pitchFamily="18" charset="0"/>
                                  </a:rPr>
                                  <m:t>.</m:t>
                                </m:r>
                                <m:r>
                                  <a:rPr lang="en-IL" sz="2400" i="0">
                                    <a:latin typeface="Cambria Math" panose="02040503050406030204" pitchFamily="18" charset="0"/>
                                  </a:rPr>
                                  <m:t>95</m:t>
                                </m:r>
                              </m:e>
                              <m:e>
                                <m:r>
                                  <a:rPr lang="en-IL" sz="2400" i="0">
                                    <a:latin typeface="Cambria Math" panose="02040503050406030204" pitchFamily="18" charset="0"/>
                                  </a:rPr>
                                  <m:t>0</m:t>
                                </m:r>
                                <m:r>
                                  <a:rPr lang="en-IL" sz="2400" i="0">
                                    <a:latin typeface="Cambria Math" panose="02040503050406030204" pitchFamily="18" charset="0"/>
                                  </a:rPr>
                                  <m:t>.</m:t>
                                </m:r>
                                <m:r>
                                  <a:rPr lang="en-IL" sz="2400" i="0">
                                    <a:latin typeface="Cambria Math" panose="02040503050406030204" pitchFamily="18" charset="0"/>
                                  </a:rPr>
                                  <m:t>8</m:t>
                                </m:r>
                              </m:e>
                              <m:e>
                                <m:r>
                                  <a:rPr lang="en-IL" sz="2400" i="0">
                                    <a:latin typeface="Cambria Math" panose="02040503050406030204" pitchFamily="18" charset="0"/>
                                  </a:rPr>
                                  <m:t>1</m:t>
                                </m:r>
                              </m:e>
                            </m:mr>
                          </m:m>
                        </m:e>
                      </m:d>
                    </m:oMath>
                  </m:oMathPara>
                </a14:m>
                <a:endParaRPr lang="en-IL" sz="2400" dirty="0"/>
              </a:p>
            </p:txBody>
          </p:sp>
        </mc:Choice>
        <mc:Fallback xmlns="">
          <p:sp>
            <p:nvSpPr>
              <p:cNvPr id="7" name="Rectangle 6">
                <a:extLst>
                  <a:ext uri="{FF2B5EF4-FFF2-40B4-BE49-F238E27FC236}">
                    <a16:creationId xmlns:a16="http://schemas.microsoft.com/office/drawing/2014/main" id="{E01C0736-B7E0-470A-B331-4F14E18B0B29}"/>
                  </a:ext>
                </a:extLst>
              </p:cNvPr>
              <p:cNvSpPr>
                <a:spLocks noRot="1" noChangeAspect="1" noMove="1" noResize="1" noEditPoints="1" noAdjustHandles="1" noChangeArrowheads="1" noChangeShapeType="1" noTextEdit="1"/>
              </p:cNvSpPr>
              <p:nvPr/>
            </p:nvSpPr>
            <p:spPr>
              <a:xfrm>
                <a:off x="928293" y="1690688"/>
                <a:ext cx="3581713" cy="1471941"/>
              </a:xfrm>
              <a:prstGeom prst="rect">
                <a:avLst/>
              </a:prstGeom>
              <a:blipFill>
                <a:blip r:embed="rId3"/>
                <a:stretch>
                  <a:fillRect r="-8333"/>
                </a:stretch>
              </a:blipFill>
            </p:spPr>
            <p:txBody>
              <a:bodyPr/>
              <a:lstStyle/>
              <a:p>
                <a:r>
                  <a:rPr lang="LID4096">
                    <a:noFill/>
                  </a:rPr>
                  <a:t> </a:t>
                </a:r>
              </a:p>
            </p:txBody>
          </p:sp>
        </mc:Fallback>
      </mc:AlternateContent>
      <p:sp>
        <p:nvSpPr>
          <p:cNvPr id="3" name="TextBox 2">
            <a:extLst>
              <a:ext uri="{FF2B5EF4-FFF2-40B4-BE49-F238E27FC236}">
                <a16:creationId xmlns:a16="http://schemas.microsoft.com/office/drawing/2014/main" id="{9B5E3D22-D035-E9B3-1168-26D7B8D7D81F}"/>
              </a:ext>
            </a:extLst>
          </p:cNvPr>
          <p:cNvSpPr txBox="1"/>
          <p:nvPr/>
        </p:nvSpPr>
        <p:spPr>
          <a:xfrm>
            <a:off x="5702060" y="1570008"/>
            <a:ext cx="6280031"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r" rtl="1"/>
            <a:r>
              <a:rPr lang="he-IL" dirty="0"/>
              <a:t>מטריצת סמיכות </a:t>
            </a:r>
            <a:r>
              <a:rPr lang="en-US" dirty="0"/>
              <a:t>adjacency matrix </a:t>
            </a:r>
            <a:r>
              <a:rPr lang="he-IL" dirty="0"/>
              <a:t>– מטריצה שמתארת קשרים בין הצמתים. </a:t>
            </a:r>
          </a:p>
          <a:p>
            <a:pPr algn="r" rtl="1"/>
            <a:r>
              <a:rPr lang="he-IL" dirty="0"/>
              <a:t>1- יש קשר </a:t>
            </a:r>
          </a:p>
          <a:p>
            <a:pPr algn="r" rtl="1"/>
            <a:r>
              <a:rPr lang="he-IL" dirty="0"/>
              <a:t>0- אין קשר </a:t>
            </a:r>
            <a:endParaRPr lang="en-IL" dirty="0"/>
          </a:p>
        </p:txBody>
      </p:sp>
    </p:spTree>
    <p:extLst>
      <p:ext uri="{BB962C8B-B14F-4D97-AF65-F5344CB8AC3E}">
        <p14:creationId xmlns:p14="http://schemas.microsoft.com/office/powerpoint/2010/main" val="342792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E5652-F9D5-4ABD-AAB2-858B21713682}"/>
              </a:ext>
            </a:extLst>
          </p:cNvPr>
          <p:cNvSpPr>
            <a:spLocks noGrp="1"/>
          </p:cNvSpPr>
          <p:nvPr>
            <p:ph type="title"/>
          </p:nvPr>
        </p:nvSpPr>
        <p:spPr>
          <a:xfrm>
            <a:off x="838200" y="-25670"/>
            <a:ext cx="10515600" cy="1325563"/>
          </a:xfrm>
        </p:spPr>
        <p:txBody>
          <a:bodyPr/>
          <a:lstStyle/>
          <a:p>
            <a:pPr algn="ctr"/>
            <a:r>
              <a:rPr lang="he-IL" dirty="0"/>
              <a:t>משקל</a:t>
            </a:r>
            <a:endParaRPr lang="en-IL" dirty="0"/>
          </a:p>
        </p:txBody>
      </p:sp>
      <p:sp>
        <p:nvSpPr>
          <p:cNvPr id="3" name="Content Placeholder 2">
            <a:extLst>
              <a:ext uri="{FF2B5EF4-FFF2-40B4-BE49-F238E27FC236}">
                <a16:creationId xmlns:a16="http://schemas.microsoft.com/office/drawing/2014/main" id="{A148DDE2-4F73-44B6-833B-7A2503C4C3EB}"/>
              </a:ext>
            </a:extLst>
          </p:cNvPr>
          <p:cNvSpPr>
            <a:spLocks noGrp="1"/>
          </p:cNvSpPr>
          <p:nvPr>
            <p:ph idx="1"/>
          </p:nvPr>
        </p:nvSpPr>
        <p:spPr>
          <a:xfrm>
            <a:off x="838200" y="1422669"/>
            <a:ext cx="10515600" cy="4351338"/>
          </a:xfrm>
        </p:spPr>
        <p:txBody>
          <a:bodyPr/>
          <a:lstStyle/>
          <a:p>
            <a:pPr marL="0" indent="0" algn="r" rtl="1">
              <a:buNone/>
            </a:pPr>
            <a:r>
              <a:rPr lang="he-IL" sz="2400" dirty="0"/>
              <a:t>לפעמים לכל קשת יש </a:t>
            </a:r>
            <a:r>
              <a:rPr lang="he-IL" sz="2400" b="1" dirty="0"/>
              <a:t>משקל</a:t>
            </a:r>
            <a:r>
              <a:rPr lang="he-IL" sz="2400" dirty="0"/>
              <a:t> שיכול להיות מרחק בין הצמתים או כל ערך שמצביע על עוצמת הקשר בין שני הצמתים. למשל, בדוגמא הזו, הקשר (או המרחק) בין </a:t>
            </a:r>
            <a:r>
              <a:rPr lang="en-US" sz="2400" dirty="0"/>
              <a:t>Austin</a:t>
            </a:r>
            <a:r>
              <a:rPr lang="he-IL" sz="2400" dirty="0"/>
              <a:t> ו-</a:t>
            </a:r>
            <a:r>
              <a:rPr lang="en-US" sz="2400" dirty="0"/>
              <a:t>Dallas</a:t>
            </a:r>
            <a:r>
              <a:rPr lang="he-IL" sz="2400" dirty="0"/>
              <a:t> הוא 200, והוא קצר פי 3 מהמרחק בין </a:t>
            </a:r>
            <a:r>
              <a:rPr lang="en-US" sz="2400" dirty="0"/>
              <a:t>Washington</a:t>
            </a:r>
            <a:r>
              <a:rPr lang="he-IL" sz="2400" dirty="0"/>
              <a:t> ל-</a:t>
            </a:r>
            <a:r>
              <a:rPr lang="en-US" sz="2400" dirty="0"/>
              <a:t>Atlanta</a:t>
            </a:r>
            <a:r>
              <a:rPr lang="he-IL" sz="2400" dirty="0"/>
              <a:t>, שהוא 600.</a:t>
            </a:r>
            <a:endParaRPr lang="en-IL" sz="2400" dirty="0"/>
          </a:p>
          <a:p>
            <a:pPr marL="0" indent="0" algn="r" rtl="1">
              <a:buNone/>
            </a:pPr>
            <a:endParaRPr lang="en-IL" dirty="0"/>
          </a:p>
        </p:txBody>
      </p:sp>
      <p:pic>
        <p:nvPicPr>
          <p:cNvPr id="4" name="תמונה 3">
            <a:extLst>
              <a:ext uri="{FF2B5EF4-FFF2-40B4-BE49-F238E27FC236}">
                <a16:creationId xmlns:a16="http://schemas.microsoft.com/office/drawing/2014/main" id="{C9AB45D3-41BF-48FF-9E95-28892F83E20C}"/>
              </a:ext>
            </a:extLst>
          </p:cNvPr>
          <p:cNvPicPr/>
          <p:nvPr/>
        </p:nvPicPr>
        <p:blipFill rotWithShape="1">
          <a:blip r:embed="rId2"/>
          <a:srcRect l="33951" t="36099" r="35825" b="30402"/>
          <a:stretch/>
        </p:blipFill>
        <p:spPr bwMode="auto">
          <a:xfrm>
            <a:off x="3254644" y="2929180"/>
            <a:ext cx="6362054" cy="36212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2654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14CB8-CE43-4A09-B570-7F1F13E3A0B1}"/>
              </a:ext>
            </a:extLst>
          </p:cNvPr>
          <p:cNvSpPr>
            <a:spLocks noGrp="1"/>
          </p:cNvSpPr>
          <p:nvPr>
            <p:ph type="title"/>
          </p:nvPr>
        </p:nvSpPr>
        <p:spPr>
          <a:xfrm>
            <a:off x="838200" y="383413"/>
            <a:ext cx="10515600" cy="1325563"/>
          </a:xfrm>
        </p:spPr>
        <p:txBody>
          <a:bodyPr/>
          <a:lstStyle/>
          <a:p>
            <a:pPr algn="ctr"/>
            <a:r>
              <a:rPr lang="he-IL" dirty="0"/>
              <a:t>מסלול</a:t>
            </a:r>
            <a:endParaRPr lang="en-IL"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09FBE91-C2D8-45E2-B71E-875FA3DADD60}"/>
                  </a:ext>
                </a:extLst>
              </p:cNvPr>
              <p:cNvSpPr>
                <a:spLocks noGrp="1"/>
              </p:cNvSpPr>
              <p:nvPr>
                <p:ph idx="1"/>
              </p:nvPr>
            </p:nvSpPr>
            <p:spPr/>
            <p:txBody>
              <a:bodyPr>
                <a:normAutofit fontScale="85000" lnSpcReduction="10000"/>
              </a:bodyPr>
              <a:lstStyle/>
              <a:p>
                <a:pPr marL="0" indent="0" algn="r" rtl="1">
                  <a:buNone/>
                </a:pPr>
                <a:r>
                  <a:rPr lang="he-IL" dirty="0"/>
                  <a:t>מסלול מוגדר כדרך המחברת בין שתי נקודות.</a:t>
                </a:r>
              </a:p>
              <a:p>
                <a:pPr marL="0" indent="0" algn="r" rtl="1">
                  <a:buNone/>
                </a:pPr>
                <a:endParaRPr lang="he-IL" dirty="0"/>
              </a:p>
              <a:p>
                <a:pPr marL="0" indent="0" algn="r" rtl="1">
                  <a:buNone/>
                </a:pPr>
                <a:r>
                  <a:rPr lang="he-IL" sz="1800" dirty="0"/>
                  <a:t>אילו מסלולים קיימים בין אטלנטה לאוסטין?</a:t>
                </a:r>
              </a:p>
              <a:p>
                <a:pPr algn="r" rtl="1">
                  <a:lnSpc>
                    <a:spcPct val="150000"/>
                  </a:lnSpc>
                  <a:spcAft>
                    <a:spcPts val="800"/>
                  </a:spcAft>
                </a:pPr>
                <a14:m>
                  <m:oMath xmlns:m="http://schemas.openxmlformats.org/officeDocument/2006/math">
                    <m:d>
                      <m:dPr>
                        <m:begChr m:val="{"/>
                        <m:endChr m:val="}"/>
                        <m:ctrlPr>
                          <a:rPr lang="en-IL" sz="1800" i="1" smtClean="0">
                            <a:effectLst/>
                            <a:latin typeface="Cambria Math" panose="02040503050406030204" pitchFamily="18" charset="0"/>
                            <a:ea typeface="Calibri" panose="020F0502020204030204" pitchFamily="34" charset="0"/>
                            <a:cs typeface="Arial" panose="020B0604020202020204" pitchFamily="34" charset="0"/>
                          </a:rPr>
                        </m:ctrlPr>
                      </m:dPr>
                      <m:e>
                        <m:r>
                          <a:rPr lang="en-US" sz="1800" i="1">
                            <a:effectLst/>
                            <a:latin typeface="Cambria Math" panose="02040503050406030204" pitchFamily="18" charset="0"/>
                            <a:ea typeface="Calibri" panose="020F0502020204030204" pitchFamily="34" charset="0"/>
                            <a:cs typeface="Arial" panose="020B0604020202020204" pitchFamily="34" charset="0"/>
                          </a:rPr>
                          <m:t>𝐴𝑡𝑙𝑎𝑛𝑡𝑎</m:t>
                        </m:r>
                        <m:r>
                          <a:rPr lang="en-US" sz="1800" i="1">
                            <a:effectLst/>
                            <a:latin typeface="Cambria Math" panose="02040503050406030204" pitchFamily="18" charset="0"/>
                            <a:ea typeface="Calibri" panose="020F0502020204030204" pitchFamily="34" charset="0"/>
                            <a:cs typeface="Arial" panose="020B0604020202020204" pitchFamily="34" charset="0"/>
                          </a:rPr>
                          <m:t>, </m:t>
                        </m:r>
                        <m:r>
                          <a:rPr lang="en-US" sz="1800" i="1">
                            <a:effectLst/>
                            <a:latin typeface="Cambria Math" panose="02040503050406030204" pitchFamily="18" charset="0"/>
                            <a:ea typeface="Calibri" panose="020F0502020204030204" pitchFamily="34" charset="0"/>
                            <a:cs typeface="Arial" panose="020B0604020202020204" pitchFamily="34" charset="0"/>
                          </a:rPr>
                          <m:t>𝑊𝑎𝑠</m:t>
                        </m:r>
                        <m:r>
                          <a:rPr lang="en-US" sz="1800" i="1">
                            <a:effectLst/>
                            <a:latin typeface="Cambria Math" panose="02040503050406030204" pitchFamily="18" charset="0"/>
                            <a:ea typeface="Calibri" panose="020F0502020204030204" pitchFamily="34" charset="0"/>
                            <a:cs typeface="Arial" panose="020B0604020202020204" pitchFamily="34" charset="0"/>
                          </a:rPr>
                          <m:t>h</m:t>
                        </m:r>
                        <m:r>
                          <a:rPr lang="en-US" sz="1800" i="1">
                            <a:effectLst/>
                            <a:latin typeface="Cambria Math" panose="02040503050406030204" pitchFamily="18" charset="0"/>
                            <a:ea typeface="Calibri" panose="020F0502020204030204" pitchFamily="34" charset="0"/>
                            <a:cs typeface="Arial" panose="020B0604020202020204" pitchFamily="34" charset="0"/>
                          </a:rPr>
                          <m:t>𝑖𝑛𝑔𝑡𝑜𝑛</m:t>
                        </m:r>
                        <m:r>
                          <a:rPr lang="en-US" sz="1800" i="1">
                            <a:effectLst/>
                            <a:latin typeface="Cambria Math" panose="02040503050406030204" pitchFamily="18" charset="0"/>
                            <a:ea typeface="Calibri" panose="020F0502020204030204" pitchFamily="34" charset="0"/>
                            <a:cs typeface="Arial" panose="020B0604020202020204" pitchFamily="34" charset="0"/>
                          </a:rPr>
                          <m:t>, </m:t>
                        </m:r>
                        <m:r>
                          <a:rPr lang="en-US" sz="1800" i="1">
                            <a:effectLst/>
                            <a:latin typeface="Cambria Math" panose="02040503050406030204" pitchFamily="18" charset="0"/>
                            <a:ea typeface="Calibri" panose="020F0502020204030204" pitchFamily="34" charset="0"/>
                            <a:cs typeface="Arial" panose="020B0604020202020204" pitchFamily="34" charset="0"/>
                          </a:rPr>
                          <m:t>𝐷𝑎𝑙𝑙𝑎𝑠</m:t>
                        </m:r>
                        <m:r>
                          <a:rPr lang="en-US" sz="1800" i="1">
                            <a:effectLst/>
                            <a:latin typeface="Cambria Math" panose="02040503050406030204" pitchFamily="18" charset="0"/>
                            <a:ea typeface="Calibri" panose="020F0502020204030204" pitchFamily="34" charset="0"/>
                            <a:cs typeface="Arial" panose="020B0604020202020204" pitchFamily="34" charset="0"/>
                          </a:rPr>
                          <m:t>, </m:t>
                        </m:r>
                        <m:r>
                          <a:rPr lang="en-US" sz="1800" i="1">
                            <a:effectLst/>
                            <a:latin typeface="Cambria Math" panose="02040503050406030204" pitchFamily="18" charset="0"/>
                            <a:ea typeface="Calibri" panose="020F0502020204030204" pitchFamily="34" charset="0"/>
                            <a:cs typeface="Arial" panose="020B0604020202020204" pitchFamily="34" charset="0"/>
                          </a:rPr>
                          <m:t>𝐴𝑢𝑠𝑡𝑖𝑛</m:t>
                        </m:r>
                      </m:e>
                    </m:d>
                  </m:oMath>
                </a14:m>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he-IL" sz="1800" dirty="0"/>
              </a:p>
              <a:p>
                <a:pPr marL="0" indent="0" algn="r" rtl="1">
                  <a:buNone/>
                </a:pPr>
                <a:r>
                  <a:rPr lang="he-IL" sz="1800" dirty="0"/>
                  <a:t>אילו מסלולים קיימים בין אוסטין ואטלנטה?</a:t>
                </a:r>
              </a:p>
              <a:p>
                <a:pPr marL="0" indent="0" algn="r" rtl="1">
                  <a:buNone/>
                </a:pPr>
                <a:endParaRPr lang="he-IL" sz="1800" dirty="0"/>
              </a:p>
              <a:p>
                <a:pPr algn="r" rtl="1">
                  <a:lnSpc>
                    <a:spcPct val="150000"/>
                  </a:lnSpc>
                  <a:spcAft>
                    <a:spcPts val="800"/>
                  </a:spcAft>
                </a:pPr>
                <a14:m>
                  <m:oMath xmlns:m="http://schemas.openxmlformats.org/officeDocument/2006/math">
                    <m:d>
                      <m:dPr>
                        <m:begChr m:val="{"/>
                        <m:endChr m:val="}"/>
                        <m:ctrlPr>
                          <a:rPr lang="en-IL" sz="1800" i="1" smtClean="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a:effectLst/>
                            <a:latin typeface="Cambria Math" panose="02040503050406030204" pitchFamily="18" charset="0"/>
                            <a:ea typeface="Times New Roman" panose="02020603050405020304" pitchFamily="18" charset="0"/>
                            <a:cs typeface="Arial" panose="020B0604020202020204" pitchFamily="34" charset="0"/>
                          </a:rPr>
                          <m:t>𝐴𝑢𝑠𝑡𝑖𝑛</m:t>
                        </m:r>
                        <m:r>
                          <a:rPr lang="en-US" sz="1800" i="1">
                            <a:effectLst/>
                            <a:latin typeface="Cambria Math" panose="02040503050406030204" pitchFamily="18" charset="0"/>
                            <a:ea typeface="Times New Roman" panose="02020603050405020304" pitchFamily="18" charset="0"/>
                            <a:cs typeface="Arial" panose="020B0604020202020204" pitchFamily="34" charset="0"/>
                          </a:rPr>
                          <m:t>, </m:t>
                        </m:r>
                        <m:r>
                          <a:rPr lang="en-US" sz="1800" i="1">
                            <a:effectLst/>
                            <a:latin typeface="Cambria Math" panose="02040503050406030204" pitchFamily="18" charset="0"/>
                            <a:ea typeface="Times New Roman" panose="02020603050405020304" pitchFamily="18" charset="0"/>
                            <a:cs typeface="Arial" panose="020B0604020202020204" pitchFamily="34" charset="0"/>
                          </a:rPr>
                          <m:t>𝐷𝑎𝑙𝑙𝑎𝑠</m:t>
                        </m:r>
                        <m:r>
                          <a:rPr lang="en-US" sz="1800" i="1">
                            <a:effectLst/>
                            <a:latin typeface="Cambria Math" panose="02040503050406030204" pitchFamily="18" charset="0"/>
                            <a:ea typeface="Times New Roman" panose="02020603050405020304" pitchFamily="18" charset="0"/>
                            <a:cs typeface="Arial" panose="020B0604020202020204" pitchFamily="34" charset="0"/>
                          </a:rPr>
                          <m:t>, </m:t>
                        </m:r>
                        <m:r>
                          <a:rPr lang="en-US" sz="1800" i="1">
                            <a:effectLst/>
                            <a:latin typeface="Cambria Math" panose="02040503050406030204" pitchFamily="18" charset="0"/>
                            <a:ea typeface="Times New Roman" panose="02020603050405020304" pitchFamily="18" charset="0"/>
                            <a:cs typeface="Arial" panose="020B0604020202020204" pitchFamily="34" charset="0"/>
                          </a:rPr>
                          <m:t>𝐷𝑒𝑛𝑣𝑒𝑟</m:t>
                        </m:r>
                        <m:r>
                          <a:rPr lang="en-US" sz="1800" i="1">
                            <a:effectLst/>
                            <a:latin typeface="Cambria Math" panose="02040503050406030204" pitchFamily="18" charset="0"/>
                            <a:ea typeface="Times New Roman" panose="02020603050405020304" pitchFamily="18" charset="0"/>
                            <a:cs typeface="Arial" panose="020B0604020202020204" pitchFamily="34" charset="0"/>
                          </a:rPr>
                          <m:t>, </m:t>
                        </m:r>
                        <m:r>
                          <a:rPr lang="en-US" sz="1800" i="1">
                            <a:effectLst/>
                            <a:latin typeface="Cambria Math" panose="02040503050406030204" pitchFamily="18" charset="0"/>
                            <a:ea typeface="Times New Roman" panose="02020603050405020304" pitchFamily="18" charset="0"/>
                            <a:cs typeface="Arial" panose="020B0604020202020204" pitchFamily="34" charset="0"/>
                          </a:rPr>
                          <m:t>𝐴𝑡𝑙𝑎𝑛𝑡𝑎</m:t>
                        </m:r>
                      </m:e>
                    </m:d>
                    <m:r>
                      <a:rPr lang="en-US" sz="1800" i="1">
                        <a:effectLst/>
                        <a:latin typeface="Cambria Math" panose="02040503050406030204" pitchFamily="18" charset="0"/>
                        <a:ea typeface="Times New Roman" panose="02020603050405020304" pitchFamily="18" charset="0"/>
                        <a:cs typeface="Arial" panose="020B0604020202020204" pitchFamily="34" charset="0"/>
                      </a:rPr>
                      <m:t>,    </m:t>
                    </m:r>
                  </m:oMath>
                </a14:m>
                <a:endParaRPr lang="he-IL" sz="1800" i="1" dirty="0">
                  <a:effectLst/>
                  <a:latin typeface="Cambria Math" panose="02040503050406030204" pitchFamily="18" charset="0"/>
                  <a:ea typeface="Times New Roman" panose="02020603050405020304" pitchFamily="18" charset="0"/>
                  <a:cs typeface="Arial" panose="020B0604020202020204" pitchFamily="34" charset="0"/>
                </a:endParaRPr>
              </a:p>
              <a:p>
                <a:pPr algn="r" rtl="1">
                  <a:lnSpc>
                    <a:spcPct val="150000"/>
                  </a:lnSpc>
                  <a:spcAft>
                    <a:spcPts val="800"/>
                  </a:spcAft>
                </a:pPr>
                <a14:m>
                  <m:oMath xmlns:m="http://schemas.openxmlformats.org/officeDocument/2006/math">
                    <m:d>
                      <m:dPr>
                        <m:begChr m:val="{"/>
                        <m:endChr m:val="}"/>
                        <m:ctrlPr>
                          <a:rPr lang="en-IL" sz="1800" i="1" smtClean="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a:effectLst/>
                            <a:latin typeface="Cambria Math" panose="02040503050406030204" pitchFamily="18" charset="0"/>
                            <a:ea typeface="Times New Roman" panose="02020603050405020304" pitchFamily="18" charset="0"/>
                            <a:cs typeface="Arial" panose="020B0604020202020204" pitchFamily="34" charset="0"/>
                          </a:rPr>
                          <m:t>𝐴𝑢𝑠𝑡𝑖𝑛</m:t>
                        </m:r>
                        <m:r>
                          <a:rPr lang="en-US" sz="1800" i="1">
                            <a:effectLst/>
                            <a:latin typeface="Cambria Math" panose="02040503050406030204" pitchFamily="18" charset="0"/>
                            <a:ea typeface="Times New Roman" panose="02020603050405020304" pitchFamily="18" charset="0"/>
                            <a:cs typeface="Arial" panose="020B0604020202020204" pitchFamily="34" charset="0"/>
                          </a:rPr>
                          <m:t>, </m:t>
                        </m:r>
                        <m:r>
                          <a:rPr lang="en-US" sz="1800" i="1">
                            <a:effectLst/>
                            <a:latin typeface="Cambria Math" panose="02040503050406030204" pitchFamily="18" charset="0"/>
                            <a:ea typeface="Times New Roman" panose="02020603050405020304" pitchFamily="18" charset="0"/>
                            <a:cs typeface="Arial" panose="020B0604020202020204" pitchFamily="34" charset="0"/>
                          </a:rPr>
                          <m:t>𝐷𝑎𝑙𝑙𝑎𝑠</m:t>
                        </m:r>
                        <m:r>
                          <a:rPr lang="en-US" sz="1800" i="1">
                            <a:effectLst/>
                            <a:latin typeface="Cambria Math" panose="02040503050406030204" pitchFamily="18" charset="0"/>
                            <a:ea typeface="Times New Roman" panose="02020603050405020304" pitchFamily="18" charset="0"/>
                            <a:cs typeface="Arial" panose="020B0604020202020204" pitchFamily="34" charset="0"/>
                          </a:rPr>
                          <m:t>, </m:t>
                        </m:r>
                        <m:r>
                          <a:rPr lang="en-US" sz="1800" b="0" i="1"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1800" b="0" i="1" smtClean="0">
                            <a:effectLst/>
                            <a:latin typeface="Cambria Math" panose="02040503050406030204" pitchFamily="18" charset="0"/>
                            <a:ea typeface="Times New Roman" panose="02020603050405020304" pitchFamily="18" charset="0"/>
                            <a:cs typeface="Arial" panose="020B0604020202020204" pitchFamily="34" charset="0"/>
                          </a:rPr>
                          <m:t>h</m:t>
                        </m:r>
                        <m:r>
                          <a:rPr lang="en-US" sz="1800" b="0" i="1" smtClean="0">
                            <a:effectLst/>
                            <a:latin typeface="Cambria Math" panose="02040503050406030204" pitchFamily="18" charset="0"/>
                            <a:ea typeface="Times New Roman" panose="02020603050405020304" pitchFamily="18" charset="0"/>
                            <a:cs typeface="Arial" panose="020B0604020202020204" pitchFamily="34" charset="0"/>
                          </a:rPr>
                          <m:t>𝑖𝑐𝑎𝑔𝑜</m:t>
                        </m:r>
                        <m:r>
                          <a:rPr lang="en-US" sz="1800" b="0" i="1" smtClean="0">
                            <a:effectLst/>
                            <a:latin typeface="Cambria Math" panose="02040503050406030204" pitchFamily="18" charset="0"/>
                            <a:ea typeface="Times New Roman" panose="02020603050405020304" pitchFamily="18" charset="0"/>
                            <a:cs typeface="Arial" panose="020B0604020202020204" pitchFamily="34" charset="0"/>
                          </a:rPr>
                          <m:t>,</m:t>
                        </m:r>
                        <m:r>
                          <a:rPr lang="en-US" sz="1800" i="1">
                            <a:effectLst/>
                            <a:latin typeface="Cambria Math" panose="02040503050406030204" pitchFamily="18" charset="0"/>
                            <a:ea typeface="Times New Roman" panose="02020603050405020304" pitchFamily="18" charset="0"/>
                            <a:cs typeface="Arial" panose="020B0604020202020204" pitchFamily="34" charset="0"/>
                          </a:rPr>
                          <m:t>𝐷𝑒𝑛𝑣𝑒𝑟</m:t>
                        </m:r>
                        <m:r>
                          <a:rPr lang="en-US" sz="1800" i="1">
                            <a:effectLst/>
                            <a:latin typeface="Cambria Math" panose="02040503050406030204" pitchFamily="18" charset="0"/>
                            <a:ea typeface="Times New Roman" panose="02020603050405020304" pitchFamily="18" charset="0"/>
                            <a:cs typeface="Arial" panose="020B0604020202020204" pitchFamily="34" charset="0"/>
                          </a:rPr>
                          <m:t>, </m:t>
                        </m:r>
                        <m:r>
                          <a:rPr lang="en-US" sz="1800" i="1">
                            <a:effectLst/>
                            <a:latin typeface="Cambria Math" panose="02040503050406030204" pitchFamily="18" charset="0"/>
                            <a:ea typeface="Times New Roman" panose="02020603050405020304" pitchFamily="18" charset="0"/>
                            <a:cs typeface="Arial" panose="020B0604020202020204" pitchFamily="34" charset="0"/>
                          </a:rPr>
                          <m:t>𝐴𝑡𝑙𝑎𝑛𝑡𝑎</m:t>
                        </m:r>
                      </m:e>
                    </m:d>
                  </m:oMath>
                </a14:m>
                <a:endParaRPr lang="he-IL" sz="1800" i="1" dirty="0">
                  <a:effectLst/>
                  <a:latin typeface="Cambria Math" panose="02040503050406030204" pitchFamily="18" charset="0"/>
                  <a:ea typeface="Times New Roman" panose="02020603050405020304" pitchFamily="18" charset="0"/>
                  <a:cs typeface="Arial" panose="020B0604020202020204" pitchFamily="34" charset="0"/>
                </a:endParaRPr>
              </a:p>
              <a:p>
                <a:pPr algn="r" rtl="1">
                  <a:lnSpc>
                    <a:spcPct val="150000"/>
                  </a:lnSpc>
                  <a:spcAft>
                    <a:spcPts val="800"/>
                  </a:spcAft>
                </a:pPr>
                <a14:m>
                  <m:oMath xmlns:m="http://schemas.openxmlformats.org/officeDocument/2006/math">
                    <m:r>
                      <a:rPr lang="en-US" sz="1800" i="1">
                        <a:effectLst/>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IL" sz="18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a:effectLst/>
                            <a:latin typeface="Cambria Math" panose="02040503050406030204" pitchFamily="18" charset="0"/>
                            <a:ea typeface="Times New Roman" panose="02020603050405020304" pitchFamily="18" charset="0"/>
                            <a:cs typeface="Arial" panose="020B0604020202020204" pitchFamily="34" charset="0"/>
                          </a:rPr>
                          <m:t>𝐴𝑢𝑠𝑡𝑖𝑛</m:t>
                        </m:r>
                        <m:r>
                          <a:rPr lang="en-US" sz="1800" i="1">
                            <a:effectLst/>
                            <a:latin typeface="Cambria Math" panose="02040503050406030204" pitchFamily="18" charset="0"/>
                            <a:ea typeface="Times New Roman" panose="02020603050405020304" pitchFamily="18" charset="0"/>
                            <a:cs typeface="Arial" panose="020B0604020202020204" pitchFamily="34" charset="0"/>
                          </a:rPr>
                          <m:t>, </m:t>
                        </m:r>
                        <m:r>
                          <a:rPr lang="en-US" sz="1800" i="1">
                            <a:effectLst/>
                            <a:latin typeface="Cambria Math" panose="02040503050406030204" pitchFamily="18" charset="0"/>
                            <a:ea typeface="Times New Roman" panose="02020603050405020304" pitchFamily="18" charset="0"/>
                            <a:cs typeface="Arial" panose="020B0604020202020204" pitchFamily="34" charset="0"/>
                          </a:rPr>
                          <m:t>𝐻𝑜𝑢𝑠𝑡𝑜𝑛</m:t>
                        </m:r>
                        <m:r>
                          <a:rPr lang="en-US" sz="1800" i="1">
                            <a:effectLst/>
                            <a:latin typeface="Cambria Math" panose="02040503050406030204" pitchFamily="18" charset="0"/>
                            <a:ea typeface="Times New Roman" panose="02020603050405020304" pitchFamily="18" charset="0"/>
                            <a:cs typeface="Arial" panose="020B0604020202020204" pitchFamily="34" charset="0"/>
                          </a:rPr>
                          <m:t>, </m:t>
                        </m:r>
                        <m:r>
                          <a:rPr lang="en-US" sz="1800" i="1">
                            <a:effectLst/>
                            <a:latin typeface="Cambria Math" panose="02040503050406030204" pitchFamily="18" charset="0"/>
                            <a:ea typeface="Times New Roman" panose="02020603050405020304" pitchFamily="18" charset="0"/>
                            <a:cs typeface="Arial" panose="020B0604020202020204" pitchFamily="34" charset="0"/>
                          </a:rPr>
                          <m:t>𝐴𝑡𝑙𝑎𝑛𝑡𝑎</m:t>
                        </m:r>
                      </m:e>
                    </m:d>
                    <m:r>
                      <a:rPr lang="en-US" sz="1800" i="1">
                        <a:effectLst/>
                        <a:latin typeface="Cambria Math" panose="02040503050406030204" pitchFamily="18" charset="0"/>
                        <a:ea typeface="Times New Roman" panose="02020603050405020304" pitchFamily="18" charset="0"/>
                        <a:cs typeface="Arial" panose="020B0604020202020204" pitchFamily="34" charset="0"/>
                      </a:rPr>
                      <m:t>    </m:t>
                    </m:r>
                  </m:oMath>
                </a14:m>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he-IL" sz="1800" dirty="0"/>
              </a:p>
              <a:p>
                <a:pPr marL="0" indent="0" algn="r" rtl="1">
                  <a:buNone/>
                </a:pPr>
                <a:endParaRPr lang="en-IL" dirty="0"/>
              </a:p>
            </p:txBody>
          </p:sp>
        </mc:Choice>
        <mc:Fallback>
          <p:sp>
            <p:nvSpPr>
              <p:cNvPr id="3" name="Content Placeholder 2">
                <a:extLst>
                  <a:ext uri="{FF2B5EF4-FFF2-40B4-BE49-F238E27FC236}">
                    <a16:creationId xmlns:a16="http://schemas.microsoft.com/office/drawing/2014/main" id="{B09FBE91-C2D8-45E2-B71E-875FA3DADD60}"/>
                  </a:ext>
                </a:extLst>
              </p:cNvPr>
              <p:cNvSpPr>
                <a:spLocks noGrp="1" noRot="1" noChangeAspect="1" noMove="1" noResize="1" noEditPoints="1" noAdjustHandles="1" noChangeArrowheads="1" noChangeShapeType="1" noTextEdit="1"/>
              </p:cNvSpPr>
              <p:nvPr>
                <p:ph idx="1"/>
              </p:nvPr>
            </p:nvSpPr>
            <p:spPr>
              <a:blipFill>
                <a:blip r:embed="rId2"/>
                <a:stretch>
                  <a:fillRect t="-2661" r="-870"/>
                </a:stretch>
              </a:blipFill>
            </p:spPr>
            <p:txBody>
              <a:bodyPr/>
              <a:lstStyle/>
              <a:p>
                <a:r>
                  <a:rPr lang="en-IL">
                    <a:noFill/>
                  </a:rPr>
                  <a:t> </a:t>
                </a:r>
              </a:p>
            </p:txBody>
          </p:sp>
        </mc:Fallback>
      </mc:AlternateContent>
      <p:pic>
        <p:nvPicPr>
          <p:cNvPr id="4" name="תמונה 3">
            <a:extLst>
              <a:ext uri="{FF2B5EF4-FFF2-40B4-BE49-F238E27FC236}">
                <a16:creationId xmlns:a16="http://schemas.microsoft.com/office/drawing/2014/main" id="{ADA48C25-A561-4157-939D-FE7B34920AF3}"/>
              </a:ext>
            </a:extLst>
          </p:cNvPr>
          <p:cNvPicPr/>
          <p:nvPr/>
        </p:nvPicPr>
        <p:blipFill rotWithShape="1">
          <a:blip r:embed="rId3"/>
          <a:srcRect l="33951" t="36099" r="35825" b="30402"/>
          <a:stretch/>
        </p:blipFill>
        <p:spPr bwMode="auto">
          <a:xfrm>
            <a:off x="448056" y="2318196"/>
            <a:ext cx="6793992" cy="44300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0822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F3D36-900E-F3DE-4566-4BAA1A59A9D1}"/>
              </a:ext>
            </a:extLst>
          </p:cNvPr>
          <p:cNvSpPr>
            <a:spLocks noGrp="1"/>
          </p:cNvSpPr>
          <p:nvPr>
            <p:ph type="title"/>
          </p:nvPr>
        </p:nvSpPr>
        <p:spPr/>
        <p:txBody>
          <a:bodyPr/>
          <a:lstStyle/>
          <a:p>
            <a:pPr algn="r" rtl="1"/>
            <a:r>
              <a:rPr lang="he-IL" sz="4400" dirty="0">
                <a:effectLst/>
              </a:rPr>
              <a:t>מרחק או מסלול גיאודזי</a:t>
            </a:r>
            <a:br>
              <a:rPr lang="en-IL" sz="4400" dirty="0">
                <a:effectLst/>
                <a:latin typeface="Calibri" panose="020F0502020204030204" pitchFamily="34" charset="0"/>
                <a:ea typeface="Calibri" panose="020F0502020204030204" pitchFamily="34" charset="0"/>
                <a:cs typeface="Arial" panose="020B0604020202020204" pitchFamily="34" charset="0"/>
              </a:rPr>
            </a:br>
            <a:endParaRPr lang="en-IL" dirty="0"/>
          </a:p>
        </p:txBody>
      </p:sp>
      <p:sp>
        <p:nvSpPr>
          <p:cNvPr id="6" name="TextBox 5">
            <a:extLst>
              <a:ext uri="{FF2B5EF4-FFF2-40B4-BE49-F238E27FC236}">
                <a16:creationId xmlns:a16="http://schemas.microsoft.com/office/drawing/2014/main" id="{F0E2AB5F-3A07-E83F-FE61-E22FDCA7D57E}"/>
              </a:ext>
            </a:extLst>
          </p:cNvPr>
          <p:cNvSpPr txBox="1"/>
          <p:nvPr/>
        </p:nvSpPr>
        <p:spPr>
          <a:xfrm>
            <a:off x="5259238" y="1758379"/>
            <a:ext cx="6094562" cy="373757"/>
          </a:xfrm>
          <a:prstGeom prst="rect">
            <a:avLst/>
          </a:prstGeom>
          <a:noFill/>
        </p:spPr>
        <p:txBody>
          <a:bodyPr wrap="square">
            <a:spAutoFit/>
          </a:bodyPr>
          <a:lstStyle/>
          <a:p>
            <a:pPr algn="r" rtl="1">
              <a:lnSpc>
                <a:spcPct val="107000"/>
              </a:lnSpc>
              <a:spcAft>
                <a:spcPts val="800"/>
              </a:spcAft>
            </a:pPr>
            <a:r>
              <a:rPr lang="he-IL" sz="1800" dirty="0">
                <a:effectLst/>
              </a:rPr>
              <a:t>המסלול הקצר ביותר בין שני צמתים</a:t>
            </a:r>
            <a:endParaRPr lang="en-IL"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Content Placeholder 8">
            <a:extLst>
              <a:ext uri="{FF2B5EF4-FFF2-40B4-BE49-F238E27FC236}">
                <a16:creationId xmlns:a16="http://schemas.microsoft.com/office/drawing/2014/main" id="{C0866ED4-07C3-E09B-83BB-155B4331E07A}"/>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2106" t="80068" r="65983" b="6927"/>
          <a:stretch/>
        </p:blipFill>
        <p:spPr bwMode="auto">
          <a:xfrm>
            <a:off x="4499655" y="3178347"/>
            <a:ext cx="3514285" cy="156816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2744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F0A6E-096E-F11D-8519-81DB7C84A0DE}"/>
              </a:ext>
            </a:extLst>
          </p:cNvPr>
          <p:cNvSpPr>
            <a:spLocks noGrp="1"/>
          </p:cNvSpPr>
          <p:nvPr>
            <p:ph type="title"/>
          </p:nvPr>
        </p:nvSpPr>
        <p:spPr>
          <a:xfrm>
            <a:off x="915838" y="1020733"/>
            <a:ext cx="10515600" cy="1325563"/>
          </a:xfrm>
        </p:spPr>
        <p:txBody>
          <a:bodyPr>
            <a:normAutofit fontScale="90000"/>
          </a:bodyPr>
          <a:lstStyle/>
          <a:p>
            <a:pPr algn="r" rtl="1"/>
            <a:r>
              <a:rPr lang="he-IL" sz="4400" dirty="0">
                <a:effectLst/>
              </a:rPr>
              <a:t>מסלול ממוצע</a:t>
            </a:r>
            <a:r>
              <a:rPr lang="en-US" sz="4400" dirty="0">
                <a:effectLst/>
              </a:rPr>
              <a:t>-</a:t>
            </a:r>
            <a:br>
              <a:rPr lang="en-US" sz="4400" dirty="0">
                <a:effectLst/>
              </a:rPr>
            </a:br>
            <a:r>
              <a:rPr lang="he-IL" sz="4400" dirty="0">
                <a:effectLst/>
              </a:rPr>
              <a:t>ממוצע המרחק הגיאודזי בין כל הצמתים ברשת (למעט </a:t>
            </a:r>
            <a:r>
              <a:rPr lang="en-US" sz="4400" dirty="0">
                <a:effectLst/>
              </a:rPr>
              <a:t>singletons</a:t>
            </a:r>
            <a:r>
              <a:rPr lang="he-IL" sz="4400" dirty="0">
                <a:effectLst/>
              </a:rPr>
              <a:t>)</a:t>
            </a:r>
            <a:br>
              <a:rPr lang="en-IL" sz="4400" dirty="0">
                <a:effectLst/>
                <a:latin typeface="Calibri" panose="020F0502020204030204" pitchFamily="34" charset="0"/>
                <a:ea typeface="Calibri" panose="020F0502020204030204" pitchFamily="34" charset="0"/>
                <a:cs typeface="Arial" panose="020B0604020202020204" pitchFamily="34" charset="0"/>
              </a:rPr>
            </a:br>
            <a:br>
              <a:rPr lang="en-IL" sz="4400" dirty="0">
                <a:effectLst/>
                <a:latin typeface="Calibri" panose="020F0502020204030204" pitchFamily="34" charset="0"/>
                <a:ea typeface="Calibri" panose="020F0502020204030204" pitchFamily="34" charset="0"/>
                <a:cs typeface="Arial" panose="020B0604020202020204" pitchFamily="34" charset="0"/>
              </a:rPr>
            </a:br>
            <a:endParaRPr lang="en-IL" dirty="0"/>
          </a:p>
        </p:txBody>
      </p:sp>
      <p:pic>
        <p:nvPicPr>
          <p:cNvPr id="7" name="Picture 6">
            <a:extLst>
              <a:ext uri="{FF2B5EF4-FFF2-40B4-BE49-F238E27FC236}">
                <a16:creationId xmlns:a16="http://schemas.microsoft.com/office/drawing/2014/main" id="{1AB7879C-CBC6-3535-81ED-843922B06286}"/>
              </a:ext>
            </a:extLst>
          </p:cNvPr>
          <p:cNvPicPr>
            <a:picLocks noChangeAspect="1"/>
          </p:cNvPicPr>
          <p:nvPr/>
        </p:nvPicPr>
        <p:blipFill>
          <a:blip r:embed="rId2"/>
          <a:stretch>
            <a:fillRect/>
          </a:stretch>
        </p:blipFill>
        <p:spPr>
          <a:xfrm>
            <a:off x="3829847" y="3506637"/>
            <a:ext cx="5219700" cy="2136507"/>
          </a:xfrm>
          <a:prstGeom prst="rect">
            <a:avLst/>
          </a:prstGeom>
        </p:spPr>
      </p:pic>
    </p:spTree>
    <p:extLst>
      <p:ext uri="{BB962C8B-B14F-4D97-AF65-F5344CB8AC3E}">
        <p14:creationId xmlns:p14="http://schemas.microsoft.com/office/powerpoint/2010/main" val="1640766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195D8-7B3F-4298-8C61-E1930576050A}"/>
              </a:ext>
            </a:extLst>
          </p:cNvPr>
          <p:cNvSpPr>
            <a:spLocks noGrp="1"/>
          </p:cNvSpPr>
          <p:nvPr>
            <p:ph type="title"/>
          </p:nvPr>
        </p:nvSpPr>
        <p:spPr/>
        <p:txBody>
          <a:bodyPr/>
          <a:lstStyle/>
          <a:p>
            <a:pPr algn="ctr"/>
            <a:r>
              <a:rPr lang="en-US" b="1" dirty="0"/>
              <a:t>Degree</a:t>
            </a:r>
            <a:endParaRPr lang="en-IL" dirty="0"/>
          </a:p>
        </p:txBody>
      </p:sp>
      <p:sp>
        <p:nvSpPr>
          <p:cNvPr id="3" name="Content Placeholder 2">
            <a:extLst>
              <a:ext uri="{FF2B5EF4-FFF2-40B4-BE49-F238E27FC236}">
                <a16:creationId xmlns:a16="http://schemas.microsoft.com/office/drawing/2014/main" id="{3B8C5329-BBAB-4372-A392-7D66EDC9F08E}"/>
              </a:ext>
            </a:extLst>
          </p:cNvPr>
          <p:cNvSpPr>
            <a:spLocks noGrp="1"/>
          </p:cNvSpPr>
          <p:nvPr>
            <p:ph idx="1"/>
          </p:nvPr>
        </p:nvSpPr>
        <p:spPr/>
        <p:txBody>
          <a:bodyPr/>
          <a:lstStyle/>
          <a:p>
            <a:pPr marL="0" indent="0" algn="r" rtl="1">
              <a:buNone/>
            </a:pPr>
            <a:r>
              <a:rPr lang="he-IL" dirty="0"/>
              <a:t>מספר הקשרים שיש לצומת</a:t>
            </a:r>
          </a:p>
          <a:p>
            <a:pPr lvl="1" algn="r" rtl="1"/>
            <a:r>
              <a:rPr lang="en-US" dirty="0"/>
              <a:t>Indegree</a:t>
            </a:r>
            <a:r>
              <a:rPr lang="he-IL" dirty="0"/>
              <a:t>-מספר הקשתות הנכנסות לצומת</a:t>
            </a:r>
          </a:p>
          <a:p>
            <a:pPr lvl="1" algn="r" rtl="1"/>
            <a:r>
              <a:rPr lang="en-US" dirty="0"/>
              <a:t>Outdegree</a:t>
            </a:r>
            <a:r>
              <a:rPr lang="he-IL" dirty="0"/>
              <a:t>-מספר הקשתות היוצאות ממנה</a:t>
            </a:r>
          </a:p>
        </p:txBody>
      </p:sp>
      <p:pic>
        <p:nvPicPr>
          <p:cNvPr id="11" name="Picture 10">
            <a:extLst>
              <a:ext uri="{FF2B5EF4-FFF2-40B4-BE49-F238E27FC236}">
                <a16:creationId xmlns:a16="http://schemas.microsoft.com/office/drawing/2014/main" id="{F7B8925D-2B92-446D-9F6E-F496E2337A24}"/>
              </a:ext>
            </a:extLst>
          </p:cNvPr>
          <p:cNvPicPr>
            <a:picLocks noChangeAspect="1"/>
          </p:cNvPicPr>
          <p:nvPr/>
        </p:nvPicPr>
        <p:blipFill>
          <a:blip r:embed="rId2"/>
          <a:stretch>
            <a:fillRect/>
          </a:stretch>
        </p:blipFill>
        <p:spPr>
          <a:xfrm>
            <a:off x="750216" y="3429000"/>
            <a:ext cx="5219700" cy="2136507"/>
          </a:xfrm>
          <a:prstGeom prst="rect">
            <a:avLst/>
          </a:prstGeom>
        </p:spPr>
      </p:pic>
    </p:spTree>
    <p:extLst>
      <p:ext uri="{BB962C8B-B14F-4D97-AF65-F5344CB8AC3E}">
        <p14:creationId xmlns:p14="http://schemas.microsoft.com/office/powerpoint/2010/main" val="3455934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A754A-B802-4219-9B35-5BCC28B1EEAE}"/>
              </a:ext>
            </a:extLst>
          </p:cNvPr>
          <p:cNvSpPr>
            <a:spLocks noGrp="1"/>
          </p:cNvSpPr>
          <p:nvPr>
            <p:ph type="title"/>
          </p:nvPr>
        </p:nvSpPr>
        <p:spPr/>
        <p:txBody>
          <a:bodyPr/>
          <a:lstStyle/>
          <a:p>
            <a:pPr algn="ctr"/>
            <a:r>
              <a:rPr lang="en-US" dirty="0"/>
              <a:t>Hub</a:t>
            </a:r>
            <a:endParaRPr lang="en-IL" dirty="0"/>
          </a:p>
        </p:txBody>
      </p:sp>
      <p:sp>
        <p:nvSpPr>
          <p:cNvPr id="3" name="Content Placeholder 2">
            <a:extLst>
              <a:ext uri="{FF2B5EF4-FFF2-40B4-BE49-F238E27FC236}">
                <a16:creationId xmlns:a16="http://schemas.microsoft.com/office/drawing/2014/main" id="{27BBCE06-9977-4986-83C9-1B3227B880A2}"/>
              </a:ext>
            </a:extLst>
          </p:cNvPr>
          <p:cNvSpPr>
            <a:spLocks noGrp="1"/>
          </p:cNvSpPr>
          <p:nvPr>
            <p:ph idx="1"/>
          </p:nvPr>
        </p:nvSpPr>
        <p:spPr/>
        <p:txBody>
          <a:bodyPr/>
          <a:lstStyle/>
          <a:p>
            <a:pPr marL="0" indent="0" algn="r">
              <a:buNone/>
            </a:pPr>
            <a:r>
              <a:rPr lang="he-IL" dirty="0"/>
              <a:t>צומת בעל קישוריות גבוהה</a:t>
            </a:r>
          </a:p>
          <a:p>
            <a:pPr marL="0" indent="0" algn="r">
              <a:buNone/>
            </a:pPr>
            <a:endParaRPr lang="en-IL" dirty="0"/>
          </a:p>
        </p:txBody>
      </p:sp>
      <p:pic>
        <p:nvPicPr>
          <p:cNvPr id="5" name="Picture 4">
            <a:extLst>
              <a:ext uri="{FF2B5EF4-FFF2-40B4-BE49-F238E27FC236}">
                <a16:creationId xmlns:a16="http://schemas.microsoft.com/office/drawing/2014/main" id="{6EF9673F-DE19-4745-8B6A-627AD5C417F4}"/>
              </a:ext>
            </a:extLst>
          </p:cNvPr>
          <p:cNvPicPr>
            <a:picLocks noChangeAspect="1"/>
          </p:cNvPicPr>
          <p:nvPr/>
        </p:nvPicPr>
        <p:blipFill>
          <a:blip r:embed="rId2"/>
          <a:stretch>
            <a:fillRect/>
          </a:stretch>
        </p:blipFill>
        <p:spPr>
          <a:xfrm>
            <a:off x="905925" y="1782913"/>
            <a:ext cx="5419726" cy="2218381"/>
          </a:xfrm>
          <a:prstGeom prst="rect">
            <a:avLst/>
          </a:prstGeom>
        </p:spPr>
      </p:pic>
    </p:spTree>
    <p:extLst>
      <p:ext uri="{BB962C8B-B14F-4D97-AF65-F5344CB8AC3E}">
        <p14:creationId xmlns:p14="http://schemas.microsoft.com/office/powerpoint/2010/main" val="4148848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catter chart&#10;&#10;Description automatically generated">
            <a:extLst>
              <a:ext uri="{FF2B5EF4-FFF2-40B4-BE49-F238E27FC236}">
                <a16:creationId xmlns:a16="http://schemas.microsoft.com/office/drawing/2014/main" id="{C4FCE0E9-39B1-45F8-8B83-4032420347BC}"/>
              </a:ext>
            </a:extLst>
          </p:cNvPr>
          <p:cNvPicPr>
            <a:picLocks noChangeAspect="1"/>
          </p:cNvPicPr>
          <p:nvPr/>
        </p:nvPicPr>
        <p:blipFill rotWithShape="1">
          <a:blip r:embed="rId2">
            <a:extLst>
              <a:ext uri="{28A0092B-C50C-407E-A947-70E740481C1C}">
                <a14:useLocalDpi xmlns:a14="http://schemas.microsoft.com/office/drawing/2010/main" val="0"/>
              </a:ext>
            </a:extLst>
          </a:blip>
          <a:srcRect t="1986" r="60673" b="10643"/>
          <a:stretch/>
        </p:blipFill>
        <p:spPr>
          <a:xfrm>
            <a:off x="367991" y="167268"/>
            <a:ext cx="5809786" cy="5998180"/>
          </a:xfrm>
          <a:prstGeom prst="rect">
            <a:avLst/>
          </a:prstGeom>
        </p:spPr>
      </p:pic>
      <p:pic>
        <p:nvPicPr>
          <p:cNvPr id="4" name="Picture 3" descr="Chart, scatter chart&#10;&#10;Description automatically generated">
            <a:extLst>
              <a:ext uri="{FF2B5EF4-FFF2-40B4-BE49-F238E27FC236}">
                <a16:creationId xmlns:a16="http://schemas.microsoft.com/office/drawing/2014/main" id="{7FCC05DE-9919-4579-AE68-B34836564BFB}"/>
              </a:ext>
            </a:extLst>
          </p:cNvPr>
          <p:cNvPicPr>
            <a:picLocks noChangeAspect="1"/>
          </p:cNvPicPr>
          <p:nvPr/>
        </p:nvPicPr>
        <p:blipFill rotWithShape="1">
          <a:blip r:embed="rId2">
            <a:extLst>
              <a:ext uri="{28A0092B-C50C-407E-A947-70E740481C1C}">
                <a14:useLocalDpi xmlns:a14="http://schemas.microsoft.com/office/drawing/2010/main" val="0"/>
              </a:ext>
            </a:extLst>
          </a:blip>
          <a:srcRect l="69202" t="2317" r="715" b="10312"/>
          <a:stretch/>
        </p:blipFill>
        <p:spPr>
          <a:xfrm>
            <a:off x="6177777" y="194210"/>
            <a:ext cx="4415882" cy="5960088"/>
          </a:xfrm>
          <a:prstGeom prst="rect">
            <a:avLst/>
          </a:prstGeom>
        </p:spPr>
      </p:pic>
      <p:sp>
        <p:nvSpPr>
          <p:cNvPr id="9" name="TextBox 8">
            <a:extLst>
              <a:ext uri="{FF2B5EF4-FFF2-40B4-BE49-F238E27FC236}">
                <a16:creationId xmlns:a16="http://schemas.microsoft.com/office/drawing/2014/main" id="{782654C6-CDBC-4928-9DAA-D4BF908C7251}"/>
              </a:ext>
            </a:extLst>
          </p:cNvPr>
          <p:cNvSpPr txBox="1"/>
          <p:nvPr/>
        </p:nvSpPr>
        <p:spPr>
          <a:xfrm>
            <a:off x="7203688" y="6445405"/>
            <a:ext cx="4795024" cy="276999"/>
          </a:xfrm>
          <a:prstGeom prst="rect">
            <a:avLst/>
          </a:prstGeom>
          <a:noFill/>
        </p:spPr>
        <p:txBody>
          <a:bodyPr wrap="square" rtlCol="0">
            <a:spAutoFit/>
          </a:bodyPr>
          <a:lstStyle/>
          <a:p>
            <a:r>
              <a:rPr lang="en-US" sz="1200" dirty="0" err="1"/>
              <a:t>Bleimer</a:t>
            </a:r>
            <a:r>
              <a:rPr lang="en-US" sz="1200" dirty="0"/>
              <a:t> et </a:t>
            </a:r>
            <a:r>
              <a:rPr lang="en-US" sz="1200" dirty="0" err="1"/>
              <a:t>al.Applied</a:t>
            </a:r>
            <a:r>
              <a:rPr lang="en-US" sz="1200" dirty="0"/>
              <a:t> network science (2017) </a:t>
            </a:r>
            <a:endParaRPr lang="en-IL" sz="1200" dirty="0"/>
          </a:p>
        </p:txBody>
      </p:sp>
    </p:spTree>
    <p:extLst>
      <p:ext uri="{BB962C8B-B14F-4D97-AF65-F5344CB8AC3E}">
        <p14:creationId xmlns:p14="http://schemas.microsoft.com/office/powerpoint/2010/main" val="2053814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scale free versus">
            <a:extLst>
              <a:ext uri="{FF2B5EF4-FFF2-40B4-BE49-F238E27FC236}">
                <a16:creationId xmlns:a16="http://schemas.microsoft.com/office/drawing/2014/main" id="{DD29A643-0B79-9071-0A71-F763F5A3E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731" y="2410173"/>
            <a:ext cx="9580987" cy="321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155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E806-06E5-4107-9540-11A84B3761C9}"/>
              </a:ext>
            </a:extLst>
          </p:cNvPr>
          <p:cNvSpPr>
            <a:spLocks noGrp="1"/>
          </p:cNvSpPr>
          <p:nvPr>
            <p:ph type="title"/>
          </p:nvPr>
        </p:nvSpPr>
        <p:spPr/>
        <p:txBody>
          <a:bodyPr/>
          <a:lstStyle/>
          <a:p>
            <a:pPr algn="r" rtl="1"/>
            <a:r>
              <a:rPr lang="he-IL" dirty="0"/>
              <a:t>מרחק </a:t>
            </a:r>
            <a:r>
              <a:rPr lang="en-US" dirty="0"/>
              <a:t>Hamming </a:t>
            </a:r>
            <a:r>
              <a:rPr lang="he-IL" dirty="0"/>
              <a:t>- המרחק בין שני רצפים</a:t>
            </a:r>
            <a:endParaRPr lang="en-IL" dirty="0"/>
          </a:p>
        </p:txBody>
      </p:sp>
      <p:sp>
        <p:nvSpPr>
          <p:cNvPr id="3" name="Content Placeholder 2">
            <a:extLst>
              <a:ext uri="{FF2B5EF4-FFF2-40B4-BE49-F238E27FC236}">
                <a16:creationId xmlns:a16="http://schemas.microsoft.com/office/drawing/2014/main" id="{6EFDA24D-7FB4-6A88-FBF2-CFBD56B20D80}"/>
              </a:ext>
            </a:extLst>
          </p:cNvPr>
          <p:cNvSpPr>
            <a:spLocks noGrp="1"/>
          </p:cNvSpPr>
          <p:nvPr>
            <p:ph idx="1"/>
          </p:nvPr>
        </p:nvSpPr>
        <p:spPr/>
        <p:txBody>
          <a:bodyPr/>
          <a:lstStyle/>
          <a:p>
            <a:pPr algn="r" rtl="1"/>
            <a:r>
              <a:rPr lang="he-IL" sz="1800" dirty="0">
                <a:effectLst/>
                <a:latin typeface="Calibri" panose="020F0502020204030204" pitchFamily="34" charset="0"/>
                <a:ea typeface="Times New Roman" panose="02020603050405020304" pitchFamily="18" charset="0"/>
                <a:cs typeface="Arial" panose="020B0604020202020204" pitchFamily="34" charset="0"/>
              </a:rPr>
              <a:t>חישוב מרחק המינג נעשה ע</a:t>
            </a:r>
            <a:r>
              <a:rPr lang="ar-SA" sz="1800" dirty="0">
                <a:effectLst/>
                <a:latin typeface="Calibri" panose="020F0502020204030204" pitchFamily="34" charset="0"/>
                <a:ea typeface="Times New Roman" panose="02020603050405020304" pitchFamily="18" charset="0"/>
                <a:cs typeface="Arial" panose="020B0604020202020204" pitchFamily="34" charset="0"/>
              </a:rPr>
              <a:t>"</a:t>
            </a:r>
            <a:r>
              <a:rPr lang="he-IL" sz="1800" dirty="0">
                <a:effectLst/>
                <a:latin typeface="Calibri" panose="020F0502020204030204" pitchFamily="34" charset="0"/>
                <a:ea typeface="Times New Roman" panose="02020603050405020304" pitchFamily="18" charset="0"/>
                <a:cs typeface="Arial" panose="020B0604020202020204" pitchFamily="34" charset="0"/>
              </a:rPr>
              <a:t>י ספירת מספר הפעמים בהם יש הבדל בין שני רצפים</a:t>
            </a:r>
            <a:r>
              <a:rPr lang="ar-SA" sz="1800" dirty="0">
                <a:effectLst/>
                <a:latin typeface="Calibri" panose="020F0502020204030204" pitchFamily="34" charset="0"/>
                <a:ea typeface="Times New Roman" panose="02020603050405020304" pitchFamily="18" charset="0"/>
                <a:cs typeface="Arial" panose="020B0604020202020204" pitchFamily="34" charset="0"/>
              </a:rPr>
              <a:t>. </a:t>
            </a:r>
            <a:endParaRPr lang="he-IL" sz="1800" dirty="0">
              <a:effectLst/>
              <a:latin typeface="Calibri" panose="020F0502020204030204" pitchFamily="34" charset="0"/>
              <a:ea typeface="Times New Roman" panose="02020603050405020304" pitchFamily="18" charset="0"/>
              <a:cs typeface="Arial" panose="020B0604020202020204" pitchFamily="34" charset="0"/>
            </a:endParaRPr>
          </a:p>
          <a:p>
            <a:pPr algn="r" rtl="1"/>
            <a:r>
              <a:rPr lang="he-IL" sz="1800" dirty="0">
                <a:effectLst/>
                <a:latin typeface="Calibri" panose="020F0502020204030204" pitchFamily="34" charset="0"/>
                <a:ea typeface="Times New Roman" panose="02020603050405020304" pitchFamily="18" charset="0"/>
                <a:cs typeface="Arial" panose="020B0604020202020204" pitchFamily="34" charset="0"/>
              </a:rPr>
              <a:t>אפשר להשתמש במרחק המינג על מנת לחשב את המרחקים בין רצפי נוקלאוטידים</a:t>
            </a:r>
            <a:r>
              <a:rPr lang="ar-SA" sz="1800" dirty="0">
                <a:effectLst/>
                <a:latin typeface="Calibri" panose="020F0502020204030204" pitchFamily="34" charset="0"/>
                <a:ea typeface="Times New Roman" panose="02020603050405020304" pitchFamily="18" charset="0"/>
                <a:cs typeface="Arial" panose="020B0604020202020204" pitchFamily="34" charset="0"/>
              </a:rPr>
              <a:t>, </a:t>
            </a:r>
            <a:r>
              <a:rPr lang="he-IL" sz="1800" dirty="0">
                <a:effectLst/>
                <a:latin typeface="Calibri" panose="020F0502020204030204" pitchFamily="34" charset="0"/>
                <a:ea typeface="Times New Roman" panose="02020603050405020304" pitchFamily="18" charset="0"/>
                <a:cs typeface="Arial" panose="020B0604020202020204" pitchFamily="34" charset="0"/>
              </a:rPr>
              <a:t>את המרחק בין אנשים במולקולות </a:t>
            </a:r>
            <a:r>
              <a:rPr lang="en-IL" sz="1800" dirty="0">
                <a:effectLst/>
                <a:latin typeface="Calibri" panose="020F0502020204030204" pitchFamily="34" charset="0"/>
                <a:ea typeface="Times New Roman" panose="02020603050405020304" pitchFamily="18" charset="0"/>
                <a:cs typeface="Arial" panose="020B0604020202020204" pitchFamily="34" charset="0"/>
              </a:rPr>
              <a:t>HLA</a:t>
            </a:r>
            <a:r>
              <a:rPr lang="ar-SA" sz="1800" dirty="0">
                <a:effectLst/>
                <a:latin typeface="Calibri" panose="020F0502020204030204" pitchFamily="34" charset="0"/>
                <a:ea typeface="Times New Roman" panose="02020603050405020304" pitchFamily="18" charset="0"/>
                <a:cs typeface="Arial" panose="020B0604020202020204" pitchFamily="34" charset="0"/>
              </a:rPr>
              <a:t> (</a:t>
            </a:r>
            <a:r>
              <a:rPr lang="he-IL" sz="1800" dirty="0">
                <a:effectLst/>
                <a:latin typeface="Calibri" panose="020F0502020204030204" pitchFamily="34" charset="0"/>
                <a:ea typeface="Times New Roman" panose="02020603050405020304" pitchFamily="18" charset="0"/>
                <a:cs typeface="Arial" panose="020B0604020202020204" pitchFamily="34" charset="0"/>
              </a:rPr>
              <a:t>עבור תרומת מח עצם</a:t>
            </a:r>
            <a:r>
              <a:rPr lang="ar-SA" sz="1800" dirty="0">
                <a:effectLst/>
                <a:latin typeface="Calibri" panose="020F0502020204030204" pitchFamily="34" charset="0"/>
                <a:ea typeface="Times New Roman" panose="02020603050405020304" pitchFamily="18" charset="0"/>
                <a:cs typeface="Arial" panose="020B0604020202020204" pitchFamily="34" charset="0"/>
              </a:rPr>
              <a:t>), </a:t>
            </a:r>
            <a:r>
              <a:rPr lang="he-IL" sz="1800" dirty="0">
                <a:effectLst/>
                <a:latin typeface="Calibri" panose="020F0502020204030204" pitchFamily="34" charset="0"/>
                <a:ea typeface="Times New Roman" panose="02020603050405020304" pitchFamily="18" charset="0"/>
                <a:cs typeface="Arial" panose="020B0604020202020204" pitchFamily="34" charset="0"/>
              </a:rPr>
              <a:t>רצפי חומצות אמינו וכו</a:t>
            </a:r>
            <a:r>
              <a:rPr lang="ar-SA" sz="1800" dirty="0">
                <a:effectLst/>
                <a:latin typeface="Calibri" panose="020F0502020204030204" pitchFamily="34" charset="0"/>
                <a:ea typeface="Times New Roman" panose="02020603050405020304" pitchFamily="18" charset="0"/>
                <a:cs typeface="Arial" panose="020B0604020202020204" pitchFamily="34" charset="0"/>
              </a:rPr>
              <a:t>'.</a:t>
            </a:r>
            <a:endParaRPr lang="en-IL" sz="1800" dirty="0">
              <a:effectLst/>
              <a:latin typeface="Calibri" panose="020F0502020204030204" pitchFamily="34" charset="0"/>
              <a:ea typeface="Times New Roman" panose="02020603050405020304" pitchFamily="18" charset="0"/>
              <a:cs typeface="Arial" panose="020B0604020202020204" pitchFamily="34" charset="0"/>
            </a:endParaRPr>
          </a:p>
          <a:p>
            <a:pPr algn="r" rtl="1"/>
            <a:r>
              <a:rPr lang="ar-SA" sz="1800" dirty="0">
                <a:effectLst/>
                <a:latin typeface="Calibri" panose="020F0502020204030204" pitchFamily="34" charset="0"/>
                <a:ea typeface="Times New Roman" panose="02020603050405020304" pitchFamily="18" charset="0"/>
                <a:cs typeface="Arial" panose="020B0604020202020204" pitchFamily="34" charset="0"/>
              </a:rPr>
              <a:t> </a:t>
            </a:r>
            <a:endParaRPr lang="en-IL" sz="1800" dirty="0">
              <a:effectLst/>
              <a:latin typeface="Calibri" panose="020F0502020204030204" pitchFamily="34" charset="0"/>
              <a:ea typeface="Times New Roman" panose="02020603050405020304" pitchFamily="18" charset="0"/>
              <a:cs typeface="Arial" panose="020B0604020202020204" pitchFamily="34" charset="0"/>
            </a:endParaRPr>
          </a:p>
          <a:p>
            <a:pPr algn="r" rtl="1"/>
            <a:endParaRPr lang="en-IL" dirty="0"/>
          </a:p>
        </p:txBody>
      </p:sp>
      <p:graphicFrame>
        <p:nvGraphicFramePr>
          <p:cNvPr id="5" name="Table 4">
            <a:extLst>
              <a:ext uri="{FF2B5EF4-FFF2-40B4-BE49-F238E27FC236}">
                <a16:creationId xmlns:a16="http://schemas.microsoft.com/office/drawing/2014/main" id="{6FE8B443-D688-199B-B2A8-224A03E4E146}"/>
              </a:ext>
            </a:extLst>
          </p:cNvPr>
          <p:cNvGraphicFramePr>
            <a:graphicFrameLocks noGrp="1"/>
          </p:cNvGraphicFramePr>
          <p:nvPr>
            <p:extLst>
              <p:ext uri="{D42A27DB-BD31-4B8C-83A1-F6EECF244321}">
                <p14:modId xmlns:p14="http://schemas.microsoft.com/office/powerpoint/2010/main" val="3318635295"/>
              </p:ext>
            </p:extLst>
          </p:nvPr>
        </p:nvGraphicFramePr>
        <p:xfrm>
          <a:off x="2932981" y="2924355"/>
          <a:ext cx="5952226" cy="2320505"/>
        </p:xfrm>
        <a:graphic>
          <a:graphicData uri="http://schemas.openxmlformats.org/drawingml/2006/table">
            <a:tbl>
              <a:tblPr firstRow="1" firstCol="1" bandRow="1"/>
              <a:tblGrid>
                <a:gridCol w="4241674">
                  <a:extLst>
                    <a:ext uri="{9D8B030D-6E8A-4147-A177-3AD203B41FA5}">
                      <a16:colId xmlns:a16="http://schemas.microsoft.com/office/drawing/2014/main" val="1452104498"/>
                    </a:ext>
                  </a:extLst>
                </a:gridCol>
                <a:gridCol w="1710552">
                  <a:extLst>
                    <a:ext uri="{9D8B030D-6E8A-4147-A177-3AD203B41FA5}">
                      <a16:colId xmlns:a16="http://schemas.microsoft.com/office/drawing/2014/main" val="1713884827"/>
                    </a:ext>
                  </a:extLst>
                </a:gridCol>
              </a:tblGrid>
              <a:tr h="762416">
                <a:tc>
                  <a:txBody>
                    <a:bodyPr/>
                    <a:lstStyle/>
                    <a:p>
                      <a:pPr algn="ctr">
                        <a:lnSpc>
                          <a:spcPct val="107000"/>
                        </a:lnSpc>
                        <a:spcAft>
                          <a:spcPts val="800"/>
                        </a:spcAft>
                      </a:pPr>
                      <a:r>
                        <a:rPr lang="en-IL" sz="1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String</a:t>
                      </a:r>
                      <a:endParaRPr lang="en-IL"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solidFill>
                      <a:srgbClr val="D9D9D9"/>
                    </a:solidFill>
                  </a:tcPr>
                </a:tc>
                <a:tc>
                  <a:txBody>
                    <a:bodyPr/>
                    <a:lstStyle/>
                    <a:p>
                      <a:pPr algn="ctr">
                        <a:lnSpc>
                          <a:spcPct val="107000"/>
                        </a:lnSpc>
                        <a:spcAft>
                          <a:spcPts val="800"/>
                        </a:spcAft>
                      </a:pPr>
                      <a:r>
                        <a:rPr lang="en-IL"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Hamming Distance</a:t>
                      </a:r>
                      <a:endParaRPr lang="en-IL"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solidFill>
                      <a:srgbClr val="D9D9D9"/>
                    </a:solidFill>
                  </a:tcPr>
                </a:tc>
                <a:extLst>
                  <a:ext uri="{0D108BD9-81ED-4DB2-BD59-A6C34878D82A}">
                    <a16:rowId xmlns:a16="http://schemas.microsoft.com/office/drawing/2014/main" val="1416803093"/>
                  </a:ext>
                </a:extLst>
              </a:tr>
              <a:tr h="372583">
                <a:tc>
                  <a:txBody>
                    <a:bodyPr/>
                    <a:lstStyle/>
                    <a:p>
                      <a:pPr>
                        <a:lnSpc>
                          <a:spcPct val="107000"/>
                        </a:lnSpc>
                        <a:spcAft>
                          <a:spcPts val="800"/>
                        </a:spcAft>
                      </a:pPr>
                      <a:r>
                        <a:rPr lang="en-IL" sz="1400" b="1" dirty="0">
                          <a:effectLst/>
                          <a:latin typeface="Calibri" panose="020F0502020204030204" pitchFamily="34" charset="0"/>
                          <a:ea typeface="Times New Roman" panose="02020603050405020304" pitchFamily="18" charset="0"/>
                          <a:cs typeface="Arial" panose="020B0604020202020204" pitchFamily="34" charset="0"/>
                        </a:rPr>
                        <a:t>1 0 </a:t>
                      </a:r>
                      <a:r>
                        <a:rPr lang="en-IL"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r>
                        <a:rPr lang="en-IL" sz="1400" b="1" dirty="0">
                          <a:effectLst/>
                          <a:latin typeface="Calibri" panose="020F0502020204030204" pitchFamily="34" charset="0"/>
                          <a:ea typeface="Times New Roman" panose="02020603050405020304" pitchFamily="18" charset="0"/>
                          <a:cs typeface="Arial" panose="020B0604020202020204" pitchFamily="34" charset="0"/>
                        </a:rPr>
                        <a:t> 0 0 1 0 0 </a:t>
                      </a:r>
                      <a:r>
                        <a:rPr lang="en-IL"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r>
                        <a:rPr lang="en-IL" sz="1400" b="1" dirty="0">
                          <a:effectLst/>
                          <a:latin typeface="Calibri" panose="020F0502020204030204" pitchFamily="34" charset="0"/>
                          <a:ea typeface="Times New Roman" panose="02020603050405020304" pitchFamily="18" charset="0"/>
                          <a:cs typeface="Arial" panose="020B0604020202020204" pitchFamily="34" charset="0"/>
                        </a:rPr>
                        <a:t> 1 0 0</a:t>
                      </a:r>
                    </a:p>
                  </a:txBody>
                  <a:tcPr marL="0" marR="0" marT="0" marB="0">
                    <a:lnL>
                      <a:noFill/>
                    </a:lnL>
                    <a:lnR>
                      <a:noFill/>
                    </a:lnR>
                    <a:lnT>
                      <a:noFill/>
                    </a:lnT>
                    <a:lnB>
                      <a:noFill/>
                    </a:lnB>
                  </a:tcPr>
                </a:tc>
                <a:tc rowSpan="2">
                  <a:txBody>
                    <a:bodyPr/>
                    <a:lstStyle/>
                    <a:p>
                      <a:pPr algn="ctr">
                        <a:lnSpc>
                          <a:spcPct val="107000"/>
                        </a:lnSpc>
                        <a:spcAft>
                          <a:spcPts val="800"/>
                        </a:spcAft>
                      </a:pPr>
                      <a:r>
                        <a:rPr lang="en-IL" sz="1400" b="1">
                          <a:effectLst/>
                          <a:latin typeface="Calibri" panose="020F0502020204030204" pitchFamily="34" charset="0"/>
                          <a:ea typeface="Times New Roman" panose="02020603050405020304" pitchFamily="18" charset="0"/>
                          <a:cs typeface="Arial" panose="020B0604020202020204" pitchFamily="34" charset="0"/>
                        </a:rPr>
                        <a:t>2</a:t>
                      </a:r>
                    </a:p>
                  </a:txBody>
                  <a:tcPr marL="0" marR="0" marT="0" marB="0" anchor="ctr">
                    <a:lnL>
                      <a:noFill/>
                    </a:lnL>
                    <a:lnR>
                      <a:noFill/>
                    </a:lnR>
                    <a:lnT>
                      <a:noFill/>
                    </a:lnT>
                    <a:lnB>
                      <a:noFill/>
                    </a:lnB>
                  </a:tcPr>
                </a:tc>
                <a:extLst>
                  <a:ext uri="{0D108BD9-81ED-4DB2-BD59-A6C34878D82A}">
                    <a16:rowId xmlns:a16="http://schemas.microsoft.com/office/drawing/2014/main" val="4251356676"/>
                  </a:ext>
                </a:extLst>
              </a:tr>
              <a:tr h="372583">
                <a:tc>
                  <a:txBody>
                    <a:bodyPr/>
                    <a:lstStyle/>
                    <a:p>
                      <a:pPr>
                        <a:lnSpc>
                          <a:spcPct val="107000"/>
                        </a:lnSpc>
                        <a:spcAft>
                          <a:spcPts val="800"/>
                        </a:spcAft>
                      </a:pPr>
                      <a:r>
                        <a:rPr lang="en-IL" sz="1400" b="1">
                          <a:effectLst/>
                          <a:latin typeface="Calibri" panose="020F0502020204030204" pitchFamily="34" charset="0"/>
                          <a:ea typeface="Times New Roman" panose="02020603050405020304" pitchFamily="18" charset="0"/>
                          <a:cs typeface="Arial" panose="020B0604020202020204" pitchFamily="34" charset="0"/>
                        </a:rPr>
                        <a:t>1 0 </a:t>
                      </a:r>
                      <a:r>
                        <a:rPr lang="en-IL"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r>
                        <a:rPr lang="en-IL" sz="1400" b="1">
                          <a:effectLst/>
                          <a:latin typeface="Calibri" panose="020F0502020204030204" pitchFamily="34" charset="0"/>
                          <a:ea typeface="Times New Roman" panose="02020603050405020304" pitchFamily="18" charset="0"/>
                          <a:cs typeface="Arial" panose="020B0604020202020204" pitchFamily="34" charset="0"/>
                        </a:rPr>
                        <a:t> 0 0 1 0 0 </a:t>
                      </a:r>
                      <a:r>
                        <a:rPr lang="en-IL"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r>
                        <a:rPr lang="en-IL" sz="1400" b="1">
                          <a:effectLst/>
                          <a:latin typeface="Calibri" panose="020F0502020204030204" pitchFamily="34" charset="0"/>
                          <a:ea typeface="Times New Roman" panose="02020603050405020304" pitchFamily="18" charset="0"/>
                          <a:cs typeface="Arial" panose="020B0604020202020204" pitchFamily="34" charset="0"/>
                        </a:rPr>
                        <a:t> 1 0 0</a:t>
                      </a:r>
                    </a:p>
                  </a:txBody>
                  <a:tcPr marL="0" marR="0" marT="0" marB="0">
                    <a:lnL>
                      <a:noFill/>
                    </a:lnL>
                    <a:lnR>
                      <a:noFill/>
                    </a:lnR>
                    <a:lnT>
                      <a:noFill/>
                    </a:lnT>
                    <a:lnB>
                      <a:noFill/>
                    </a:lnB>
                  </a:tcPr>
                </a:tc>
                <a:tc vMerge="1">
                  <a:txBody>
                    <a:bodyPr/>
                    <a:lstStyle/>
                    <a:p>
                      <a:endParaRPr lang="en-IL"/>
                    </a:p>
                  </a:txBody>
                  <a:tcPr/>
                </a:tc>
                <a:extLst>
                  <a:ext uri="{0D108BD9-81ED-4DB2-BD59-A6C34878D82A}">
                    <a16:rowId xmlns:a16="http://schemas.microsoft.com/office/drawing/2014/main" val="2328785534"/>
                  </a:ext>
                </a:extLst>
              </a:tr>
              <a:tr h="67757">
                <a:tc>
                  <a:txBody>
                    <a:bodyPr/>
                    <a:lstStyle/>
                    <a:p>
                      <a:pPr>
                        <a:lnSpc>
                          <a:spcPct val="107000"/>
                        </a:lnSpc>
                        <a:spcAft>
                          <a:spcPts val="800"/>
                        </a:spcAft>
                      </a:pPr>
                      <a:r>
                        <a:rPr lang="en-IL" sz="400" b="1">
                          <a:effectLst/>
                          <a:latin typeface="Calibri" panose="020F0502020204030204" pitchFamily="34" charset="0"/>
                          <a:ea typeface="Times New Roman" panose="02020603050405020304" pitchFamily="18" charset="0"/>
                          <a:cs typeface="Arial" panose="020B0604020202020204" pitchFamily="34" charset="0"/>
                        </a:rPr>
                        <a:t> </a:t>
                      </a:r>
                      <a:endParaRPr lang="en-IL" sz="1400" b="1">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lnL>
                      <a:noFill/>
                    </a:lnL>
                    <a:lnR>
                      <a:noFill/>
                    </a:lnR>
                    <a:lnT>
                      <a:noFill/>
                    </a:lnT>
                    <a:lnB>
                      <a:noFill/>
                    </a:lnB>
                  </a:tcPr>
                </a:tc>
                <a:tc>
                  <a:txBody>
                    <a:bodyPr/>
                    <a:lstStyle/>
                    <a:p>
                      <a:pPr algn="ctr">
                        <a:lnSpc>
                          <a:spcPct val="107000"/>
                        </a:lnSpc>
                        <a:spcAft>
                          <a:spcPts val="800"/>
                        </a:spcAft>
                      </a:pPr>
                      <a:r>
                        <a:rPr lang="en-IL" sz="400" b="1">
                          <a:effectLst/>
                          <a:latin typeface="Calibri" panose="020F0502020204030204" pitchFamily="34" charset="0"/>
                          <a:ea typeface="Times New Roman" panose="02020603050405020304" pitchFamily="18" charset="0"/>
                          <a:cs typeface="Arial" panose="020B0604020202020204" pitchFamily="34" charset="0"/>
                        </a:rPr>
                        <a:t> </a:t>
                      </a:r>
                      <a:endParaRPr lang="en-IL" sz="1400" b="1">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35519935"/>
                  </a:ext>
                </a:extLst>
              </a:tr>
              <a:tr h="372583">
                <a:tc>
                  <a:txBody>
                    <a:bodyPr/>
                    <a:lstStyle/>
                    <a:p>
                      <a:pPr>
                        <a:lnSpc>
                          <a:spcPct val="107000"/>
                        </a:lnSpc>
                        <a:spcAft>
                          <a:spcPts val="800"/>
                        </a:spcAft>
                      </a:pPr>
                      <a:r>
                        <a:rPr lang="en-IL" sz="1400" b="1">
                          <a:effectLst/>
                          <a:latin typeface="Calibri" panose="020F0502020204030204" pitchFamily="34" charset="0"/>
                          <a:ea typeface="Times New Roman" panose="02020603050405020304" pitchFamily="18" charset="0"/>
                          <a:cs typeface="Arial" panose="020B0604020202020204" pitchFamily="34" charset="0"/>
                        </a:rPr>
                        <a:t>P</a:t>
                      </a:r>
                      <a:r>
                        <a:rPr lang="en-IL"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o</a:t>
                      </a:r>
                      <a:r>
                        <a:rPr lang="en-IL" sz="1400" b="1">
                          <a:effectLst/>
                          <a:latin typeface="Calibri" panose="020F0502020204030204" pitchFamily="34" charset="0"/>
                          <a:ea typeface="Times New Roman" panose="02020603050405020304" pitchFamily="18" charset="0"/>
                          <a:cs typeface="Arial" panose="020B0604020202020204" pitchFamily="34" charset="0"/>
                        </a:rPr>
                        <a:t>int</a:t>
                      </a:r>
                    </a:p>
                  </a:txBody>
                  <a:tcPr marL="0" marR="0" marT="0" marB="0">
                    <a:lnL>
                      <a:noFill/>
                    </a:lnL>
                    <a:lnR>
                      <a:noFill/>
                    </a:lnR>
                    <a:lnT>
                      <a:noFill/>
                    </a:lnT>
                    <a:lnB>
                      <a:noFill/>
                    </a:lnB>
                  </a:tcPr>
                </a:tc>
                <a:tc rowSpan="2">
                  <a:txBody>
                    <a:bodyPr/>
                    <a:lstStyle/>
                    <a:p>
                      <a:pPr algn="ctr">
                        <a:lnSpc>
                          <a:spcPct val="107000"/>
                        </a:lnSpc>
                        <a:spcAft>
                          <a:spcPts val="800"/>
                        </a:spcAft>
                      </a:pPr>
                      <a:r>
                        <a:rPr lang="en-IL" sz="1400" b="1" dirty="0">
                          <a:effectLst/>
                          <a:latin typeface="Calibri" panose="020F0502020204030204" pitchFamily="34" charset="0"/>
                          <a:ea typeface="Times New Roman" panose="02020603050405020304" pitchFamily="18" charset="0"/>
                          <a:cs typeface="Arial" panose="020B0604020202020204" pitchFamily="34" charset="0"/>
                        </a:rPr>
                        <a:t>1</a:t>
                      </a:r>
                    </a:p>
                  </a:txBody>
                  <a:tcPr marL="0" marR="0" marT="0" marB="0" anchor="ctr">
                    <a:lnL>
                      <a:noFill/>
                    </a:lnL>
                    <a:lnR>
                      <a:noFill/>
                    </a:lnR>
                    <a:lnT>
                      <a:noFill/>
                    </a:lnT>
                    <a:lnB>
                      <a:noFill/>
                    </a:lnB>
                  </a:tcPr>
                </a:tc>
                <a:extLst>
                  <a:ext uri="{0D108BD9-81ED-4DB2-BD59-A6C34878D82A}">
                    <a16:rowId xmlns:a16="http://schemas.microsoft.com/office/drawing/2014/main" val="3458059111"/>
                  </a:ext>
                </a:extLst>
              </a:tr>
              <a:tr h="372583">
                <a:tc>
                  <a:txBody>
                    <a:bodyPr/>
                    <a:lstStyle/>
                    <a:p>
                      <a:pPr>
                        <a:lnSpc>
                          <a:spcPct val="107000"/>
                        </a:lnSpc>
                        <a:spcAft>
                          <a:spcPts val="800"/>
                        </a:spcAft>
                      </a:pPr>
                      <a:r>
                        <a:rPr lang="en-IL" sz="1400" b="1" dirty="0">
                          <a:effectLst/>
                          <a:latin typeface="Calibri" panose="020F0502020204030204" pitchFamily="34" charset="0"/>
                          <a:ea typeface="Times New Roman" panose="02020603050405020304" pitchFamily="18" charset="0"/>
                          <a:cs typeface="Arial" panose="020B0604020202020204" pitchFamily="34" charset="0"/>
                        </a:rPr>
                        <a:t>P</a:t>
                      </a:r>
                      <a:r>
                        <a:rPr lang="en-IL"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a:t>
                      </a:r>
                      <a:r>
                        <a:rPr lang="en-IL" sz="1400" b="1" dirty="0">
                          <a:effectLst/>
                          <a:latin typeface="Calibri" panose="020F0502020204030204" pitchFamily="34" charset="0"/>
                          <a:ea typeface="Times New Roman" panose="02020603050405020304" pitchFamily="18" charset="0"/>
                          <a:cs typeface="Arial" panose="020B0604020202020204" pitchFamily="34" charset="0"/>
                        </a:rPr>
                        <a:t>int</a:t>
                      </a:r>
                    </a:p>
                  </a:txBody>
                  <a:tcPr marL="0" marR="0" marT="0" marB="0">
                    <a:lnL>
                      <a:noFill/>
                    </a:lnL>
                    <a:lnR>
                      <a:noFill/>
                    </a:lnR>
                    <a:lnT>
                      <a:noFill/>
                    </a:lnT>
                    <a:lnB>
                      <a:noFill/>
                    </a:lnB>
                  </a:tcPr>
                </a:tc>
                <a:tc vMerge="1">
                  <a:txBody>
                    <a:bodyPr/>
                    <a:lstStyle/>
                    <a:p>
                      <a:endParaRPr lang="en-IL"/>
                    </a:p>
                  </a:txBody>
                  <a:tcPr/>
                </a:tc>
                <a:extLst>
                  <a:ext uri="{0D108BD9-81ED-4DB2-BD59-A6C34878D82A}">
                    <a16:rowId xmlns:a16="http://schemas.microsoft.com/office/drawing/2014/main" val="547843040"/>
                  </a:ext>
                </a:extLst>
              </a:tr>
            </a:tbl>
          </a:graphicData>
        </a:graphic>
      </p:graphicFrame>
    </p:spTree>
    <p:extLst>
      <p:ext uri="{BB962C8B-B14F-4D97-AF65-F5344CB8AC3E}">
        <p14:creationId xmlns:p14="http://schemas.microsoft.com/office/powerpoint/2010/main" val="94362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F090B-8C9B-4742-8587-18E6356FA15D}"/>
              </a:ext>
            </a:extLst>
          </p:cNvPr>
          <p:cNvSpPr>
            <a:spLocks noGrp="1"/>
          </p:cNvSpPr>
          <p:nvPr>
            <p:ph type="title"/>
          </p:nvPr>
        </p:nvSpPr>
        <p:spPr/>
        <p:txBody>
          <a:bodyPr/>
          <a:lstStyle/>
          <a:p>
            <a:pPr algn="ctr"/>
            <a:r>
              <a:rPr lang="en-US" dirty="0"/>
              <a:t>Singleton</a:t>
            </a:r>
            <a:endParaRPr lang="en-IL" dirty="0"/>
          </a:p>
        </p:txBody>
      </p:sp>
      <p:sp>
        <p:nvSpPr>
          <p:cNvPr id="3" name="Content Placeholder 2">
            <a:extLst>
              <a:ext uri="{FF2B5EF4-FFF2-40B4-BE49-F238E27FC236}">
                <a16:creationId xmlns:a16="http://schemas.microsoft.com/office/drawing/2014/main" id="{D59E5A87-D60E-4BFF-B292-C00A77C9E7CA}"/>
              </a:ext>
            </a:extLst>
          </p:cNvPr>
          <p:cNvSpPr>
            <a:spLocks noGrp="1"/>
          </p:cNvSpPr>
          <p:nvPr>
            <p:ph idx="1"/>
          </p:nvPr>
        </p:nvSpPr>
        <p:spPr/>
        <p:txBody>
          <a:bodyPr/>
          <a:lstStyle/>
          <a:p>
            <a:pPr marL="0" indent="0" algn="r" rtl="1">
              <a:buNone/>
            </a:pPr>
            <a:r>
              <a:rPr lang="he-IL" dirty="0"/>
              <a:t>צומת ללא קישוריות</a:t>
            </a:r>
            <a:endParaRPr lang="en-IL" dirty="0"/>
          </a:p>
        </p:txBody>
      </p:sp>
      <p:pic>
        <p:nvPicPr>
          <p:cNvPr id="7" name="Picture 6">
            <a:extLst>
              <a:ext uri="{FF2B5EF4-FFF2-40B4-BE49-F238E27FC236}">
                <a16:creationId xmlns:a16="http://schemas.microsoft.com/office/drawing/2014/main" id="{9F5B8854-5E37-4DBA-8013-875B98DF5464}"/>
              </a:ext>
            </a:extLst>
          </p:cNvPr>
          <p:cNvPicPr>
            <a:picLocks noChangeAspect="1"/>
          </p:cNvPicPr>
          <p:nvPr/>
        </p:nvPicPr>
        <p:blipFill>
          <a:blip r:embed="rId2"/>
          <a:stretch>
            <a:fillRect/>
          </a:stretch>
        </p:blipFill>
        <p:spPr>
          <a:xfrm>
            <a:off x="1169154" y="2785008"/>
            <a:ext cx="5943014" cy="2432572"/>
          </a:xfrm>
          <a:prstGeom prst="rect">
            <a:avLst/>
          </a:prstGeom>
        </p:spPr>
      </p:pic>
    </p:spTree>
    <p:extLst>
      <p:ext uri="{BB962C8B-B14F-4D97-AF65-F5344CB8AC3E}">
        <p14:creationId xmlns:p14="http://schemas.microsoft.com/office/powerpoint/2010/main" val="3803267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A96F-5742-40B8-8ABA-20BA74005406}"/>
              </a:ext>
            </a:extLst>
          </p:cNvPr>
          <p:cNvSpPr>
            <a:spLocks noGrp="1"/>
          </p:cNvSpPr>
          <p:nvPr>
            <p:ph type="title"/>
          </p:nvPr>
        </p:nvSpPr>
        <p:spPr/>
        <p:txBody>
          <a:bodyPr/>
          <a:lstStyle/>
          <a:p>
            <a:pPr algn="ctr"/>
            <a:r>
              <a:rPr lang="en-US" b="1" dirty="0"/>
              <a:t>Betweenness Centrality</a:t>
            </a:r>
            <a:endParaRPr lang="en-IL" dirty="0"/>
          </a:p>
        </p:txBody>
      </p:sp>
      <p:sp>
        <p:nvSpPr>
          <p:cNvPr id="3" name="Content Placeholder 2">
            <a:extLst>
              <a:ext uri="{FF2B5EF4-FFF2-40B4-BE49-F238E27FC236}">
                <a16:creationId xmlns:a16="http://schemas.microsoft.com/office/drawing/2014/main" id="{1D90155F-0A4D-49BE-9254-2BDB90BC1B16}"/>
              </a:ext>
            </a:extLst>
          </p:cNvPr>
          <p:cNvSpPr>
            <a:spLocks noGrp="1"/>
          </p:cNvSpPr>
          <p:nvPr>
            <p:ph idx="1"/>
          </p:nvPr>
        </p:nvSpPr>
        <p:spPr/>
        <p:txBody>
          <a:bodyPr/>
          <a:lstStyle/>
          <a:p>
            <a:pPr marL="0" indent="0" algn="r" rtl="1">
              <a:buNone/>
            </a:pPr>
            <a:r>
              <a:rPr lang="he-IL" dirty="0"/>
              <a:t>מספר הפעמים שצומת מופיע במסלול הקצר ביותר</a:t>
            </a:r>
            <a:r>
              <a:rPr lang="en-US" dirty="0"/>
              <a:t> </a:t>
            </a:r>
            <a:r>
              <a:rPr lang="he-IL" dirty="0"/>
              <a:t>(מסלול גאודזי) בין שני צמתים</a:t>
            </a:r>
            <a:endParaRPr lang="en-IL" dirty="0"/>
          </a:p>
        </p:txBody>
      </p:sp>
      <p:pic>
        <p:nvPicPr>
          <p:cNvPr id="32" name="Picture 31">
            <a:extLst>
              <a:ext uri="{FF2B5EF4-FFF2-40B4-BE49-F238E27FC236}">
                <a16:creationId xmlns:a16="http://schemas.microsoft.com/office/drawing/2014/main" id="{C45E169C-2A74-4C4D-A537-E873E71CF701}"/>
              </a:ext>
            </a:extLst>
          </p:cNvPr>
          <p:cNvPicPr>
            <a:picLocks noChangeAspect="1"/>
          </p:cNvPicPr>
          <p:nvPr/>
        </p:nvPicPr>
        <p:blipFill>
          <a:blip r:embed="rId2"/>
          <a:stretch>
            <a:fillRect/>
          </a:stretch>
        </p:blipFill>
        <p:spPr>
          <a:xfrm>
            <a:off x="1035641" y="3455763"/>
            <a:ext cx="4473280" cy="1830985"/>
          </a:xfrm>
          <a:prstGeom prst="rect">
            <a:avLst/>
          </a:prstGeom>
        </p:spPr>
      </p:pic>
      <p:pic>
        <p:nvPicPr>
          <p:cNvPr id="6" name="Picture 5">
            <a:extLst>
              <a:ext uri="{FF2B5EF4-FFF2-40B4-BE49-F238E27FC236}">
                <a16:creationId xmlns:a16="http://schemas.microsoft.com/office/drawing/2014/main" id="{310EB213-BE05-4937-A981-C343346DC12F}"/>
              </a:ext>
            </a:extLst>
          </p:cNvPr>
          <p:cNvPicPr/>
          <p:nvPr/>
        </p:nvPicPr>
        <p:blipFill>
          <a:blip r:embed="rId3"/>
          <a:stretch>
            <a:fillRect/>
          </a:stretch>
        </p:blipFill>
        <p:spPr>
          <a:xfrm>
            <a:off x="6683081" y="3223519"/>
            <a:ext cx="4600403" cy="2586232"/>
          </a:xfrm>
          <a:prstGeom prst="rect">
            <a:avLst/>
          </a:prstGeom>
        </p:spPr>
      </p:pic>
    </p:spTree>
    <p:extLst>
      <p:ext uri="{BB962C8B-B14F-4D97-AF65-F5344CB8AC3E}">
        <p14:creationId xmlns:p14="http://schemas.microsoft.com/office/powerpoint/2010/main" val="2420562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F04CF-9A6B-45B6-999E-A723113911FB}"/>
              </a:ext>
            </a:extLst>
          </p:cNvPr>
          <p:cNvSpPr>
            <a:spLocks noGrp="1"/>
          </p:cNvSpPr>
          <p:nvPr>
            <p:ph type="title"/>
          </p:nvPr>
        </p:nvSpPr>
        <p:spPr/>
        <p:txBody>
          <a:bodyPr/>
          <a:lstStyle/>
          <a:p>
            <a:pPr algn="ctr"/>
            <a:r>
              <a:rPr lang="en-US" b="1" dirty="0"/>
              <a:t>Clique</a:t>
            </a:r>
            <a:endParaRPr lang="en-IL" dirty="0"/>
          </a:p>
        </p:txBody>
      </p:sp>
      <p:sp>
        <p:nvSpPr>
          <p:cNvPr id="3" name="Content Placeholder 2">
            <a:extLst>
              <a:ext uri="{FF2B5EF4-FFF2-40B4-BE49-F238E27FC236}">
                <a16:creationId xmlns:a16="http://schemas.microsoft.com/office/drawing/2014/main" id="{914F7AE8-3459-4FCC-80F1-65FC7C7A5AE2}"/>
              </a:ext>
            </a:extLst>
          </p:cNvPr>
          <p:cNvSpPr>
            <a:spLocks noGrp="1"/>
          </p:cNvSpPr>
          <p:nvPr>
            <p:ph idx="1"/>
          </p:nvPr>
        </p:nvSpPr>
        <p:spPr/>
        <p:txBody>
          <a:bodyPr/>
          <a:lstStyle/>
          <a:p>
            <a:pPr marL="0" indent="0" algn="r" rtl="1">
              <a:buNone/>
            </a:pPr>
            <a:r>
              <a:rPr lang="he-IL" dirty="0"/>
              <a:t>אזור בו כל הצמתים מקושרים</a:t>
            </a:r>
            <a:endParaRPr lang="en-IL" dirty="0"/>
          </a:p>
        </p:txBody>
      </p:sp>
      <p:pic>
        <p:nvPicPr>
          <p:cNvPr id="5" name="Picture 4">
            <a:extLst>
              <a:ext uri="{FF2B5EF4-FFF2-40B4-BE49-F238E27FC236}">
                <a16:creationId xmlns:a16="http://schemas.microsoft.com/office/drawing/2014/main" id="{855F2431-F5B9-4F60-992A-BBF756B2F533}"/>
              </a:ext>
            </a:extLst>
          </p:cNvPr>
          <p:cNvPicPr>
            <a:picLocks noChangeAspect="1"/>
          </p:cNvPicPr>
          <p:nvPr/>
        </p:nvPicPr>
        <p:blipFill>
          <a:blip r:embed="rId2"/>
          <a:stretch>
            <a:fillRect/>
          </a:stretch>
        </p:blipFill>
        <p:spPr>
          <a:xfrm>
            <a:off x="1673816" y="3429000"/>
            <a:ext cx="4473280" cy="1830985"/>
          </a:xfrm>
          <a:prstGeom prst="rect">
            <a:avLst/>
          </a:prstGeom>
        </p:spPr>
      </p:pic>
    </p:spTree>
    <p:extLst>
      <p:ext uri="{BB962C8B-B14F-4D97-AF65-F5344CB8AC3E}">
        <p14:creationId xmlns:p14="http://schemas.microsoft.com/office/powerpoint/2010/main" val="479511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4D00-BFA8-47D5-8C4C-24D884E30987}"/>
              </a:ext>
            </a:extLst>
          </p:cNvPr>
          <p:cNvSpPr>
            <a:spLocks noGrp="1"/>
          </p:cNvSpPr>
          <p:nvPr>
            <p:ph type="title"/>
          </p:nvPr>
        </p:nvSpPr>
        <p:spPr/>
        <p:txBody>
          <a:bodyPr/>
          <a:lstStyle/>
          <a:p>
            <a:pPr algn="ctr"/>
            <a:r>
              <a:rPr lang="he-IL" dirty="0"/>
              <a:t>קוטר הגרף</a:t>
            </a:r>
            <a:endParaRPr lang="en-IL" dirty="0"/>
          </a:p>
        </p:txBody>
      </p:sp>
      <p:sp>
        <p:nvSpPr>
          <p:cNvPr id="3" name="Content Placeholder 2">
            <a:extLst>
              <a:ext uri="{FF2B5EF4-FFF2-40B4-BE49-F238E27FC236}">
                <a16:creationId xmlns:a16="http://schemas.microsoft.com/office/drawing/2014/main" id="{8DB13211-BF2D-43BA-B791-FD4238DD4A1C}"/>
              </a:ext>
            </a:extLst>
          </p:cNvPr>
          <p:cNvSpPr>
            <a:spLocks noGrp="1"/>
          </p:cNvSpPr>
          <p:nvPr>
            <p:ph idx="1"/>
          </p:nvPr>
        </p:nvSpPr>
        <p:spPr/>
        <p:txBody>
          <a:bodyPr/>
          <a:lstStyle/>
          <a:p>
            <a:pPr marL="0" indent="0" algn="r" rtl="1">
              <a:buNone/>
            </a:pPr>
            <a:r>
              <a:rPr lang="he-IL" dirty="0"/>
              <a:t>המסלול הכי ארוך מכל המסלולים הכי קצרים בין כל זוג קודקודים.</a:t>
            </a:r>
          </a:p>
          <a:p>
            <a:pPr marL="0" indent="0" algn="r" rtl="1">
              <a:buNone/>
            </a:pPr>
            <a:r>
              <a:rPr lang="he-IL" dirty="0"/>
              <a:t>המסלול הכי ארוך מכל המסלולים הגיאודזים.</a:t>
            </a:r>
            <a:endParaRPr lang="en-IL" dirty="0"/>
          </a:p>
        </p:txBody>
      </p:sp>
      <p:pic>
        <p:nvPicPr>
          <p:cNvPr id="5" name="Picture 4">
            <a:extLst>
              <a:ext uri="{FF2B5EF4-FFF2-40B4-BE49-F238E27FC236}">
                <a16:creationId xmlns:a16="http://schemas.microsoft.com/office/drawing/2014/main" id="{6670635A-06CC-4C06-A74D-DF223D344710}"/>
              </a:ext>
            </a:extLst>
          </p:cNvPr>
          <p:cNvPicPr/>
          <p:nvPr/>
        </p:nvPicPr>
        <p:blipFill rotWithShape="1">
          <a:blip r:embed="rId2">
            <a:extLst>
              <a:ext uri="{28A0092B-C50C-407E-A947-70E740481C1C}">
                <a14:useLocalDpi xmlns:a14="http://schemas.microsoft.com/office/drawing/2010/main" val="0"/>
              </a:ext>
            </a:extLst>
          </a:blip>
          <a:srcRect l="2106" t="80068" r="65983" b="6927"/>
          <a:stretch/>
        </p:blipFill>
        <p:spPr bwMode="auto">
          <a:xfrm>
            <a:off x="2114868" y="3609976"/>
            <a:ext cx="3943032" cy="18430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5249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45B39-EBF2-4A2A-98AD-D67D76C819AB}"/>
              </a:ext>
            </a:extLst>
          </p:cNvPr>
          <p:cNvSpPr>
            <a:spLocks noGrp="1"/>
          </p:cNvSpPr>
          <p:nvPr>
            <p:ph type="title"/>
          </p:nvPr>
        </p:nvSpPr>
        <p:spPr/>
        <p:txBody>
          <a:bodyPr/>
          <a:lstStyle/>
          <a:p>
            <a:pPr algn="ctr"/>
            <a:r>
              <a:rPr lang="he-IL" dirty="0"/>
              <a:t>שאלה 2</a:t>
            </a:r>
            <a:endParaRPr lang="en-IL" dirty="0"/>
          </a:p>
        </p:txBody>
      </p:sp>
      <p:pic>
        <p:nvPicPr>
          <p:cNvPr id="4" name="Content Placeholder 3">
            <a:extLst>
              <a:ext uri="{FF2B5EF4-FFF2-40B4-BE49-F238E27FC236}">
                <a16:creationId xmlns:a16="http://schemas.microsoft.com/office/drawing/2014/main" id="{DBD0CEB2-00EC-4760-92BB-47B4D350D4A9}"/>
              </a:ext>
            </a:extLst>
          </p:cNvPr>
          <p:cNvPicPr>
            <a:picLocks noGrp="1" noChangeAspect="1"/>
          </p:cNvPicPr>
          <p:nvPr>
            <p:ph idx="1"/>
          </p:nvPr>
        </p:nvPicPr>
        <p:blipFill rotWithShape="1">
          <a:blip r:embed="rId2"/>
          <a:srcRect b="40763"/>
          <a:stretch/>
        </p:blipFill>
        <p:spPr>
          <a:xfrm>
            <a:off x="109894" y="1523418"/>
            <a:ext cx="11972212" cy="4632054"/>
          </a:xfrm>
          <a:prstGeom prst="rect">
            <a:avLst/>
          </a:prstGeom>
        </p:spPr>
      </p:pic>
    </p:spTree>
    <p:extLst>
      <p:ext uri="{BB962C8B-B14F-4D97-AF65-F5344CB8AC3E}">
        <p14:creationId xmlns:p14="http://schemas.microsoft.com/office/powerpoint/2010/main" val="1080477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EC92883-C0F5-43D5-90A5-2472E9F0DCD3}"/>
              </a:ext>
            </a:extLst>
          </p:cNvPr>
          <p:cNvPicPr>
            <a:picLocks noGrp="1" noChangeAspect="1"/>
          </p:cNvPicPr>
          <p:nvPr>
            <p:ph idx="1"/>
          </p:nvPr>
        </p:nvPicPr>
        <p:blipFill>
          <a:blip r:embed="rId2"/>
          <a:stretch>
            <a:fillRect/>
          </a:stretch>
        </p:blipFill>
        <p:spPr>
          <a:xfrm>
            <a:off x="538162" y="304248"/>
            <a:ext cx="2738438" cy="2247205"/>
          </a:xfrm>
          <a:prstGeom prst="rect">
            <a:avLst/>
          </a:prstGeom>
        </p:spPr>
      </p:pic>
      <p:sp>
        <p:nvSpPr>
          <p:cNvPr id="5" name="Rectangle 4">
            <a:extLst>
              <a:ext uri="{FF2B5EF4-FFF2-40B4-BE49-F238E27FC236}">
                <a16:creationId xmlns:a16="http://schemas.microsoft.com/office/drawing/2014/main" id="{0B5C3749-A690-42E7-920D-DD97A7916F87}"/>
              </a:ext>
            </a:extLst>
          </p:cNvPr>
          <p:cNvSpPr/>
          <p:nvPr/>
        </p:nvSpPr>
        <p:spPr>
          <a:xfrm>
            <a:off x="4138614" y="498911"/>
            <a:ext cx="7348536" cy="504305"/>
          </a:xfrm>
          <a:prstGeom prst="rect">
            <a:avLst/>
          </a:prstGeom>
        </p:spPr>
        <p:txBody>
          <a:bodyPr wrap="square">
            <a:spAutoFit/>
          </a:bodyPr>
          <a:lstStyle/>
          <a:p>
            <a:pPr marL="342900" lvl="0" indent="-342900" algn="r" rtl="1">
              <a:lnSpc>
                <a:spcPct val="150000"/>
              </a:lnSpc>
              <a:spcAft>
                <a:spcPts val="800"/>
              </a:spcAft>
              <a:buFont typeface="+mj-lt"/>
              <a:buAutoNum type="arabicPeriod"/>
            </a:pPr>
            <a:r>
              <a:rPr lang="he-IL" sz="2000" dirty="0">
                <a:latin typeface="Calibri" panose="020F0502020204030204" pitchFamily="34" charset="0"/>
                <a:ea typeface="Calibri" panose="020F0502020204030204" pitchFamily="34" charset="0"/>
              </a:rPr>
              <a:t>שרטט את הרשתות המוגדרות מכל מטריצה.</a:t>
            </a:r>
            <a:endParaRPr lang="en-IL" sz="2000" dirty="0">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930662A-DB0E-4E66-AFA8-C648FA1698D9}"/>
              </a:ext>
            </a:extLst>
          </p:cNvPr>
          <p:cNvPicPr>
            <a:picLocks noChangeAspect="1"/>
          </p:cNvPicPr>
          <p:nvPr/>
        </p:nvPicPr>
        <p:blipFill>
          <a:blip r:embed="rId3"/>
          <a:stretch>
            <a:fillRect/>
          </a:stretch>
        </p:blipFill>
        <p:spPr>
          <a:xfrm>
            <a:off x="3667895" y="304856"/>
            <a:ext cx="2838367" cy="2246597"/>
          </a:xfrm>
          <a:prstGeom prst="rect">
            <a:avLst/>
          </a:prstGeom>
        </p:spPr>
      </p:pic>
    </p:spTree>
    <p:extLst>
      <p:ext uri="{BB962C8B-B14F-4D97-AF65-F5344CB8AC3E}">
        <p14:creationId xmlns:p14="http://schemas.microsoft.com/office/powerpoint/2010/main" val="187403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F3CD38-A377-495F-B5AE-2D2DD72793C7}"/>
              </a:ext>
            </a:extLst>
          </p:cNvPr>
          <p:cNvSpPr/>
          <p:nvPr/>
        </p:nvSpPr>
        <p:spPr>
          <a:xfrm>
            <a:off x="4489595" y="448371"/>
            <a:ext cx="7348536" cy="2309543"/>
          </a:xfrm>
          <a:prstGeom prst="rect">
            <a:avLst/>
          </a:prstGeom>
        </p:spPr>
        <p:txBody>
          <a:bodyPr wrap="square">
            <a:spAutoFit/>
          </a:bodyPr>
          <a:lstStyle/>
          <a:p>
            <a:pPr marL="342900" lvl="0" indent="-342900" algn="r" rtl="1">
              <a:lnSpc>
                <a:spcPct val="150000"/>
              </a:lnSpc>
              <a:spcAft>
                <a:spcPts val="800"/>
              </a:spcAft>
              <a:buFont typeface="+mj-lt"/>
              <a:buAutoNum type="arabicPeriod"/>
            </a:pPr>
            <a:r>
              <a:rPr lang="he-IL" sz="1600" dirty="0">
                <a:latin typeface="Calibri" panose="020F0502020204030204" pitchFamily="34" charset="0"/>
                <a:ea typeface="Calibri" panose="020F0502020204030204" pitchFamily="34" charset="0"/>
              </a:rPr>
              <a:t>שרטט את הרשתות המוגדרות מכל מטריצה.</a:t>
            </a:r>
            <a:endParaRPr lang="en-IL"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800"/>
              </a:spcAft>
              <a:buFont typeface="+mj-lt"/>
              <a:buAutoNum type="arabicPeriod"/>
            </a:pPr>
            <a:r>
              <a:rPr lang="he-IL" sz="1600" dirty="0">
                <a:latin typeface="Calibri" panose="020F0502020204030204" pitchFamily="34" charset="0"/>
                <a:ea typeface="Calibri" panose="020F0502020204030204" pitchFamily="34" charset="0"/>
              </a:rPr>
              <a:t>זהה בכל רשת את הצומת בעל ה- קישוריות</a:t>
            </a:r>
            <a:r>
              <a:rPr lang="en-US" sz="1600" dirty="0">
                <a:latin typeface="Calibri" panose="020F0502020204030204" pitchFamily="34" charset="0"/>
                <a:ea typeface="Calibri" panose="020F0502020204030204" pitchFamily="34" charset="0"/>
                <a:cs typeface="Arial" panose="020B0604020202020204" pitchFamily="34" charset="0"/>
              </a:rPr>
              <a:t> (degree) </a:t>
            </a:r>
            <a:r>
              <a:rPr lang="he-IL" sz="1600" dirty="0">
                <a:latin typeface="Calibri" panose="020F0502020204030204" pitchFamily="34" charset="0"/>
                <a:ea typeface="Calibri" panose="020F0502020204030204" pitchFamily="34" charset="0"/>
              </a:rPr>
              <a:t>הגדולה ביותר</a:t>
            </a:r>
            <a:r>
              <a:rPr lang="en-US" sz="1600" dirty="0">
                <a:latin typeface="Calibri" panose="020F0502020204030204" pitchFamily="34" charset="0"/>
                <a:ea typeface="Calibri" panose="020F0502020204030204" pitchFamily="34" charset="0"/>
                <a:cs typeface="Arial" panose="020B0604020202020204" pitchFamily="34" charset="0"/>
              </a:rPr>
              <a:t>.</a:t>
            </a:r>
            <a:endParaRPr lang="en-IL"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800"/>
              </a:spcAft>
              <a:buFont typeface="+mj-lt"/>
              <a:buAutoNum type="arabicPeriod"/>
            </a:pPr>
            <a:r>
              <a:rPr lang="he-IL" sz="1600" dirty="0">
                <a:latin typeface="Calibri" panose="020F0502020204030204" pitchFamily="34" charset="0"/>
                <a:ea typeface="Calibri" panose="020F0502020204030204" pitchFamily="34" charset="0"/>
              </a:rPr>
              <a:t>מה הקוטר של כל רשת ? </a:t>
            </a:r>
            <a:endParaRPr lang="en-IL"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800"/>
              </a:spcAft>
              <a:buFont typeface="+mj-lt"/>
              <a:buAutoNum type="arabicPeriod"/>
            </a:pPr>
            <a:r>
              <a:rPr lang="he-IL" sz="1600" dirty="0">
                <a:latin typeface="Calibri" panose="020F0502020204030204" pitchFamily="34" charset="0"/>
                <a:ea typeface="Calibri" panose="020F0502020204030204" pitchFamily="34" charset="0"/>
              </a:rPr>
              <a:t>מה ההשלכות של להוציא את צומת</a:t>
            </a:r>
            <a:r>
              <a:rPr lang="en-US" sz="1600" dirty="0">
                <a:latin typeface="Calibri" panose="020F0502020204030204" pitchFamily="34" charset="0"/>
                <a:ea typeface="Calibri" panose="020F0502020204030204" pitchFamily="34" charset="0"/>
                <a:cs typeface="Arial" panose="020B0604020202020204" pitchFamily="34" charset="0"/>
              </a:rPr>
              <a:t> B </a:t>
            </a:r>
            <a:r>
              <a:rPr lang="he-IL" sz="1600" dirty="0">
                <a:latin typeface="Calibri" panose="020F0502020204030204" pitchFamily="34" charset="0"/>
                <a:ea typeface="Calibri" panose="020F0502020204030204" pitchFamily="34" charset="0"/>
              </a:rPr>
              <a:t>מכל אחד משתי הרשתות</a:t>
            </a:r>
            <a:r>
              <a:rPr lang="en-US" sz="1600" dirty="0">
                <a:latin typeface="Calibri" panose="020F0502020204030204" pitchFamily="34" charset="0"/>
                <a:ea typeface="Calibri" panose="020F0502020204030204" pitchFamily="34" charset="0"/>
                <a:cs typeface="Arial" panose="020B0604020202020204" pitchFamily="34" charset="0"/>
              </a:rPr>
              <a:t> ?</a:t>
            </a:r>
            <a:endParaRPr lang="en-IL"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800"/>
              </a:spcAft>
              <a:buFont typeface="+mj-lt"/>
              <a:buAutoNum type="arabicPeriod"/>
            </a:pPr>
            <a:r>
              <a:rPr lang="he-IL" sz="1600" dirty="0">
                <a:latin typeface="Calibri" panose="020F0502020204030204" pitchFamily="34" charset="0"/>
                <a:ea typeface="Calibri" panose="020F0502020204030204" pitchFamily="34" charset="0"/>
              </a:rPr>
              <a:t>מה המשמעות של להוציא את צומת</a:t>
            </a:r>
            <a:r>
              <a:rPr lang="en-US" sz="1600" dirty="0">
                <a:latin typeface="Calibri" panose="020F0502020204030204" pitchFamily="34" charset="0"/>
                <a:ea typeface="Calibri" panose="020F0502020204030204" pitchFamily="34" charset="0"/>
                <a:cs typeface="Arial" panose="020B0604020202020204" pitchFamily="34" charset="0"/>
              </a:rPr>
              <a:t> A </a:t>
            </a:r>
            <a:r>
              <a:rPr lang="he-IL" sz="1600" dirty="0">
                <a:latin typeface="Calibri" panose="020F0502020204030204" pitchFamily="34" charset="0"/>
                <a:ea typeface="Calibri" panose="020F0502020204030204" pitchFamily="34" charset="0"/>
              </a:rPr>
              <a:t>מכל אחד משתי הרשתות</a:t>
            </a:r>
            <a:r>
              <a:rPr lang="en-US" sz="1600" dirty="0">
                <a:latin typeface="Calibri" panose="020F0502020204030204" pitchFamily="34" charset="0"/>
                <a:ea typeface="Calibri" panose="020F0502020204030204" pitchFamily="34" charset="0"/>
                <a:cs typeface="Arial" panose="020B0604020202020204" pitchFamily="34" charset="0"/>
              </a:rPr>
              <a:t> ?</a:t>
            </a:r>
            <a:endParaRPr lang="en-IL" sz="1600"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0D41223-EE09-4A00-91D4-685D24F1A29D}"/>
              </a:ext>
            </a:extLst>
          </p:cNvPr>
          <p:cNvPicPr/>
          <p:nvPr/>
        </p:nvPicPr>
        <p:blipFill rotWithShape="1">
          <a:blip r:embed="rId2"/>
          <a:srcRect l="2790" t="3979" r="13356" b="3316"/>
          <a:stretch/>
        </p:blipFill>
        <p:spPr bwMode="auto">
          <a:xfrm>
            <a:off x="1071419" y="389197"/>
            <a:ext cx="4618181" cy="24278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730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D1CC-7946-4910-A15E-DF4414C0E83E}"/>
              </a:ext>
            </a:extLst>
          </p:cNvPr>
          <p:cNvSpPr>
            <a:spLocks noGrp="1"/>
          </p:cNvSpPr>
          <p:nvPr>
            <p:ph type="title"/>
          </p:nvPr>
        </p:nvSpPr>
        <p:spPr>
          <a:xfrm>
            <a:off x="912700" y="-407016"/>
            <a:ext cx="10515600" cy="1325563"/>
          </a:xfrm>
        </p:spPr>
        <p:txBody>
          <a:bodyPr>
            <a:normAutofit/>
          </a:bodyPr>
          <a:lstStyle/>
          <a:p>
            <a:pPr algn="ctr"/>
            <a:r>
              <a:rPr lang="he-IL" sz="3600" dirty="0"/>
              <a:t>שאלה 3</a:t>
            </a:r>
            <a:endParaRPr lang="en-IL" sz="3600" dirty="0"/>
          </a:p>
        </p:txBody>
      </p:sp>
      <p:sp>
        <p:nvSpPr>
          <p:cNvPr id="3" name="Content Placeholder 2">
            <a:extLst>
              <a:ext uri="{FF2B5EF4-FFF2-40B4-BE49-F238E27FC236}">
                <a16:creationId xmlns:a16="http://schemas.microsoft.com/office/drawing/2014/main" id="{01D60AA1-80E6-44C7-B161-A67DD29F9C2F}"/>
              </a:ext>
            </a:extLst>
          </p:cNvPr>
          <p:cNvSpPr>
            <a:spLocks noGrp="1"/>
          </p:cNvSpPr>
          <p:nvPr>
            <p:ph idx="1"/>
          </p:nvPr>
        </p:nvSpPr>
        <p:spPr>
          <a:xfrm>
            <a:off x="1022927" y="744103"/>
            <a:ext cx="10548938" cy="4727575"/>
          </a:xfrm>
        </p:spPr>
        <p:txBody>
          <a:bodyPr>
            <a:normAutofit/>
          </a:bodyPr>
          <a:lstStyle/>
          <a:p>
            <a:pPr marL="0" indent="0" algn="r" rtl="1">
              <a:buNone/>
            </a:pPr>
            <a:r>
              <a:rPr lang="he-IL" sz="1600" dirty="0"/>
              <a:t>הרשתות הבאות נלקחו מהמאמר </a:t>
            </a:r>
            <a:r>
              <a:rPr lang="en-US" sz="1600" dirty="0"/>
              <a:t>The human disease network</a:t>
            </a:r>
            <a:r>
              <a:rPr lang="he-IL" sz="1600" dirty="0"/>
              <a:t> (</a:t>
            </a:r>
            <a:r>
              <a:rPr lang="en-US" sz="1600" dirty="0"/>
              <a:t>Goh et al. PNAS 2007</a:t>
            </a:r>
            <a:r>
              <a:rPr lang="he-IL" sz="1600" dirty="0"/>
              <a:t>) ומתארות את הקשר בין מחלות לבין גנים שמוטציה בהם נמצאה כקשורה למחלה. גודל כל צומת מתארת את מספר הגנים שנמצאו קשורים למחלה והצבע מצביע על סוג המחלה. </a:t>
            </a:r>
          </a:p>
          <a:p>
            <a:pPr marL="0" indent="0" algn="r" rtl="1">
              <a:buNone/>
            </a:pPr>
            <a:endParaRPr lang="he-IL" sz="1600" dirty="0"/>
          </a:p>
          <a:p>
            <a:pPr marL="0" indent="0" algn="r" rtl="1">
              <a:buNone/>
            </a:pPr>
            <a:endParaRPr lang="he-IL" sz="1600" dirty="0"/>
          </a:p>
          <a:p>
            <a:pPr marL="0" indent="0" algn="r" rtl="1">
              <a:buNone/>
            </a:pPr>
            <a:endParaRPr lang="he-IL" sz="1600" dirty="0"/>
          </a:p>
          <a:p>
            <a:pPr marL="0" indent="0" algn="r" rtl="1">
              <a:buNone/>
            </a:pPr>
            <a:endParaRPr lang="he-IL" sz="1600" dirty="0"/>
          </a:p>
          <a:p>
            <a:pPr marL="0" indent="0" algn="r" rtl="1">
              <a:buNone/>
            </a:pPr>
            <a:endParaRPr lang="he-IL" sz="1600" dirty="0"/>
          </a:p>
          <a:p>
            <a:pPr marL="0" indent="0" algn="r" rtl="1">
              <a:buNone/>
            </a:pPr>
            <a:endParaRPr lang="he-IL" sz="1600" dirty="0"/>
          </a:p>
          <a:p>
            <a:pPr marL="0" indent="0" algn="r" rtl="1">
              <a:buNone/>
            </a:pPr>
            <a:endParaRPr lang="he-IL" sz="1600" dirty="0"/>
          </a:p>
          <a:p>
            <a:pPr marL="0" indent="0" algn="r" rtl="1">
              <a:buNone/>
            </a:pPr>
            <a:endParaRPr lang="he-IL" sz="1600" dirty="0"/>
          </a:p>
          <a:p>
            <a:pPr marL="0" indent="0" algn="r" rtl="1">
              <a:buNone/>
            </a:pPr>
            <a:endParaRPr lang="he-IL" sz="1500" dirty="0"/>
          </a:p>
          <a:p>
            <a:pPr marL="0" indent="0" algn="r" rtl="1">
              <a:buNone/>
            </a:pPr>
            <a:endParaRPr lang="he-IL" sz="1500" dirty="0"/>
          </a:p>
          <a:p>
            <a:pPr marL="0" indent="0" algn="r" rtl="1">
              <a:buNone/>
            </a:pPr>
            <a:endParaRPr lang="he-IL" sz="1600" dirty="0"/>
          </a:p>
          <a:p>
            <a:pPr marL="0" indent="0" algn="r" rtl="1">
              <a:buNone/>
            </a:pPr>
            <a:endParaRPr lang="en-IL" sz="1600" dirty="0"/>
          </a:p>
        </p:txBody>
      </p:sp>
      <p:grpSp>
        <p:nvGrpSpPr>
          <p:cNvPr id="9" name="Group 8">
            <a:extLst>
              <a:ext uri="{FF2B5EF4-FFF2-40B4-BE49-F238E27FC236}">
                <a16:creationId xmlns:a16="http://schemas.microsoft.com/office/drawing/2014/main" id="{77FF9620-4DAC-4F5F-9F75-37102BE0A8DD}"/>
              </a:ext>
            </a:extLst>
          </p:cNvPr>
          <p:cNvGrpSpPr/>
          <p:nvPr/>
        </p:nvGrpSpPr>
        <p:grpSpPr>
          <a:xfrm>
            <a:off x="4912448" y="1540090"/>
            <a:ext cx="6012872" cy="5147582"/>
            <a:chOff x="0" y="0"/>
            <a:chExt cx="5299075" cy="4012777"/>
          </a:xfrm>
        </p:grpSpPr>
        <p:pic>
          <p:nvPicPr>
            <p:cNvPr id="10" name="Picture 9">
              <a:extLst>
                <a:ext uri="{FF2B5EF4-FFF2-40B4-BE49-F238E27FC236}">
                  <a16:creationId xmlns:a16="http://schemas.microsoft.com/office/drawing/2014/main" id="{F81D7C11-EE17-43DB-A23A-ACD6A6264D78}"/>
                </a:ext>
              </a:extLst>
            </p:cNvPr>
            <p:cNvPicPr>
              <a:picLocks noChangeAspect="1"/>
            </p:cNvPicPr>
            <p:nvPr/>
          </p:nvPicPr>
          <p:blipFill rotWithShape="1">
            <a:blip r:embed="rId2">
              <a:extLst>
                <a:ext uri="{28A0092B-C50C-407E-A947-70E740481C1C}">
                  <a14:useLocalDpi xmlns:a14="http://schemas.microsoft.com/office/drawing/2010/main" val="0"/>
                </a:ext>
              </a:extLst>
            </a:blip>
            <a:srcRect t="17417" r="57466" b="4620"/>
            <a:stretch/>
          </p:blipFill>
          <p:spPr bwMode="auto">
            <a:xfrm>
              <a:off x="0" y="33867"/>
              <a:ext cx="2319655" cy="3978910"/>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FE9271EC-AF1A-4384-A3E6-A119BE1A8E2C}"/>
                </a:ext>
              </a:extLst>
            </p:cNvPr>
            <p:cNvPicPr>
              <a:picLocks noChangeAspect="1"/>
            </p:cNvPicPr>
            <p:nvPr/>
          </p:nvPicPr>
          <p:blipFill rotWithShape="1">
            <a:blip r:embed="rId2">
              <a:extLst>
                <a:ext uri="{28A0092B-C50C-407E-A947-70E740481C1C}">
                  <a14:useLocalDpi xmlns:a14="http://schemas.microsoft.com/office/drawing/2010/main" val="0"/>
                </a:ext>
              </a:extLst>
            </a:blip>
            <a:srcRect l="47192" t="17417" r="5006" b="4620"/>
            <a:stretch/>
          </p:blipFill>
          <p:spPr bwMode="auto">
            <a:xfrm>
              <a:off x="2692400" y="0"/>
              <a:ext cx="2606675" cy="3978910"/>
            </a:xfrm>
            <a:prstGeom prst="rect">
              <a:avLst/>
            </a:prstGeom>
            <a:ln>
              <a:noFill/>
            </a:ln>
            <a:extLst>
              <a:ext uri="{53640926-AAD7-44D8-BBD7-CCE9431645EC}">
                <a14:shadowObscured xmlns:a14="http://schemas.microsoft.com/office/drawing/2010/main"/>
              </a:ext>
            </a:extLst>
          </p:spPr>
        </p:pic>
      </p:grpSp>
      <p:sp>
        <p:nvSpPr>
          <p:cNvPr id="4" name="Rectangle 3">
            <a:extLst>
              <a:ext uri="{FF2B5EF4-FFF2-40B4-BE49-F238E27FC236}">
                <a16:creationId xmlns:a16="http://schemas.microsoft.com/office/drawing/2014/main" id="{4CCD1FC5-524A-40C6-85BC-1E7EB70456D2}"/>
              </a:ext>
            </a:extLst>
          </p:cNvPr>
          <p:cNvSpPr/>
          <p:nvPr/>
        </p:nvSpPr>
        <p:spPr>
          <a:xfrm>
            <a:off x="912700" y="2913552"/>
            <a:ext cx="3778971" cy="1200329"/>
          </a:xfrm>
          <a:prstGeom prst="rect">
            <a:avLst/>
          </a:prstGeom>
        </p:spPr>
        <p:txBody>
          <a:bodyPr wrap="square">
            <a:spAutoFit/>
          </a:bodyPr>
          <a:lstStyle/>
          <a:p>
            <a:pPr algn="r" rtl="1"/>
            <a:r>
              <a:rPr lang="he-IL" dirty="0"/>
              <a:t>ניתן לראות כי מצד ימין הרשת מופיעה כקשרים בין כל מחלה לגנים שלה, ומצד שמאל הרשת היא הקשרים בין המחלות עצמן.</a:t>
            </a:r>
            <a:endParaRPr lang="en-IL" dirty="0"/>
          </a:p>
        </p:txBody>
      </p:sp>
    </p:spTree>
    <p:extLst>
      <p:ext uri="{BB962C8B-B14F-4D97-AF65-F5344CB8AC3E}">
        <p14:creationId xmlns:p14="http://schemas.microsoft.com/office/powerpoint/2010/main" val="522588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2B07A-0AC4-413A-B542-EF3E9B069529}"/>
              </a:ext>
            </a:extLst>
          </p:cNvPr>
          <p:cNvSpPr>
            <a:spLocks noGrp="1"/>
          </p:cNvSpPr>
          <p:nvPr>
            <p:ph type="title"/>
          </p:nvPr>
        </p:nvSpPr>
        <p:spPr/>
        <p:txBody>
          <a:bodyPr>
            <a:normAutofit/>
          </a:bodyPr>
          <a:lstStyle/>
          <a:p>
            <a:pPr algn="r"/>
            <a:r>
              <a:rPr lang="he-IL" sz="2800" dirty="0"/>
              <a:t>האם ניתן להציג את המידע הזה בצורת רשת אחרת המבוססת גנים? אם כן תאר מה תהיה משמעות הצמתים ומה תהיה משמעות הקשתות?</a:t>
            </a:r>
            <a:br>
              <a:rPr lang="en-IL" sz="2800" dirty="0"/>
            </a:br>
            <a:endParaRPr lang="en-IL" sz="2800" dirty="0"/>
          </a:p>
        </p:txBody>
      </p:sp>
      <p:grpSp>
        <p:nvGrpSpPr>
          <p:cNvPr id="4" name="Group 3">
            <a:extLst>
              <a:ext uri="{FF2B5EF4-FFF2-40B4-BE49-F238E27FC236}">
                <a16:creationId xmlns:a16="http://schemas.microsoft.com/office/drawing/2014/main" id="{9E554529-8B0A-4903-BB87-BDB672048853}"/>
              </a:ext>
            </a:extLst>
          </p:cNvPr>
          <p:cNvGrpSpPr/>
          <p:nvPr/>
        </p:nvGrpSpPr>
        <p:grpSpPr>
          <a:xfrm>
            <a:off x="3281521" y="1581150"/>
            <a:ext cx="5628958" cy="4444682"/>
            <a:chOff x="0" y="0"/>
            <a:chExt cx="5299075" cy="4012777"/>
          </a:xfrm>
        </p:grpSpPr>
        <p:pic>
          <p:nvPicPr>
            <p:cNvPr id="5" name="Picture 4">
              <a:extLst>
                <a:ext uri="{FF2B5EF4-FFF2-40B4-BE49-F238E27FC236}">
                  <a16:creationId xmlns:a16="http://schemas.microsoft.com/office/drawing/2014/main" id="{006C4691-A989-4F47-A4DF-F4F9DB51F7FF}"/>
                </a:ext>
              </a:extLst>
            </p:cNvPr>
            <p:cNvPicPr>
              <a:picLocks noChangeAspect="1"/>
            </p:cNvPicPr>
            <p:nvPr/>
          </p:nvPicPr>
          <p:blipFill rotWithShape="1">
            <a:blip r:embed="rId2">
              <a:extLst>
                <a:ext uri="{28A0092B-C50C-407E-A947-70E740481C1C}">
                  <a14:useLocalDpi xmlns:a14="http://schemas.microsoft.com/office/drawing/2010/main" val="0"/>
                </a:ext>
              </a:extLst>
            </a:blip>
            <a:srcRect t="17417" r="57466" b="4620"/>
            <a:stretch/>
          </p:blipFill>
          <p:spPr bwMode="auto">
            <a:xfrm>
              <a:off x="0" y="33867"/>
              <a:ext cx="2319655" cy="397891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DFDA0A3C-5021-48A4-8876-29CCE1B86147}"/>
                </a:ext>
              </a:extLst>
            </p:cNvPr>
            <p:cNvPicPr>
              <a:picLocks noChangeAspect="1"/>
            </p:cNvPicPr>
            <p:nvPr/>
          </p:nvPicPr>
          <p:blipFill rotWithShape="1">
            <a:blip r:embed="rId2">
              <a:extLst>
                <a:ext uri="{28A0092B-C50C-407E-A947-70E740481C1C}">
                  <a14:useLocalDpi xmlns:a14="http://schemas.microsoft.com/office/drawing/2010/main" val="0"/>
                </a:ext>
              </a:extLst>
            </a:blip>
            <a:srcRect l="47192" t="17417" r="5006" b="4620"/>
            <a:stretch/>
          </p:blipFill>
          <p:spPr bwMode="auto">
            <a:xfrm>
              <a:off x="2692400" y="0"/>
              <a:ext cx="2606675" cy="39789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181091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65420B-22B8-4BBB-B39B-C5AFF43F8280}"/>
              </a:ext>
            </a:extLst>
          </p:cNvPr>
          <p:cNvPicPr/>
          <p:nvPr/>
        </p:nvPicPr>
        <p:blipFill>
          <a:blip r:embed="rId2">
            <a:extLst>
              <a:ext uri="{28A0092B-C50C-407E-A947-70E740481C1C}">
                <a14:useLocalDpi xmlns:a14="http://schemas.microsoft.com/office/drawing/2010/main" val="0"/>
              </a:ext>
            </a:extLst>
          </a:blip>
          <a:stretch>
            <a:fillRect/>
          </a:stretch>
        </p:blipFill>
        <p:spPr>
          <a:xfrm>
            <a:off x="4481605" y="866987"/>
            <a:ext cx="3228789" cy="4922300"/>
          </a:xfrm>
          <a:prstGeom prst="rect">
            <a:avLst/>
          </a:prstGeom>
        </p:spPr>
      </p:pic>
    </p:spTree>
    <p:extLst>
      <p:ext uri="{BB962C8B-B14F-4D97-AF65-F5344CB8AC3E}">
        <p14:creationId xmlns:p14="http://schemas.microsoft.com/office/powerpoint/2010/main" val="3754703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8BC25-B89B-A97B-B65B-3054BE0E95A0}"/>
              </a:ext>
            </a:extLst>
          </p:cNvPr>
          <p:cNvSpPr>
            <a:spLocks noGrp="1"/>
          </p:cNvSpPr>
          <p:nvPr>
            <p:ph type="title"/>
          </p:nvPr>
        </p:nvSpPr>
        <p:spPr/>
        <p:txBody>
          <a:bodyPr/>
          <a:lstStyle/>
          <a:p>
            <a:pPr algn="r" rtl="1"/>
            <a:r>
              <a:rPr lang="he-IL" dirty="0"/>
              <a:t>שאלה – מרחק </a:t>
            </a:r>
            <a:r>
              <a:rPr lang="en-US" dirty="0"/>
              <a:t>Hamming</a:t>
            </a:r>
            <a:endParaRPr lang="en-IL" dirty="0"/>
          </a:p>
        </p:txBody>
      </p:sp>
      <p:sp>
        <p:nvSpPr>
          <p:cNvPr id="3" name="Content Placeholder 2">
            <a:extLst>
              <a:ext uri="{FF2B5EF4-FFF2-40B4-BE49-F238E27FC236}">
                <a16:creationId xmlns:a16="http://schemas.microsoft.com/office/drawing/2014/main" id="{8E81CF77-13A3-83BB-F2C4-2297400E3C20}"/>
              </a:ext>
            </a:extLst>
          </p:cNvPr>
          <p:cNvSpPr>
            <a:spLocks noGrp="1"/>
          </p:cNvSpPr>
          <p:nvPr>
            <p:ph idx="1"/>
          </p:nvPr>
        </p:nvSpPr>
        <p:spPr/>
        <p:txBody>
          <a:bodyPr>
            <a:normAutofit lnSpcReduction="10000"/>
          </a:bodyPr>
          <a:lstStyle/>
          <a:p>
            <a:pPr marL="0" indent="0" algn="r" rtl="1">
              <a:lnSpc>
                <a:spcPct val="120000"/>
              </a:lnSpc>
              <a:buNone/>
            </a:pPr>
            <a:r>
              <a:rPr lang="he-IL" sz="2400" dirty="0"/>
              <a:t>על רוב התאים שבגופנו נמצאות מולקולות ממשפחת ה-</a:t>
            </a:r>
            <a:r>
              <a:rPr lang="en-US" sz="2400" dirty="0"/>
              <a:t>Human Leukocyte Antigen</a:t>
            </a:r>
            <a:r>
              <a:rPr lang="he-IL" sz="2400" dirty="0"/>
              <a:t> או </a:t>
            </a:r>
            <a:r>
              <a:rPr lang="en-US" sz="2400" dirty="0"/>
              <a:t>.HLA </a:t>
            </a:r>
            <a:r>
              <a:rPr lang="he-IL" sz="2400" dirty="0"/>
              <a:t> מערכת החיסון משתמשת במולקולות אלו על מנת לזהות אילו תאים שייכים לגוף ואילו הם זרים. על מנת לתרום מח עצם, דם טבורי או איברים, יש צורך להתאים את המולקולות האלו בין התורם לנתרם במידה רבה ככל האפשר על מנת שלא תהיה דחייה של השתל. לתהליך הזה קוראים </a:t>
            </a:r>
            <a:r>
              <a:rPr lang="en-US" sz="2400" dirty="0"/>
              <a:t>HLA Typing </a:t>
            </a:r>
            <a:r>
              <a:rPr lang="he-IL" sz="2400" dirty="0"/>
              <a:t> או</a:t>
            </a:r>
            <a:r>
              <a:rPr lang="en-US" sz="2400" dirty="0"/>
              <a:t>.HLA Matching </a:t>
            </a:r>
            <a:r>
              <a:rPr lang="he-IL" sz="2400" dirty="0"/>
              <a:t> הבעיה היא, שבניגוד לתרומת דם למשל, כאן יש צורך להתאים בין מספר גדול של מולקולות </a:t>
            </a:r>
            <a:r>
              <a:rPr lang="en-US" sz="2400" dirty="0"/>
              <a:t>.HLA</a:t>
            </a:r>
            <a:r>
              <a:rPr lang="he-IL" sz="2400" dirty="0"/>
              <a:t> בדרך כלל רצוי שיהיו בין 8-10 מולקולות תואמות על מנת לבצע את ההשתלה. </a:t>
            </a:r>
          </a:p>
          <a:p>
            <a:pPr marL="0" indent="0" algn="r" rtl="1">
              <a:lnSpc>
                <a:spcPct val="120000"/>
              </a:lnSpc>
              <a:buNone/>
            </a:pPr>
            <a:r>
              <a:rPr lang="he-IL" sz="2400" dirty="0"/>
              <a:t>בקובץ</a:t>
            </a:r>
            <a:r>
              <a:rPr lang="en-US" sz="2400" dirty="0"/>
              <a:t> </a:t>
            </a:r>
            <a:r>
              <a:rPr lang="en-IL" sz="2400" dirty="0" err="1"/>
              <a:t>hladb.R</a:t>
            </a:r>
            <a:r>
              <a:rPr lang="en-US" sz="2400" dirty="0"/>
              <a:t>d</a:t>
            </a:r>
            <a:r>
              <a:rPr lang="en-IL" sz="2400" dirty="0" err="1"/>
              <a:t>ata</a:t>
            </a:r>
            <a:r>
              <a:rPr lang="en-US" sz="2400" dirty="0"/>
              <a:t> </a:t>
            </a:r>
            <a:r>
              <a:rPr lang="he-IL" sz="2400" dirty="0"/>
              <a:t>ישנם נתונים עבור</a:t>
            </a:r>
            <a:r>
              <a:rPr lang="ar-SA" sz="2400" dirty="0"/>
              <a:t> 19 </a:t>
            </a:r>
            <a:r>
              <a:rPr lang="he-IL" sz="2400" dirty="0"/>
              <a:t>מולקולות</a:t>
            </a:r>
            <a:r>
              <a:rPr lang="en-IL" sz="2400" dirty="0"/>
              <a:t>HLA </a:t>
            </a:r>
            <a:r>
              <a:rPr lang="he-IL" sz="2400" dirty="0"/>
              <a:t> עבור </a:t>
            </a:r>
            <a:r>
              <a:rPr lang="ar-SA" sz="2400" dirty="0"/>
              <a:t>90 </a:t>
            </a:r>
            <a:r>
              <a:rPr lang="he-IL" sz="2400" dirty="0"/>
              <a:t>אנשים </a:t>
            </a:r>
            <a:r>
              <a:rPr lang="ar-SA" sz="2400" dirty="0"/>
              <a:t>– </a:t>
            </a:r>
            <a:r>
              <a:rPr lang="he-IL" sz="2400" dirty="0"/>
              <a:t>כאשר הראשון מבינהם הוא הנתרם</a:t>
            </a:r>
            <a:r>
              <a:rPr lang="ar-SA" sz="2400" dirty="0"/>
              <a:t>. </a:t>
            </a:r>
            <a:r>
              <a:rPr lang="he-IL" sz="2400" dirty="0"/>
              <a:t>אנו צריכים למצוא מי מבין</a:t>
            </a:r>
            <a:r>
              <a:rPr lang="ar-SA" sz="2400" dirty="0"/>
              <a:t> 89 </a:t>
            </a:r>
            <a:r>
              <a:rPr lang="he-IL" sz="2400" dirty="0"/>
              <a:t>האנשים האחרים יכול לתרום לו בעזרת חישוב מרחק</a:t>
            </a:r>
            <a:r>
              <a:rPr lang="en-IL" sz="2400" dirty="0"/>
              <a:t>Hamming </a:t>
            </a:r>
            <a:r>
              <a:rPr lang="he-IL" sz="2400" dirty="0"/>
              <a:t> בינו לבין שאר האנשים</a:t>
            </a:r>
            <a:r>
              <a:rPr lang="ar-SA" sz="2400" dirty="0"/>
              <a:t>.</a:t>
            </a:r>
            <a:endParaRPr lang="en-IL" sz="2400" dirty="0"/>
          </a:p>
          <a:p>
            <a:pPr marL="0" indent="0" algn="r" rtl="1">
              <a:lnSpc>
                <a:spcPct val="120000"/>
              </a:lnSpc>
              <a:buNone/>
            </a:pPr>
            <a:endParaRPr lang="en-IL" sz="2400" dirty="0"/>
          </a:p>
        </p:txBody>
      </p:sp>
    </p:spTree>
    <p:extLst>
      <p:ext uri="{BB962C8B-B14F-4D97-AF65-F5344CB8AC3E}">
        <p14:creationId xmlns:p14="http://schemas.microsoft.com/office/powerpoint/2010/main" val="2328043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55403-283C-4617-8FB5-5243349DEFEC}"/>
              </a:ext>
            </a:extLst>
          </p:cNvPr>
          <p:cNvSpPr>
            <a:spLocks noGrp="1"/>
          </p:cNvSpPr>
          <p:nvPr>
            <p:ph type="title"/>
          </p:nvPr>
        </p:nvSpPr>
        <p:spPr/>
        <p:txBody>
          <a:bodyPr/>
          <a:lstStyle/>
          <a:p>
            <a:pPr algn="r" rtl="1"/>
            <a:r>
              <a:rPr lang="he-IL" dirty="0"/>
              <a:t>מה מייחד את מחלת </a:t>
            </a:r>
            <a:r>
              <a:rPr lang="en-US" dirty="0"/>
              <a:t>Spinal Muscular Atrophy</a:t>
            </a:r>
            <a:r>
              <a:rPr lang="he-IL" dirty="0"/>
              <a:t>?</a:t>
            </a:r>
            <a:br>
              <a:rPr lang="en-IL" dirty="0"/>
            </a:br>
            <a:endParaRPr lang="en-IL" dirty="0"/>
          </a:p>
        </p:txBody>
      </p:sp>
      <p:grpSp>
        <p:nvGrpSpPr>
          <p:cNvPr id="4" name="Group 3">
            <a:extLst>
              <a:ext uri="{FF2B5EF4-FFF2-40B4-BE49-F238E27FC236}">
                <a16:creationId xmlns:a16="http://schemas.microsoft.com/office/drawing/2014/main" id="{4020A629-782F-46C8-883C-DFA7EF240953}"/>
              </a:ext>
            </a:extLst>
          </p:cNvPr>
          <p:cNvGrpSpPr/>
          <p:nvPr/>
        </p:nvGrpSpPr>
        <p:grpSpPr>
          <a:xfrm>
            <a:off x="2746660" y="1296696"/>
            <a:ext cx="6698680" cy="5109914"/>
            <a:chOff x="0" y="0"/>
            <a:chExt cx="5299075" cy="4012777"/>
          </a:xfrm>
        </p:grpSpPr>
        <p:pic>
          <p:nvPicPr>
            <p:cNvPr id="5" name="Picture 4">
              <a:extLst>
                <a:ext uri="{FF2B5EF4-FFF2-40B4-BE49-F238E27FC236}">
                  <a16:creationId xmlns:a16="http://schemas.microsoft.com/office/drawing/2014/main" id="{810371E2-CC01-4B9D-ABEA-C3F6CA662ADC}"/>
                </a:ext>
              </a:extLst>
            </p:cNvPr>
            <p:cNvPicPr>
              <a:picLocks noChangeAspect="1"/>
            </p:cNvPicPr>
            <p:nvPr/>
          </p:nvPicPr>
          <p:blipFill rotWithShape="1">
            <a:blip r:embed="rId2">
              <a:extLst>
                <a:ext uri="{28A0092B-C50C-407E-A947-70E740481C1C}">
                  <a14:useLocalDpi xmlns:a14="http://schemas.microsoft.com/office/drawing/2010/main" val="0"/>
                </a:ext>
              </a:extLst>
            </a:blip>
            <a:srcRect t="17417" r="57466" b="4620"/>
            <a:stretch/>
          </p:blipFill>
          <p:spPr bwMode="auto">
            <a:xfrm>
              <a:off x="0" y="33867"/>
              <a:ext cx="2319655" cy="397891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2D716A17-13D6-4BA5-AEBF-CEE100EB2883}"/>
                </a:ext>
              </a:extLst>
            </p:cNvPr>
            <p:cNvPicPr>
              <a:picLocks noChangeAspect="1"/>
            </p:cNvPicPr>
            <p:nvPr/>
          </p:nvPicPr>
          <p:blipFill rotWithShape="1">
            <a:blip r:embed="rId2">
              <a:extLst>
                <a:ext uri="{28A0092B-C50C-407E-A947-70E740481C1C}">
                  <a14:useLocalDpi xmlns:a14="http://schemas.microsoft.com/office/drawing/2010/main" val="0"/>
                </a:ext>
              </a:extLst>
            </a:blip>
            <a:srcRect l="47192" t="17417" r="5006" b="4620"/>
            <a:stretch/>
          </p:blipFill>
          <p:spPr bwMode="auto">
            <a:xfrm>
              <a:off x="2692400" y="0"/>
              <a:ext cx="2606675" cy="39789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549824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5B65D9-5CEB-49F0-955E-7D7B6677ACF2}"/>
              </a:ext>
            </a:extLst>
          </p:cNvPr>
          <p:cNvSpPr>
            <a:spLocks noGrp="1"/>
          </p:cNvSpPr>
          <p:nvPr>
            <p:ph idx="1"/>
          </p:nvPr>
        </p:nvSpPr>
        <p:spPr>
          <a:xfrm>
            <a:off x="719262" y="0"/>
            <a:ext cx="10753476" cy="1374775"/>
          </a:xfrm>
        </p:spPr>
        <p:txBody>
          <a:bodyPr/>
          <a:lstStyle/>
          <a:p>
            <a:pPr marL="0" indent="0" algn="r">
              <a:buNone/>
            </a:pPr>
            <a:r>
              <a:rPr lang="he-IL" dirty="0"/>
              <a:t>ביכולתנו לרצף גנים על מנת למצוא מוטציות. האם יש גן אחד אותו נוכל לרצף כדי לזהות סרטן? אם כן – מיהו הגן? אם לא, האם קיים סט של גנים שיוכלו להבדיל בין כל סוגי הסרטנים הנתונים ברשת לבין כל מחלה אחרת?</a:t>
            </a:r>
            <a:endParaRPr lang="en-IL" dirty="0"/>
          </a:p>
          <a:p>
            <a:pPr marL="0" indent="0" algn="r">
              <a:buNone/>
            </a:pPr>
            <a:endParaRPr lang="en-IL" dirty="0"/>
          </a:p>
        </p:txBody>
      </p:sp>
      <p:grpSp>
        <p:nvGrpSpPr>
          <p:cNvPr id="4" name="Group 3">
            <a:extLst>
              <a:ext uri="{FF2B5EF4-FFF2-40B4-BE49-F238E27FC236}">
                <a16:creationId xmlns:a16="http://schemas.microsoft.com/office/drawing/2014/main" id="{F3A4C55A-9ABF-40B6-A6DF-20ED056AEE50}"/>
              </a:ext>
            </a:extLst>
          </p:cNvPr>
          <p:cNvGrpSpPr/>
          <p:nvPr/>
        </p:nvGrpSpPr>
        <p:grpSpPr>
          <a:xfrm>
            <a:off x="2066544" y="1234440"/>
            <a:ext cx="7324344" cy="5623560"/>
            <a:chOff x="0" y="0"/>
            <a:chExt cx="5299075" cy="4012777"/>
          </a:xfrm>
        </p:grpSpPr>
        <p:pic>
          <p:nvPicPr>
            <p:cNvPr id="5" name="Picture 4">
              <a:extLst>
                <a:ext uri="{FF2B5EF4-FFF2-40B4-BE49-F238E27FC236}">
                  <a16:creationId xmlns:a16="http://schemas.microsoft.com/office/drawing/2014/main" id="{3E879830-7041-4F59-8A2F-491F34512D08}"/>
                </a:ext>
              </a:extLst>
            </p:cNvPr>
            <p:cNvPicPr>
              <a:picLocks noChangeAspect="1"/>
            </p:cNvPicPr>
            <p:nvPr/>
          </p:nvPicPr>
          <p:blipFill rotWithShape="1">
            <a:blip r:embed="rId2">
              <a:extLst>
                <a:ext uri="{28A0092B-C50C-407E-A947-70E740481C1C}">
                  <a14:useLocalDpi xmlns:a14="http://schemas.microsoft.com/office/drawing/2010/main" val="0"/>
                </a:ext>
              </a:extLst>
            </a:blip>
            <a:srcRect t="17417" r="57466" b="4620"/>
            <a:stretch/>
          </p:blipFill>
          <p:spPr bwMode="auto">
            <a:xfrm>
              <a:off x="0" y="33867"/>
              <a:ext cx="2319655" cy="397891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ABEDB0D1-5784-4995-84D1-1C3BDEDA0A9C}"/>
                </a:ext>
              </a:extLst>
            </p:cNvPr>
            <p:cNvPicPr>
              <a:picLocks noChangeAspect="1"/>
            </p:cNvPicPr>
            <p:nvPr/>
          </p:nvPicPr>
          <p:blipFill rotWithShape="1">
            <a:blip r:embed="rId2">
              <a:extLst>
                <a:ext uri="{28A0092B-C50C-407E-A947-70E740481C1C}">
                  <a14:useLocalDpi xmlns:a14="http://schemas.microsoft.com/office/drawing/2010/main" val="0"/>
                </a:ext>
              </a:extLst>
            </a:blip>
            <a:srcRect l="47192" t="17417" r="5006" b="4620"/>
            <a:stretch/>
          </p:blipFill>
          <p:spPr bwMode="auto">
            <a:xfrm>
              <a:off x="2692400" y="0"/>
              <a:ext cx="2606675" cy="39789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928145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2EAF39-3C5A-4893-A404-3C093FE84168}"/>
              </a:ext>
            </a:extLst>
          </p:cNvPr>
          <p:cNvGrpSpPr/>
          <p:nvPr/>
        </p:nvGrpSpPr>
        <p:grpSpPr>
          <a:xfrm>
            <a:off x="938254" y="974036"/>
            <a:ext cx="6046968" cy="4524292"/>
            <a:chOff x="0" y="0"/>
            <a:chExt cx="5299075" cy="4012777"/>
          </a:xfrm>
        </p:grpSpPr>
        <p:pic>
          <p:nvPicPr>
            <p:cNvPr id="5" name="Picture 4">
              <a:extLst>
                <a:ext uri="{FF2B5EF4-FFF2-40B4-BE49-F238E27FC236}">
                  <a16:creationId xmlns:a16="http://schemas.microsoft.com/office/drawing/2014/main" id="{7DE3A6C2-DE8F-44C3-9B19-F9818141DF2D}"/>
                </a:ext>
              </a:extLst>
            </p:cNvPr>
            <p:cNvPicPr>
              <a:picLocks noChangeAspect="1"/>
            </p:cNvPicPr>
            <p:nvPr/>
          </p:nvPicPr>
          <p:blipFill rotWithShape="1">
            <a:blip r:embed="rId2">
              <a:extLst>
                <a:ext uri="{28A0092B-C50C-407E-A947-70E740481C1C}">
                  <a14:useLocalDpi xmlns:a14="http://schemas.microsoft.com/office/drawing/2010/main" val="0"/>
                </a:ext>
              </a:extLst>
            </a:blip>
            <a:srcRect t="17417" r="57466" b="4620"/>
            <a:stretch/>
          </p:blipFill>
          <p:spPr bwMode="auto">
            <a:xfrm>
              <a:off x="0" y="33867"/>
              <a:ext cx="2319655" cy="397891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35AC5DFA-FF8E-4DC5-ACE0-39FC93AC1C57}"/>
                </a:ext>
              </a:extLst>
            </p:cNvPr>
            <p:cNvPicPr>
              <a:picLocks noChangeAspect="1"/>
            </p:cNvPicPr>
            <p:nvPr/>
          </p:nvPicPr>
          <p:blipFill rotWithShape="1">
            <a:blip r:embed="rId2">
              <a:extLst>
                <a:ext uri="{28A0092B-C50C-407E-A947-70E740481C1C}">
                  <a14:useLocalDpi xmlns:a14="http://schemas.microsoft.com/office/drawing/2010/main" val="0"/>
                </a:ext>
              </a:extLst>
            </a:blip>
            <a:srcRect l="47192" t="17417" r="5006" b="4620"/>
            <a:stretch/>
          </p:blipFill>
          <p:spPr bwMode="auto">
            <a:xfrm>
              <a:off x="2692400" y="0"/>
              <a:ext cx="2606675" cy="3978910"/>
            </a:xfrm>
            <a:prstGeom prst="rect">
              <a:avLst/>
            </a:prstGeom>
            <a:ln>
              <a:noFill/>
            </a:ln>
            <a:extLst>
              <a:ext uri="{53640926-AAD7-44D8-BBD7-CCE9431645EC}">
                <a14:shadowObscured xmlns:a14="http://schemas.microsoft.com/office/drawing/2010/main"/>
              </a:ext>
            </a:extLst>
          </p:spPr>
        </p:pic>
      </p:grpSp>
      <p:pic>
        <p:nvPicPr>
          <p:cNvPr id="7" name="Picture 6">
            <a:extLst>
              <a:ext uri="{FF2B5EF4-FFF2-40B4-BE49-F238E27FC236}">
                <a16:creationId xmlns:a16="http://schemas.microsoft.com/office/drawing/2014/main" id="{4C46E997-AEDF-4156-AF6E-99D8B0D35CE5}"/>
              </a:ext>
            </a:extLst>
          </p:cNvPr>
          <p:cNvPicPr/>
          <p:nvPr/>
        </p:nvPicPr>
        <p:blipFill>
          <a:blip r:embed="rId3">
            <a:extLst>
              <a:ext uri="{28A0092B-C50C-407E-A947-70E740481C1C}">
                <a14:useLocalDpi xmlns:a14="http://schemas.microsoft.com/office/drawing/2010/main" val="0"/>
              </a:ext>
            </a:extLst>
          </a:blip>
          <a:stretch>
            <a:fillRect/>
          </a:stretch>
        </p:blipFill>
        <p:spPr>
          <a:xfrm>
            <a:off x="7854741" y="974036"/>
            <a:ext cx="2855665" cy="4560074"/>
          </a:xfrm>
          <a:prstGeom prst="rect">
            <a:avLst/>
          </a:prstGeom>
        </p:spPr>
      </p:pic>
    </p:spTree>
    <p:extLst>
      <p:ext uri="{BB962C8B-B14F-4D97-AF65-F5344CB8AC3E}">
        <p14:creationId xmlns:p14="http://schemas.microsoft.com/office/powerpoint/2010/main" val="349416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56B117-0ACB-9F7A-09EF-2D34A7BAA5CC}"/>
              </a:ext>
            </a:extLst>
          </p:cNvPr>
          <p:cNvSpPr txBox="1"/>
          <p:nvPr/>
        </p:nvSpPr>
        <p:spPr>
          <a:xfrm>
            <a:off x="362309" y="656831"/>
            <a:ext cx="9014604" cy="5763244"/>
          </a:xfrm>
          <a:prstGeom prst="rect">
            <a:avLst/>
          </a:prstGeom>
          <a:noFill/>
        </p:spPr>
        <p:txBody>
          <a:bodyPr wrap="square">
            <a:spAutoFit/>
          </a:bodyPr>
          <a:lstStyle/>
          <a:p>
            <a:pPr>
              <a:lnSpc>
                <a:spcPct val="107000"/>
              </a:lnSpc>
              <a:spcAft>
                <a:spcPts val="800"/>
              </a:spcAft>
            </a:pPr>
            <a:r>
              <a:rPr lang="en-US" sz="1800" dirty="0">
                <a:effectLst/>
                <a:latin typeface="Courier New" panose="02070309020205020404" pitchFamily="49" charset="0"/>
                <a:ea typeface="Calibri" panose="020F0502020204030204" pitchFamily="34" charset="0"/>
                <a:cs typeface="Arial" panose="020B0604020202020204" pitchFamily="34" charset="0"/>
              </a:rPr>
              <a:t>load("</a:t>
            </a:r>
            <a:r>
              <a:rPr lang="en-US" sz="1800" dirty="0" err="1">
                <a:effectLst/>
                <a:latin typeface="Courier New" panose="02070309020205020404" pitchFamily="49" charset="0"/>
                <a:ea typeface="Calibri" panose="020F0502020204030204" pitchFamily="34" charset="0"/>
                <a:cs typeface="Arial" panose="020B0604020202020204" pitchFamily="34" charset="0"/>
              </a:rPr>
              <a:t>hladb.RData</a:t>
            </a:r>
            <a:r>
              <a:rPr lang="en-US" sz="1800" dirty="0">
                <a:effectLst/>
                <a:latin typeface="Courier New" panose="02070309020205020404" pitchFamily="49" charset="0"/>
                <a:ea typeface="Calibri" panose="020F0502020204030204" pitchFamily="34" charset="0"/>
                <a:cs typeface="Arial" panose="020B0604020202020204" pitchFamily="34" charset="0"/>
              </a:rPr>
              <a:t>")</a:t>
            </a:r>
            <a:endParaRPr lang="en-IL" sz="2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ourier New" panose="02070309020205020404" pitchFamily="49" charset="0"/>
                <a:ea typeface="Calibri" panose="020F0502020204030204" pitchFamily="34" charset="0"/>
                <a:cs typeface="Arial" panose="020B0604020202020204" pitchFamily="34" charset="0"/>
              </a:rPr>
              <a:t>samples = </a:t>
            </a:r>
            <a:r>
              <a:rPr lang="en-US" sz="1800" dirty="0" err="1">
                <a:effectLst/>
                <a:latin typeface="Courier New" panose="02070309020205020404" pitchFamily="49" charset="0"/>
                <a:ea typeface="Calibri" panose="020F0502020204030204" pitchFamily="34" charset="0"/>
                <a:cs typeface="Arial" panose="020B0604020202020204" pitchFamily="34" charset="0"/>
              </a:rPr>
              <a:t>hladb$Sample</a:t>
            </a:r>
            <a:endParaRPr lang="en-IL" sz="2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ourier New" panose="02070309020205020404" pitchFamily="49" charset="0"/>
                <a:ea typeface="Calibri" panose="020F0502020204030204" pitchFamily="34" charset="0"/>
                <a:cs typeface="Arial" panose="020B0604020202020204" pitchFamily="34" charset="0"/>
              </a:rPr>
              <a:t>hamming = </a:t>
            </a:r>
            <a:r>
              <a:rPr lang="en-US" sz="1800" dirty="0" err="1">
                <a:effectLst/>
                <a:latin typeface="Courier New" panose="02070309020205020404" pitchFamily="49" charset="0"/>
                <a:ea typeface="Calibri" panose="020F0502020204030204" pitchFamily="34" charset="0"/>
                <a:cs typeface="Arial" panose="020B0604020202020204" pitchFamily="34" charset="0"/>
              </a:rPr>
              <a:t>data.frame</a:t>
            </a:r>
            <a:r>
              <a:rPr lang="en-US" sz="1800" dirty="0">
                <a:effectLst/>
                <a:latin typeface="Courier New" panose="02070309020205020404" pitchFamily="49" charset="0"/>
                <a:ea typeface="Calibri" panose="020F0502020204030204" pitchFamily="34" charset="0"/>
                <a:cs typeface="Arial" panose="020B0604020202020204" pitchFamily="34" charset="0"/>
              </a:rPr>
              <a:t>()</a:t>
            </a:r>
            <a:endParaRPr lang="en-IL" sz="2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ourier New" panose="02070309020205020404" pitchFamily="49" charset="0"/>
                <a:ea typeface="Calibri" panose="020F0502020204030204" pitchFamily="34" charset="0"/>
                <a:cs typeface="Arial" panose="020B0604020202020204" pitchFamily="34" charset="0"/>
              </a:rPr>
              <a:t>sample1 = </a:t>
            </a:r>
            <a:r>
              <a:rPr lang="en-US" sz="1800" dirty="0" err="1">
                <a:effectLst/>
                <a:latin typeface="Courier New" panose="02070309020205020404" pitchFamily="49" charset="0"/>
                <a:ea typeface="Calibri" panose="020F0502020204030204" pitchFamily="34" charset="0"/>
                <a:cs typeface="Arial" panose="020B0604020202020204" pitchFamily="34" charset="0"/>
              </a:rPr>
              <a:t>hladb</a:t>
            </a:r>
            <a:r>
              <a:rPr lang="en-US" sz="1800" dirty="0">
                <a:effectLst/>
                <a:latin typeface="Courier New" panose="02070309020205020404" pitchFamily="49" charset="0"/>
                <a:ea typeface="Calibri" panose="020F0502020204030204" pitchFamily="34" charset="0"/>
                <a:cs typeface="Arial" panose="020B0604020202020204" pitchFamily="34" charset="0"/>
              </a:rPr>
              <a:t>[which(</a:t>
            </a:r>
            <a:r>
              <a:rPr lang="en-US" sz="1800" dirty="0" err="1">
                <a:effectLst/>
                <a:latin typeface="Courier New" panose="02070309020205020404" pitchFamily="49" charset="0"/>
                <a:ea typeface="Calibri" panose="020F0502020204030204" pitchFamily="34" charset="0"/>
                <a:cs typeface="Arial" panose="020B0604020202020204" pitchFamily="34" charset="0"/>
              </a:rPr>
              <a:t>hladb$Sample</a:t>
            </a:r>
            <a:r>
              <a:rPr lang="en-US" sz="1800" dirty="0">
                <a:effectLst/>
                <a:latin typeface="Courier New" panose="02070309020205020404" pitchFamily="49" charset="0"/>
                <a:ea typeface="Calibri" panose="020F0502020204030204" pitchFamily="34" charset="0"/>
                <a:cs typeface="Arial" panose="020B0604020202020204" pitchFamily="34" charset="0"/>
              </a:rPr>
              <a:t> == "Recipient"),-1]</a:t>
            </a:r>
            <a:endParaRPr lang="en-IL" sz="2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ourier New" panose="02070309020205020404" pitchFamily="49" charset="0"/>
                <a:ea typeface="Calibri" panose="020F0502020204030204" pitchFamily="34" charset="0"/>
                <a:cs typeface="Arial" panose="020B0604020202020204" pitchFamily="34" charset="0"/>
              </a:rPr>
              <a:t>for(</a:t>
            </a:r>
            <a:r>
              <a:rPr lang="en-US" sz="1800" dirty="0" err="1">
                <a:effectLst/>
                <a:latin typeface="Courier New" panose="02070309020205020404" pitchFamily="49" charset="0"/>
                <a:ea typeface="Calibri" panose="020F0502020204030204" pitchFamily="34" charset="0"/>
                <a:cs typeface="Arial" panose="020B0604020202020204" pitchFamily="34" charset="0"/>
              </a:rPr>
              <a:t>i</a:t>
            </a:r>
            <a:r>
              <a:rPr lang="en-US" sz="1800" dirty="0">
                <a:effectLst/>
                <a:latin typeface="Courier New" panose="02070309020205020404" pitchFamily="49" charset="0"/>
                <a:ea typeface="Calibri" panose="020F0502020204030204" pitchFamily="34" charset="0"/>
                <a:cs typeface="Arial" panose="020B0604020202020204" pitchFamily="34" charset="0"/>
              </a:rPr>
              <a:t> in 2:length(samples)) {</a:t>
            </a:r>
            <a:endParaRPr lang="en-IL" sz="2800" dirty="0">
              <a:effectLst/>
              <a:latin typeface="Calibri" panose="020F0502020204030204" pitchFamily="34" charset="0"/>
              <a:ea typeface="Calibri" panose="020F0502020204030204" pitchFamily="34" charset="0"/>
              <a:cs typeface="Arial" panose="020B0604020202020204" pitchFamily="34" charset="0"/>
            </a:endParaRPr>
          </a:p>
          <a:p>
            <a:pPr indent="457200">
              <a:lnSpc>
                <a:spcPct val="107000"/>
              </a:lnSpc>
              <a:spcAft>
                <a:spcPts val="800"/>
              </a:spcAft>
            </a:pPr>
            <a:r>
              <a:rPr lang="en-US" sz="1800" dirty="0">
                <a:effectLst/>
                <a:latin typeface="Courier New" panose="02070309020205020404" pitchFamily="49" charset="0"/>
                <a:ea typeface="Calibri" panose="020F0502020204030204" pitchFamily="34" charset="0"/>
                <a:cs typeface="Arial" panose="020B0604020202020204" pitchFamily="34" charset="0"/>
              </a:rPr>
              <a:t>sample2 = </a:t>
            </a:r>
            <a:r>
              <a:rPr lang="en-US" sz="1800" dirty="0" err="1">
                <a:effectLst/>
                <a:latin typeface="Courier New" panose="02070309020205020404" pitchFamily="49" charset="0"/>
                <a:ea typeface="Calibri" panose="020F0502020204030204" pitchFamily="34" charset="0"/>
                <a:cs typeface="Arial" panose="020B0604020202020204" pitchFamily="34" charset="0"/>
              </a:rPr>
              <a:t>hladb</a:t>
            </a:r>
            <a:r>
              <a:rPr lang="en-US" sz="1800" dirty="0">
                <a:effectLst/>
                <a:latin typeface="Courier New" panose="02070309020205020404" pitchFamily="49" charset="0"/>
                <a:ea typeface="Calibri" panose="020F0502020204030204" pitchFamily="34" charset="0"/>
                <a:cs typeface="Arial" panose="020B0604020202020204" pitchFamily="34" charset="0"/>
              </a:rPr>
              <a:t>[which(</a:t>
            </a:r>
            <a:r>
              <a:rPr lang="en-US" sz="1800" dirty="0" err="1">
                <a:effectLst/>
                <a:latin typeface="Courier New" panose="02070309020205020404" pitchFamily="49" charset="0"/>
                <a:ea typeface="Calibri" panose="020F0502020204030204" pitchFamily="34" charset="0"/>
                <a:cs typeface="Arial" panose="020B0604020202020204" pitchFamily="34" charset="0"/>
              </a:rPr>
              <a:t>hladb$Sample</a:t>
            </a:r>
            <a:r>
              <a:rPr lang="en-US" sz="1800" dirty="0">
                <a:effectLst/>
                <a:latin typeface="Courier New" panose="02070309020205020404" pitchFamily="49" charset="0"/>
                <a:ea typeface="Calibri" panose="020F0502020204030204" pitchFamily="34" charset="0"/>
                <a:cs typeface="Arial" panose="020B0604020202020204" pitchFamily="34" charset="0"/>
              </a:rPr>
              <a:t> == samples[</a:t>
            </a:r>
            <a:r>
              <a:rPr lang="en-US" sz="1800" dirty="0" err="1">
                <a:effectLst/>
                <a:latin typeface="Courier New" panose="02070309020205020404" pitchFamily="49" charset="0"/>
                <a:ea typeface="Calibri" panose="020F0502020204030204" pitchFamily="34" charset="0"/>
                <a:cs typeface="Arial" panose="020B0604020202020204" pitchFamily="34" charset="0"/>
              </a:rPr>
              <a:t>i</a:t>
            </a:r>
            <a:r>
              <a:rPr lang="en-US" sz="1800" dirty="0">
                <a:effectLst/>
                <a:latin typeface="Courier New" panose="02070309020205020404" pitchFamily="49" charset="0"/>
                <a:ea typeface="Calibri" panose="020F0502020204030204" pitchFamily="34" charset="0"/>
                <a:cs typeface="Arial" panose="020B0604020202020204" pitchFamily="34" charset="0"/>
              </a:rPr>
              <a:t>]),-1]</a:t>
            </a:r>
            <a:endParaRPr lang="en-IL" sz="2800" dirty="0">
              <a:effectLst/>
              <a:latin typeface="Calibri" panose="020F0502020204030204" pitchFamily="34" charset="0"/>
              <a:ea typeface="Calibri" panose="020F0502020204030204" pitchFamily="34" charset="0"/>
              <a:cs typeface="Arial" panose="020B0604020202020204" pitchFamily="34" charset="0"/>
            </a:endParaRPr>
          </a:p>
          <a:p>
            <a:pPr indent="457200">
              <a:lnSpc>
                <a:spcPct val="107000"/>
              </a:lnSpc>
              <a:spcAft>
                <a:spcPts val="800"/>
              </a:spcAft>
            </a:pPr>
            <a:r>
              <a:rPr lang="en-US" sz="1800" dirty="0" err="1">
                <a:effectLst/>
                <a:latin typeface="Courier New" panose="02070309020205020404" pitchFamily="49" charset="0"/>
                <a:ea typeface="Calibri" panose="020F0502020204030204" pitchFamily="34" charset="0"/>
                <a:cs typeface="Arial" panose="020B0604020202020204" pitchFamily="34" charset="0"/>
              </a:rPr>
              <a:t>hammingDistance</a:t>
            </a:r>
            <a:r>
              <a:rPr lang="en-US" sz="1800" dirty="0">
                <a:effectLst/>
                <a:latin typeface="Courier New" panose="02070309020205020404" pitchFamily="49" charset="0"/>
                <a:ea typeface="Calibri" panose="020F0502020204030204" pitchFamily="34" charset="0"/>
                <a:cs typeface="Arial" panose="020B0604020202020204" pitchFamily="34" charset="0"/>
              </a:rPr>
              <a:t> = sum(sample1 != sample2) </a:t>
            </a:r>
            <a:endParaRPr lang="en-IL" sz="2800" dirty="0">
              <a:effectLst/>
              <a:latin typeface="Calibri" panose="020F0502020204030204" pitchFamily="34" charset="0"/>
              <a:ea typeface="Calibri" panose="020F0502020204030204" pitchFamily="34" charset="0"/>
              <a:cs typeface="Arial" panose="020B0604020202020204" pitchFamily="34" charset="0"/>
            </a:endParaRPr>
          </a:p>
          <a:p>
            <a:pPr indent="457200">
              <a:lnSpc>
                <a:spcPct val="107000"/>
              </a:lnSpc>
              <a:spcAft>
                <a:spcPts val="800"/>
              </a:spcAft>
            </a:pPr>
            <a:r>
              <a:rPr lang="en-US" sz="1800" dirty="0">
                <a:effectLst/>
                <a:latin typeface="Courier New" panose="02070309020205020404" pitchFamily="49" charset="0"/>
                <a:ea typeface="Calibri" panose="020F0502020204030204" pitchFamily="34" charset="0"/>
                <a:cs typeface="Arial" panose="020B0604020202020204" pitchFamily="34" charset="0"/>
              </a:rPr>
              <a:t>hamming = </a:t>
            </a:r>
            <a:r>
              <a:rPr lang="en-US" sz="1800" dirty="0" err="1">
                <a:effectLst/>
                <a:latin typeface="Courier New" panose="02070309020205020404" pitchFamily="49" charset="0"/>
                <a:ea typeface="Calibri" panose="020F0502020204030204" pitchFamily="34" charset="0"/>
                <a:cs typeface="Arial" panose="020B0604020202020204" pitchFamily="34" charset="0"/>
              </a:rPr>
              <a:t>rbind</a:t>
            </a:r>
            <a:r>
              <a:rPr lang="en-US" sz="1800" dirty="0">
                <a:effectLst/>
                <a:latin typeface="Courier New" panose="02070309020205020404" pitchFamily="49" charset="0"/>
                <a:ea typeface="Calibri" panose="020F0502020204030204" pitchFamily="34" charset="0"/>
                <a:cs typeface="Arial" panose="020B0604020202020204" pitchFamily="34" charset="0"/>
              </a:rPr>
              <a:t>(hamming, </a:t>
            </a:r>
            <a:r>
              <a:rPr lang="en-US" sz="1800" dirty="0" err="1">
                <a:effectLst/>
                <a:latin typeface="Courier New" panose="02070309020205020404" pitchFamily="49" charset="0"/>
                <a:ea typeface="Calibri" panose="020F0502020204030204" pitchFamily="34" charset="0"/>
                <a:cs typeface="Arial" panose="020B0604020202020204" pitchFamily="34" charset="0"/>
              </a:rPr>
              <a:t>data.frame</a:t>
            </a:r>
            <a:r>
              <a:rPr lang="en-US" sz="1800" dirty="0">
                <a:effectLst/>
                <a:latin typeface="Courier New" panose="02070309020205020404" pitchFamily="49" charset="0"/>
                <a:ea typeface="Calibri" panose="020F0502020204030204" pitchFamily="34" charset="0"/>
                <a:cs typeface="Arial" panose="020B0604020202020204" pitchFamily="34" charset="0"/>
              </a:rPr>
              <a:t>(samples[</a:t>
            </a:r>
            <a:r>
              <a:rPr lang="en-US" sz="1800" dirty="0" err="1">
                <a:effectLst/>
                <a:latin typeface="Courier New" panose="02070309020205020404" pitchFamily="49" charset="0"/>
                <a:ea typeface="Calibri" panose="020F0502020204030204" pitchFamily="34" charset="0"/>
                <a:cs typeface="Arial" panose="020B0604020202020204" pitchFamily="34" charset="0"/>
              </a:rPr>
              <a:t>i</a:t>
            </a:r>
            <a:r>
              <a:rPr lang="en-US" sz="1800" dirty="0">
                <a:effectLst/>
                <a:latin typeface="Courier New" panose="02070309020205020404" pitchFamily="49" charset="0"/>
                <a:ea typeface="Calibri" panose="020F0502020204030204" pitchFamily="34" charset="0"/>
                <a:cs typeface="Arial" panose="020B0604020202020204" pitchFamily="34" charset="0"/>
              </a:rPr>
              <a:t>], </a:t>
            </a:r>
            <a:r>
              <a:rPr lang="en-US" sz="1800" dirty="0" err="1">
                <a:effectLst/>
                <a:latin typeface="Courier New" panose="02070309020205020404" pitchFamily="49" charset="0"/>
                <a:ea typeface="Calibri" panose="020F0502020204030204" pitchFamily="34" charset="0"/>
                <a:cs typeface="Arial" panose="020B0604020202020204" pitchFamily="34" charset="0"/>
              </a:rPr>
              <a:t>hammingDistance</a:t>
            </a:r>
            <a:r>
              <a:rPr lang="en-US" sz="1800" dirty="0">
                <a:effectLst/>
                <a:latin typeface="Courier New" panose="02070309020205020404" pitchFamily="49" charset="0"/>
                <a:ea typeface="Calibri" panose="020F0502020204030204" pitchFamily="34" charset="0"/>
                <a:cs typeface="Arial" panose="020B0604020202020204" pitchFamily="34" charset="0"/>
              </a:rPr>
              <a:t>))</a:t>
            </a:r>
            <a:endParaRPr lang="en-IL" sz="2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ourier New" panose="02070309020205020404" pitchFamily="49" charset="0"/>
                <a:ea typeface="Calibri" panose="020F0502020204030204" pitchFamily="34" charset="0"/>
                <a:cs typeface="Arial" panose="020B0604020202020204" pitchFamily="34" charset="0"/>
              </a:rPr>
              <a:t>}</a:t>
            </a:r>
            <a:endParaRPr lang="en-IL" sz="2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err="1">
                <a:effectLst/>
                <a:latin typeface="Courier New" panose="02070309020205020404" pitchFamily="49" charset="0"/>
                <a:ea typeface="Calibri" panose="020F0502020204030204" pitchFamily="34" charset="0"/>
                <a:cs typeface="Arial" panose="020B0604020202020204" pitchFamily="34" charset="0"/>
              </a:rPr>
              <a:t>colnames</a:t>
            </a:r>
            <a:r>
              <a:rPr lang="en-US" sz="1800" dirty="0">
                <a:effectLst/>
                <a:latin typeface="Courier New" panose="02070309020205020404" pitchFamily="49" charset="0"/>
                <a:ea typeface="Calibri" panose="020F0502020204030204" pitchFamily="34" charset="0"/>
                <a:cs typeface="Arial" panose="020B0604020202020204" pitchFamily="34" charset="0"/>
              </a:rPr>
              <a:t>(hamming) = c("Sample2", "Hamming")</a:t>
            </a:r>
            <a:endParaRPr lang="en-IL" sz="2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Courier New" panose="02070309020205020404" pitchFamily="49" charset="0"/>
                <a:ea typeface="Calibri" panose="020F0502020204030204" pitchFamily="34" charset="0"/>
              </a:rPr>
              <a:t>hamming$Sample2[</a:t>
            </a:r>
            <a:r>
              <a:rPr lang="en-US" sz="1800" dirty="0" err="1">
                <a:effectLst/>
                <a:latin typeface="Courier New" panose="02070309020205020404" pitchFamily="49" charset="0"/>
                <a:ea typeface="Calibri" panose="020F0502020204030204" pitchFamily="34" charset="0"/>
              </a:rPr>
              <a:t>hamming$Hamming</a:t>
            </a:r>
            <a:r>
              <a:rPr lang="en-US" sz="1800" dirty="0">
                <a:effectLst/>
                <a:latin typeface="Courier New" panose="02070309020205020404" pitchFamily="49" charset="0"/>
                <a:ea typeface="Calibri" panose="020F0502020204030204" pitchFamily="34" charset="0"/>
              </a:rPr>
              <a:t> &lt;= 9][1]</a:t>
            </a:r>
          </a:p>
          <a:p>
            <a:endParaRPr lang="en-US" dirty="0">
              <a:latin typeface="Courier New" panose="02070309020205020404" pitchFamily="49" charset="0"/>
              <a:ea typeface="Calibri" panose="020F0502020204030204" pitchFamily="34" charset="0"/>
            </a:endParaRPr>
          </a:p>
          <a:p>
            <a:endParaRPr lang="en-US" dirty="0">
              <a:latin typeface="Courier New" panose="02070309020205020404" pitchFamily="49" charset="0"/>
              <a:ea typeface="Calibri" panose="020F0502020204030204" pitchFamily="34" charset="0"/>
            </a:endParaRPr>
          </a:p>
          <a:p>
            <a:r>
              <a:rPr lang="en-US" u="sng" dirty="0">
                <a:latin typeface="Courier New" panose="02070309020205020404" pitchFamily="49" charset="0"/>
                <a:ea typeface="Calibri" panose="020F0502020204030204" pitchFamily="34" charset="0"/>
              </a:rPr>
              <a:t>Output of code:</a:t>
            </a:r>
          </a:p>
          <a:p>
            <a:r>
              <a:rPr lang="en-US" sz="1800" dirty="0">
                <a:effectLst/>
                <a:latin typeface="Courier New" panose="02070309020205020404" pitchFamily="49" charset="0"/>
                <a:ea typeface="Calibri" panose="020F0502020204030204" pitchFamily="34" charset="0"/>
              </a:rPr>
              <a:t> "ERR188027" </a:t>
            </a:r>
            <a:endParaRPr lang="en-IL" dirty="0"/>
          </a:p>
        </p:txBody>
      </p:sp>
    </p:spTree>
    <p:extLst>
      <p:ext uri="{BB962C8B-B14F-4D97-AF65-F5344CB8AC3E}">
        <p14:creationId xmlns:p14="http://schemas.microsoft.com/office/powerpoint/2010/main" val="3249094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gure 5">
            <a:extLst>
              <a:ext uri="{FF2B5EF4-FFF2-40B4-BE49-F238E27FC236}">
                <a16:creationId xmlns:a16="http://schemas.microsoft.com/office/drawing/2014/main" id="{120A3739-3D6E-4CC6-814D-2E12566C95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4556" b="64167"/>
          <a:stretch/>
        </p:blipFill>
        <p:spPr bwMode="auto">
          <a:xfrm>
            <a:off x="7562902" y="1979971"/>
            <a:ext cx="4295252" cy="43707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igure 4">
            <a:extLst>
              <a:ext uri="{FF2B5EF4-FFF2-40B4-BE49-F238E27FC236}">
                <a16:creationId xmlns:a16="http://schemas.microsoft.com/office/drawing/2014/main" id="{4894E74A-9846-43C3-ADFB-B92C2B4DC5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4554" b="48902"/>
          <a:stretch/>
        </p:blipFill>
        <p:spPr bwMode="auto">
          <a:xfrm>
            <a:off x="3693574" y="2040672"/>
            <a:ext cx="3253754" cy="33645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 result for gene expression profile">
            <a:extLst>
              <a:ext uri="{FF2B5EF4-FFF2-40B4-BE49-F238E27FC236}">
                <a16:creationId xmlns:a16="http://schemas.microsoft.com/office/drawing/2014/main" id="{86FEAB79-BF78-4882-A1EF-5BCC94AE8C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804" t="25160"/>
          <a:stretch/>
        </p:blipFill>
        <p:spPr bwMode="auto">
          <a:xfrm>
            <a:off x="429351" y="2373910"/>
            <a:ext cx="2773466" cy="2830962"/>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8">
            <a:extLst>
              <a:ext uri="{FF2B5EF4-FFF2-40B4-BE49-F238E27FC236}">
                <a16:creationId xmlns:a16="http://schemas.microsoft.com/office/drawing/2014/main" id="{2FDB3DA5-57F7-45E6-B03D-458F174125C8}"/>
              </a:ext>
            </a:extLst>
          </p:cNvPr>
          <p:cNvSpPr/>
          <p:nvPr/>
        </p:nvSpPr>
        <p:spPr>
          <a:xfrm>
            <a:off x="3269663" y="3380014"/>
            <a:ext cx="278845" cy="620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ight Arrow 9">
            <a:extLst>
              <a:ext uri="{FF2B5EF4-FFF2-40B4-BE49-F238E27FC236}">
                <a16:creationId xmlns:a16="http://schemas.microsoft.com/office/drawing/2014/main" id="{03A26C2B-7878-4657-A3CE-1658BF7F5E80}"/>
              </a:ext>
            </a:extLst>
          </p:cNvPr>
          <p:cNvSpPr/>
          <p:nvPr/>
        </p:nvSpPr>
        <p:spPr>
          <a:xfrm>
            <a:off x="6947328" y="3380014"/>
            <a:ext cx="278845" cy="620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E44BC15-E2A2-4903-A190-06183238B1D9}"/>
              </a:ext>
            </a:extLst>
          </p:cNvPr>
          <p:cNvSpPr txBox="1"/>
          <p:nvPr/>
        </p:nvSpPr>
        <p:spPr>
          <a:xfrm>
            <a:off x="1132342" y="1795305"/>
            <a:ext cx="926857" cy="369332"/>
          </a:xfrm>
          <a:prstGeom prst="rect">
            <a:avLst/>
          </a:prstGeom>
          <a:noFill/>
        </p:spPr>
        <p:txBody>
          <a:bodyPr wrap="none" rtlCol="0">
            <a:spAutoFit/>
          </a:bodyPr>
          <a:lstStyle/>
          <a:p>
            <a:r>
              <a:rPr lang="he-IL" dirty="0"/>
              <a:t>דוגמאות</a:t>
            </a:r>
            <a:endParaRPr lang="en-US" dirty="0"/>
          </a:p>
        </p:txBody>
      </p:sp>
      <p:sp>
        <p:nvSpPr>
          <p:cNvPr id="10" name="TextBox 9">
            <a:extLst>
              <a:ext uri="{FF2B5EF4-FFF2-40B4-BE49-F238E27FC236}">
                <a16:creationId xmlns:a16="http://schemas.microsoft.com/office/drawing/2014/main" id="{0278C646-3022-4629-9979-026D39CC5859}"/>
              </a:ext>
            </a:extLst>
          </p:cNvPr>
          <p:cNvSpPr txBox="1"/>
          <p:nvPr/>
        </p:nvSpPr>
        <p:spPr>
          <a:xfrm rot="16200000">
            <a:off x="-253441" y="3490772"/>
            <a:ext cx="753732" cy="369332"/>
          </a:xfrm>
          <a:prstGeom prst="rect">
            <a:avLst/>
          </a:prstGeom>
          <a:noFill/>
        </p:spPr>
        <p:txBody>
          <a:bodyPr wrap="none" rtlCol="0">
            <a:spAutoFit/>
          </a:bodyPr>
          <a:lstStyle/>
          <a:p>
            <a:r>
              <a:rPr lang="he-IL" dirty="0"/>
              <a:t>מדדים</a:t>
            </a:r>
            <a:endParaRPr lang="en-US" dirty="0"/>
          </a:p>
        </p:txBody>
      </p:sp>
      <p:sp>
        <p:nvSpPr>
          <p:cNvPr id="11" name="TextBox 10">
            <a:extLst>
              <a:ext uri="{FF2B5EF4-FFF2-40B4-BE49-F238E27FC236}">
                <a16:creationId xmlns:a16="http://schemas.microsoft.com/office/drawing/2014/main" id="{A0330211-3576-4E14-8D56-ADB964687742}"/>
              </a:ext>
            </a:extLst>
          </p:cNvPr>
          <p:cNvSpPr txBox="1"/>
          <p:nvPr/>
        </p:nvSpPr>
        <p:spPr>
          <a:xfrm>
            <a:off x="4964644" y="1795305"/>
            <a:ext cx="1388522" cy="369332"/>
          </a:xfrm>
          <a:prstGeom prst="rect">
            <a:avLst/>
          </a:prstGeom>
          <a:noFill/>
        </p:spPr>
        <p:txBody>
          <a:bodyPr wrap="none" rtlCol="0">
            <a:spAutoFit/>
          </a:bodyPr>
          <a:lstStyle/>
          <a:p>
            <a:r>
              <a:rPr lang="he-IL" dirty="0"/>
              <a:t>מטריצת דמיון</a:t>
            </a:r>
            <a:endParaRPr lang="en-US" dirty="0"/>
          </a:p>
        </p:txBody>
      </p:sp>
      <p:sp>
        <p:nvSpPr>
          <p:cNvPr id="12" name="TextBox 11">
            <a:extLst>
              <a:ext uri="{FF2B5EF4-FFF2-40B4-BE49-F238E27FC236}">
                <a16:creationId xmlns:a16="http://schemas.microsoft.com/office/drawing/2014/main" id="{61DCB81E-3D8E-4FFD-867C-92780A44A80A}"/>
              </a:ext>
            </a:extLst>
          </p:cNvPr>
          <p:cNvSpPr txBox="1"/>
          <p:nvPr/>
        </p:nvSpPr>
        <p:spPr>
          <a:xfrm>
            <a:off x="9129194" y="1610639"/>
            <a:ext cx="611065" cy="369332"/>
          </a:xfrm>
          <a:prstGeom prst="rect">
            <a:avLst/>
          </a:prstGeom>
          <a:noFill/>
        </p:spPr>
        <p:txBody>
          <a:bodyPr wrap="none" rtlCol="0">
            <a:spAutoFit/>
          </a:bodyPr>
          <a:lstStyle/>
          <a:p>
            <a:r>
              <a:rPr lang="he-IL" dirty="0"/>
              <a:t>רשת</a:t>
            </a:r>
            <a:endParaRPr lang="en-US" dirty="0"/>
          </a:p>
        </p:txBody>
      </p:sp>
    </p:spTree>
    <p:extLst>
      <p:ext uri="{BB962C8B-B14F-4D97-AF65-F5344CB8AC3E}">
        <p14:creationId xmlns:p14="http://schemas.microsoft.com/office/powerpoint/2010/main" val="305505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3101-7445-4D47-8CA5-248A7A070F83}"/>
              </a:ext>
            </a:extLst>
          </p:cNvPr>
          <p:cNvSpPr>
            <a:spLocks noGrp="1"/>
          </p:cNvSpPr>
          <p:nvPr>
            <p:ph type="title"/>
          </p:nvPr>
        </p:nvSpPr>
        <p:spPr/>
        <p:txBody>
          <a:bodyPr/>
          <a:lstStyle/>
          <a:p>
            <a:pPr algn="ctr"/>
            <a:r>
              <a:rPr lang="he-IL" dirty="0"/>
              <a:t>מהו גרף של רשת?</a:t>
            </a:r>
            <a:endParaRPr lang="en-IL" dirty="0"/>
          </a:p>
        </p:txBody>
      </p:sp>
      <p:sp>
        <p:nvSpPr>
          <p:cNvPr id="3" name="Content Placeholder 2">
            <a:extLst>
              <a:ext uri="{FF2B5EF4-FFF2-40B4-BE49-F238E27FC236}">
                <a16:creationId xmlns:a16="http://schemas.microsoft.com/office/drawing/2014/main" id="{8C0DCD91-B129-4669-B66B-49063D229063}"/>
              </a:ext>
            </a:extLst>
          </p:cNvPr>
          <p:cNvSpPr>
            <a:spLocks noGrp="1"/>
          </p:cNvSpPr>
          <p:nvPr>
            <p:ph idx="1"/>
          </p:nvPr>
        </p:nvSpPr>
        <p:spPr/>
        <p:txBody>
          <a:bodyPr/>
          <a:lstStyle/>
          <a:p>
            <a:pPr marL="0" indent="0" algn="r" rtl="1">
              <a:buNone/>
            </a:pPr>
            <a:r>
              <a:rPr lang="he-IL" dirty="0"/>
              <a:t>גרף של רשת הוא אוסף של </a:t>
            </a:r>
            <a:r>
              <a:rPr lang="he-IL" b="1" dirty="0"/>
              <a:t>נקודות</a:t>
            </a:r>
            <a:r>
              <a:rPr lang="he-IL" dirty="0"/>
              <a:t> ('צמתים', </a:t>
            </a:r>
            <a:r>
              <a:rPr lang="en-US" dirty="0"/>
              <a:t>nodes</a:t>
            </a:r>
            <a:r>
              <a:rPr lang="he-IL" dirty="0"/>
              <a:t>),  ואוסף של </a:t>
            </a:r>
            <a:r>
              <a:rPr lang="he-IL" b="1" dirty="0"/>
              <a:t>קשרים</a:t>
            </a:r>
            <a:r>
              <a:rPr lang="he-IL" dirty="0"/>
              <a:t> ('קשתות', </a:t>
            </a:r>
            <a:r>
              <a:rPr lang="en-US" dirty="0"/>
              <a:t>edges</a:t>
            </a:r>
            <a:r>
              <a:rPr lang="he-IL" dirty="0"/>
              <a:t>) בין הנקודות הללו. </a:t>
            </a:r>
          </a:p>
          <a:p>
            <a:pPr marL="0" indent="0" algn="r" rtl="1">
              <a:buNone/>
            </a:pPr>
            <a:endParaRPr lang="he-IL" dirty="0"/>
          </a:p>
          <a:p>
            <a:pPr marL="0" indent="0" algn="r" rtl="1">
              <a:buNone/>
            </a:pPr>
            <a:r>
              <a:rPr lang="he-IL" dirty="0"/>
              <a:t>הקשרים יכולים להיות עם כיוון (</a:t>
            </a:r>
            <a:r>
              <a:rPr lang="en-US" dirty="0"/>
              <a:t>directed</a:t>
            </a:r>
            <a:r>
              <a:rPr lang="he-IL" dirty="0"/>
              <a:t>) או ללא כיוון (</a:t>
            </a:r>
            <a:r>
              <a:rPr lang="en-US" dirty="0"/>
              <a:t>undirected</a:t>
            </a:r>
            <a:r>
              <a:rPr lang="he-IL" dirty="0"/>
              <a:t>) </a:t>
            </a:r>
          </a:p>
          <a:p>
            <a:pPr marL="0" indent="0" algn="r" rtl="1">
              <a:buNone/>
            </a:pPr>
            <a:endParaRPr lang="en-IL" dirty="0"/>
          </a:p>
          <a:p>
            <a:pPr algn="r" rtl="1"/>
            <a:endParaRPr lang="en-IL" dirty="0"/>
          </a:p>
        </p:txBody>
      </p:sp>
      <p:pic>
        <p:nvPicPr>
          <p:cNvPr id="4" name="Picture 3">
            <a:extLst>
              <a:ext uri="{FF2B5EF4-FFF2-40B4-BE49-F238E27FC236}">
                <a16:creationId xmlns:a16="http://schemas.microsoft.com/office/drawing/2014/main" id="{2D4D7AFE-3922-4BA5-B8E8-EFD8638085F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6463" y="4367213"/>
            <a:ext cx="2489201" cy="1414462"/>
          </a:xfrm>
          <a:prstGeom prst="rect">
            <a:avLst/>
          </a:prstGeom>
          <a:noFill/>
          <a:ln w="9525">
            <a:noFill/>
            <a:miter lim="800000"/>
            <a:headEnd/>
            <a:tailEnd/>
          </a:ln>
          <a:effectLst/>
        </p:spPr>
      </p:pic>
      <p:pic>
        <p:nvPicPr>
          <p:cNvPr id="5" name="Picture 4">
            <a:extLst>
              <a:ext uri="{FF2B5EF4-FFF2-40B4-BE49-F238E27FC236}">
                <a16:creationId xmlns:a16="http://schemas.microsoft.com/office/drawing/2014/main" id="{A942BC11-48D3-4CBF-9184-516819AEEBC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7338" y="4367213"/>
            <a:ext cx="2419987" cy="1476375"/>
          </a:xfrm>
          <a:prstGeom prst="rect">
            <a:avLst/>
          </a:prstGeom>
          <a:noFill/>
          <a:ln w="9525">
            <a:noFill/>
            <a:miter lim="800000"/>
            <a:headEnd/>
            <a:tailEnd/>
          </a:ln>
          <a:effectLst/>
        </p:spPr>
      </p:pic>
    </p:spTree>
    <p:extLst>
      <p:ext uri="{BB962C8B-B14F-4D97-AF65-F5344CB8AC3E}">
        <p14:creationId xmlns:p14="http://schemas.microsoft.com/office/powerpoint/2010/main" val="1644952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3B53-1108-4ABB-B017-A8CB0B981499}"/>
              </a:ext>
            </a:extLst>
          </p:cNvPr>
          <p:cNvSpPr>
            <a:spLocks noGrp="1"/>
          </p:cNvSpPr>
          <p:nvPr>
            <p:ph type="title"/>
          </p:nvPr>
        </p:nvSpPr>
        <p:spPr/>
        <p:txBody>
          <a:bodyPr/>
          <a:lstStyle/>
          <a:p>
            <a:pPr algn="r" rtl="1"/>
            <a:r>
              <a:rPr lang="he-IL" dirty="0"/>
              <a:t>דוגמאות</a:t>
            </a:r>
            <a:endParaRPr lang="LID4096" dirty="0"/>
          </a:p>
        </p:txBody>
      </p:sp>
      <p:sp>
        <p:nvSpPr>
          <p:cNvPr id="3" name="Content Placeholder 2">
            <a:extLst>
              <a:ext uri="{FF2B5EF4-FFF2-40B4-BE49-F238E27FC236}">
                <a16:creationId xmlns:a16="http://schemas.microsoft.com/office/drawing/2014/main" id="{FF9AAAF1-3629-4E01-A2DC-086063C5B893}"/>
              </a:ext>
            </a:extLst>
          </p:cNvPr>
          <p:cNvSpPr>
            <a:spLocks noGrp="1"/>
          </p:cNvSpPr>
          <p:nvPr>
            <p:ph idx="1"/>
          </p:nvPr>
        </p:nvSpPr>
        <p:spPr/>
        <p:txBody>
          <a:bodyPr/>
          <a:lstStyle/>
          <a:p>
            <a:pPr algn="r" rtl="1"/>
            <a:r>
              <a:rPr lang="he-IL" dirty="0"/>
              <a:t>הורמונים שמופרשים כתלות זה בזה</a:t>
            </a:r>
          </a:p>
          <a:p>
            <a:pPr algn="r" rtl="1"/>
            <a:r>
              <a:rPr lang="he-IL" dirty="0"/>
              <a:t>גנים שמבוטאים יחד</a:t>
            </a:r>
          </a:p>
          <a:p>
            <a:pPr algn="r" rtl="1"/>
            <a:r>
              <a:rPr lang="he-IL" dirty="0"/>
              <a:t>נוירונים שיורים יחד </a:t>
            </a:r>
          </a:p>
          <a:p>
            <a:pPr algn="r" rtl="1"/>
            <a:r>
              <a:rPr lang="he-IL" dirty="0" err="1"/>
              <a:t>מטבוליטים</a:t>
            </a:r>
            <a:r>
              <a:rPr lang="he-IL" dirty="0"/>
              <a:t> ואנזימים</a:t>
            </a:r>
          </a:p>
          <a:p>
            <a:pPr marL="0" indent="0" algn="r" rtl="1">
              <a:buNone/>
            </a:pPr>
            <a:endParaRPr lang="he-IL" dirty="0"/>
          </a:p>
          <a:p>
            <a:pPr algn="r" rtl="1"/>
            <a:endParaRPr lang="LID4096" dirty="0"/>
          </a:p>
        </p:txBody>
      </p:sp>
    </p:spTree>
    <p:extLst>
      <p:ext uri="{BB962C8B-B14F-4D97-AF65-F5344CB8AC3E}">
        <p14:creationId xmlns:p14="http://schemas.microsoft.com/office/powerpoint/2010/main" val="20197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78E14-AFB3-4B28-AC17-FA6D22A8E473}"/>
              </a:ext>
            </a:extLst>
          </p:cNvPr>
          <p:cNvSpPr>
            <a:spLocks noGrp="1"/>
          </p:cNvSpPr>
          <p:nvPr>
            <p:ph type="title"/>
          </p:nvPr>
        </p:nvSpPr>
        <p:spPr/>
        <p:txBody>
          <a:bodyPr/>
          <a:lstStyle/>
          <a:p>
            <a:pPr algn="ctr"/>
            <a:r>
              <a:rPr lang="he-IL" dirty="0"/>
              <a:t>כמה צמתים וקשתות יש בגרף?</a:t>
            </a:r>
            <a:endParaRPr lang="en-IL" dirty="0"/>
          </a:p>
        </p:txBody>
      </p:sp>
      <p:pic>
        <p:nvPicPr>
          <p:cNvPr id="4" name="Content Placeholder 3">
            <a:extLst>
              <a:ext uri="{FF2B5EF4-FFF2-40B4-BE49-F238E27FC236}">
                <a16:creationId xmlns:a16="http://schemas.microsoft.com/office/drawing/2014/main" id="{82704D25-8E16-46CB-913C-094684DE16BF}"/>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633787" y="2672558"/>
            <a:ext cx="4924425" cy="1801018"/>
          </a:xfrm>
          <a:prstGeom prst="rect">
            <a:avLst/>
          </a:prstGeom>
        </p:spPr>
      </p:pic>
    </p:spTree>
    <p:extLst>
      <p:ext uri="{BB962C8B-B14F-4D97-AF65-F5344CB8AC3E}">
        <p14:creationId xmlns:p14="http://schemas.microsoft.com/office/powerpoint/2010/main" val="234135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A642B-8E58-4ADD-A118-5B2E1CF0EA1E}"/>
              </a:ext>
            </a:extLst>
          </p:cNvPr>
          <p:cNvSpPr>
            <a:spLocks noGrp="1"/>
          </p:cNvSpPr>
          <p:nvPr>
            <p:ph type="title"/>
          </p:nvPr>
        </p:nvSpPr>
        <p:spPr/>
        <p:txBody>
          <a:bodyPr/>
          <a:lstStyle/>
          <a:p>
            <a:pPr algn="ctr"/>
            <a:r>
              <a:rPr lang="he-IL"/>
              <a:t>איך יוצרים גרף של רשת?</a:t>
            </a:r>
            <a:endParaRPr lang="en-IL" dirty="0"/>
          </a:p>
        </p:txBody>
      </p:sp>
      <p:pic>
        <p:nvPicPr>
          <p:cNvPr id="4" name="Picture 4" descr="Cartoon drawing of pointing chart social network.">
            <a:extLst>
              <a:ext uri="{FF2B5EF4-FFF2-40B4-BE49-F238E27FC236}">
                <a16:creationId xmlns:a16="http://schemas.microsoft.com/office/drawing/2014/main" id="{0005815E-51BC-4E7E-8947-F0BEBF2DF0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56072" y="5070224"/>
            <a:ext cx="1676400"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162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TotalTime>
  <Words>872</Words>
  <Application>Microsoft Office PowerPoint</Application>
  <PresentationFormat>Widescreen</PresentationFormat>
  <Paragraphs>112</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Cambria Math</vt:lpstr>
      <vt:lpstr>Courier New</vt:lpstr>
      <vt:lpstr>Office Theme</vt:lpstr>
      <vt:lpstr>תרגול 11</vt:lpstr>
      <vt:lpstr>מרחק Hamming - המרחק בין שני רצפים</vt:lpstr>
      <vt:lpstr>שאלה – מרחק Hamming</vt:lpstr>
      <vt:lpstr>PowerPoint Presentation</vt:lpstr>
      <vt:lpstr>PowerPoint Presentation</vt:lpstr>
      <vt:lpstr>מהו גרף של רשת?</vt:lpstr>
      <vt:lpstr>דוגמאות</vt:lpstr>
      <vt:lpstr>כמה צמתים וקשתות יש בגרף?</vt:lpstr>
      <vt:lpstr>איך יוצרים גרף של רשת?</vt:lpstr>
      <vt:lpstr>שאלה 1</vt:lpstr>
      <vt:lpstr>פתרון</vt:lpstr>
      <vt:lpstr>משקל</vt:lpstr>
      <vt:lpstr>מסלול</vt:lpstr>
      <vt:lpstr>מרחק או מסלול גיאודזי </vt:lpstr>
      <vt:lpstr>מסלול ממוצע- ממוצע המרחק הגיאודזי בין כל הצמתים ברשת (למעט singletons)  </vt:lpstr>
      <vt:lpstr>Degree</vt:lpstr>
      <vt:lpstr>Hub</vt:lpstr>
      <vt:lpstr>PowerPoint Presentation</vt:lpstr>
      <vt:lpstr>PowerPoint Presentation</vt:lpstr>
      <vt:lpstr>Singleton</vt:lpstr>
      <vt:lpstr>Betweenness Centrality</vt:lpstr>
      <vt:lpstr>Clique</vt:lpstr>
      <vt:lpstr>קוטר הגרף</vt:lpstr>
      <vt:lpstr>שאלה 2</vt:lpstr>
      <vt:lpstr>PowerPoint Presentation</vt:lpstr>
      <vt:lpstr>PowerPoint Presentation</vt:lpstr>
      <vt:lpstr>שאלה 3</vt:lpstr>
      <vt:lpstr>האם ניתן להציג את המידע הזה בצורת רשת אחרת המבוססת גנים? אם כן תאר מה תהיה משמעות הצמתים ומה תהיה משמעות הקשתות? </vt:lpstr>
      <vt:lpstr>PowerPoint Presentation</vt:lpstr>
      <vt:lpstr>מה מייחד את מחלת Spinal Muscular Atrophy?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תרגול 11</dc:title>
  <dc:creator>michallandesberg@outlook.com</dc:creator>
  <cp:lastModifiedBy>Aseel Shomar</cp:lastModifiedBy>
  <cp:revision>47</cp:revision>
  <dcterms:created xsi:type="dcterms:W3CDTF">2020-06-14T23:49:28Z</dcterms:created>
  <dcterms:modified xsi:type="dcterms:W3CDTF">2022-06-09T09:14:48Z</dcterms:modified>
</cp:coreProperties>
</file>