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3" r:id="rId5"/>
    <p:sldId id="261" r:id="rId6"/>
    <p:sldId id="314" r:id="rId7"/>
    <p:sldId id="264" r:id="rId8"/>
    <p:sldId id="316" r:id="rId9"/>
    <p:sldId id="263" r:id="rId10"/>
    <p:sldId id="307" r:id="rId11"/>
    <p:sldId id="308" r:id="rId12"/>
    <p:sldId id="265" r:id="rId13"/>
    <p:sldId id="266" r:id="rId14"/>
    <p:sldId id="268" r:id="rId15"/>
    <p:sldId id="269" r:id="rId16"/>
    <p:sldId id="273" r:id="rId17"/>
    <p:sldId id="274" r:id="rId18"/>
    <p:sldId id="275" r:id="rId19"/>
    <p:sldId id="276" r:id="rId20"/>
    <p:sldId id="277" r:id="rId21"/>
    <p:sldId id="272" r:id="rId22"/>
    <p:sldId id="279" r:id="rId23"/>
    <p:sldId id="281" r:id="rId24"/>
    <p:sldId id="283" r:id="rId25"/>
    <p:sldId id="306" r:id="rId26"/>
    <p:sldId id="309" r:id="rId27"/>
    <p:sldId id="310" r:id="rId28"/>
    <p:sldId id="312" r:id="rId29"/>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1T23:17:57.421"/>
    </inkml:context>
    <inkml:brush xml:id="br0">
      <inkml:brushProperty name="width" value="0.05" units="cm"/>
      <inkml:brushProperty name="height" value="0.05" units="cm"/>
      <inkml:brushProperty name="color" value="#E71224"/>
    </inkml:brush>
  </inkml:definitions>
  <inkml:trace contextRef="#ctx0" brushRef="#br0">178 1 1400,'-133'41'1161,"122"-41"271,3 0-168,-3 0-488,3 0-232,5 0-368,0-2-120,3 1-72,0-1-32,0 1-112,0-1-424,19-11 408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673C-6872-4719-A6D5-EFBD7DA58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6D8E51DC-E851-4DC1-AB55-CAEE2089A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5139D2C9-A2D9-4170-9A26-9EE5FFB85EA9}"/>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5" name="Footer Placeholder 4">
            <a:extLst>
              <a:ext uri="{FF2B5EF4-FFF2-40B4-BE49-F238E27FC236}">
                <a16:creationId xmlns:a16="http://schemas.microsoft.com/office/drawing/2014/main" id="{44F9B0B1-B469-46F1-A459-8ACB132B880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6EE8D7D-074A-4A11-9EDD-034FA777A7E2}"/>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389363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7A54-73FA-4810-89E3-BF2338631077}"/>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5A240131-AAC5-4BF6-8E40-3F7D941C93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E161356-53EE-41DC-9FD5-4DA188556407}"/>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5" name="Footer Placeholder 4">
            <a:extLst>
              <a:ext uri="{FF2B5EF4-FFF2-40B4-BE49-F238E27FC236}">
                <a16:creationId xmlns:a16="http://schemas.microsoft.com/office/drawing/2014/main" id="{2DDC5B9B-8033-4458-857A-FDE97166502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C04620B-CA0C-457E-9A2E-1B659BE3C955}"/>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83986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CE81F-E71D-43A2-BF1D-F424A58C98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13DADC5-F1D3-4BCB-91B0-8A166B695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4A57846-37AC-4E9F-A353-EA1926BFBAF0}"/>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5" name="Footer Placeholder 4">
            <a:extLst>
              <a:ext uri="{FF2B5EF4-FFF2-40B4-BE49-F238E27FC236}">
                <a16:creationId xmlns:a16="http://schemas.microsoft.com/office/drawing/2014/main" id="{98816ECF-4286-4A94-8B2A-880284F1C7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8D35B2F-5B76-4034-8D18-9AE8504E54CD}"/>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59935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3FC0-BBA7-406A-9534-137E913D435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4EB9D90-19C3-449E-8E56-C47CF1BE9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8C08720D-A48B-4EED-8FF1-5B93E6722E95}"/>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5" name="Footer Placeholder 4">
            <a:extLst>
              <a:ext uri="{FF2B5EF4-FFF2-40B4-BE49-F238E27FC236}">
                <a16:creationId xmlns:a16="http://schemas.microsoft.com/office/drawing/2014/main" id="{616E64E1-BB80-41D0-AF68-4E671999B85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6E14BB7-7214-4C47-941C-A914B51D393F}"/>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308169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0AE7-DF6C-4DC0-A9D5-B1477D6EE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7A537224-0210-49EC-B844-F8AD13BC1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C671C-1290-4EB3-9430-05E168018E55}"/>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5" name="Footer Placeholder 4">
            <a:extLst>
              <a:ext uri="{FF2B5EF4-FFF2-40B4-BE49-F238E27FC236}">
                <a16:creationId xmlns:a16="http://schemas.microsoft.com/office/drawing/2014/main" id="{F783E9B0-143C-4F03-A48F-F04D278CB2E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78F3E78-CA25-4668-8DE4-18BB01F0B107}"/>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36535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5A85-A88E-477B-93BC-7179D8673C8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5CF4B37-263E-45D6-96A1-031081457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CF2BF119-4E3A-4275-82AD-95D481BE6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16F4505A-0D5C-4982-A75D-84642EC1EDC7}"/>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6" name="Footer Placeholder 5">
            <a:extLst>
              <a:ext uri="{FF2B5EF4-FFF2-40B4-BE49-F238E27FC236}">
                <a16:creationId xmlns:a16="http://schemas.microsoft.com/office/drawing/2014/main" id="{66C28E4E-8E9E-4545-A348-913BA3B9785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35EBBC6-5A8F-457A-953D-02D7BB4C2341}"/>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55829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AC5A-588F-4437-8CB9-A3AA02101DD7}"/>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9EA878C-D3BE-44AF-BC49-739C63298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17AB6-7D94-422A-B429-A4DBF503E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3D18A194-5C15-4AF9-B163-D5264BD1C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533EC-D9EC-4A66-AE60-5B10B7D9E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CF0B0DD-3810-4B00-AF6E-3A5B8CF28A32}"/>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8" name="Footer Placeholder 7">
            <a:extLst>
              <a:ext uri="{FF2B5EF4-FFF2-40B4-BE49-F238E27FC236}">
                <a16:creationId xmlns:a16="http://schemas.microsoft.com/office/drawing/2014/main" id="{467606CF-BC22-43B8-B86F-F1AC51818CBD}"/>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D439F7C9-AF92-47FE-9352-DE937D9EB3B1}"/>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67286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CA84-DB9E-452B-92F0-4DDB3F3A39E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193F256-582F-4B74-AC18-E83A80599059}"/>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4" name="Footer Placeholder 3">
            <a:extLst>
              <a:ext uri="{FF2B5EF4-FFF2-40B4-BE49-F238E27FC236}">
                <a16:creationId xmlns:a16="http://schemas.microsoft.com/office/drawing/2014/main" id="{57E680F0-DB16-44C0-8017-4569832948B4}"/>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AEACDB9B-2289-4961-8CF5-027713AB0B0B}"/>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68142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08BF-0F68-44E1-B455-363EC5EE256A}"/>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3" name="Footer Placeholder 2">
            <a:extLst>
              <a:ext uri="{FF2B5EF4-FFF2-40B4-BE49-F238E27FC236}">
                <a16:creationId xmlns:a16="http://schemas.microsoft.com/office/drawing/2014/main" id="{3D4EAB89-7F81-4FDE-AE04-C8F689F23EEC}"/>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03553D35-5088-40D9-A372-AD6E6B8C3838}"/>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98901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DF65-F5C7-4D31-B1C3-247588E7D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910E19C-7F5A-4A31-B076-9119965DF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61A6ECB4-8819-48BF-8478-6C79FAA48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F1B18-6A24-43A8-B63B-38A8C59004C3}"/>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6" name="Footer Placeholder 5">
            <a:extLst>
              <a:ext uri="{FF2B5EF4-FFF2-40B4-BE49-F238E27FC236}">
                <a16:creationId xmlns:a16="http://schemas.microsoft.com/office/drawing/2014/main" id="{34DFF7FC-0F19-4747-A004-8F5A9F06FB8B}"/>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C8CD965-9428-4C2A-B3B8-660E0573D0CC}"/>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30368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715A-68F6-4E14-ACBE-F17CB87B8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DC8916C-BB27-4A0C-943C-A5337A50F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83735542-B0F5-4341-A2F7-12B7410E9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26617-C3A4-4B73-9816-9F08CC7CA6C0}"/>
              </a:ext>
            </a:extLst>
          </p:cNvPr>
          <p:cNvSpPr>
            <a:spLocks noGrp="1"/>
          </p:cNvSpPr>
          <p:nvPr>
            <p:ph type="dt" sz="half" idx="10"/>
          </p:nvPr>
        </p:nvSpPr>
        <p:spPr/>
        <p:txBody>
          <a:bodyPr/>
          <a:lstStyle/>
          <a:p>
            <a:fld id="{8AA94142-8779-448C-A83F-A06DCB586565}" type="datetimeFigureOut">
              <a:rPr lang="LID4096" smtClean="0"/>
              <a:t>06/16/2022</a:t>
            </a:fld>
            <a:endParaRPr lang="LID4096"/>
          </a:p>
        </p:txBody>
      </p:sp>
      <p:sp>
        <p:nvSpPr>
          <p:cNvPr id="6" name="Footer Placeholder 5">
            <a:extLst>
              <a:ext uri="{FF2B5EF4-FFF2-40B4-BE49-F238E27FC236}">
                <a16:creationId xmlns:a16="http://schemas.microsoft.com/office/drawing/2014/main" id="{34CFA59F-48DC-40C3-9055-42F92EC7B33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930ED02D-1E61-4F05-BF25-E35AE7B561EB}"/>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1435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6DC4A-7C11-4B38-AEB1-AF5E819EA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D78DF7DE-FB19-4B22-94E9-899BA432C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8AD0F4A-0434-435B-80D9-F86F3661B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4142-8779-448C-A83F-A06DCB586565}" type="datetimeFigureOut">
              <a:rPr lang="LID4096" smtClean="0"/>
              <a:t>06/16/2022</a:t>
            </a:fld>
            <a:endParaRPr lang="LID4096"/>
          </a:p>
        </p:txBody>
      </p:sp>
      <p:sp>
        <p:nvSpPr>
          <p:cNvPr id="5" name="Footer Placeholder 4">
            <a:extLst>
              <a:ext uri="{FF2B5EF4-FFF2-40B4-BE49-F238E27FC236}">
                <a16:creationId xmlns:a16="http://schemas.microsoft.com/office/drawing/2014/main" id="{14BEE7A4-145D-4460-BC27-C281B85D0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E38E7477-0842-436E-A862-64510AE8C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4B54B-9964-4121-9648-AFD672E8E5C9}" type="slidenum">
              <a:rPr lang="LID4096" smtClean="0"/>
              <a:t>‹#›</a:t>
            </a:fld>
            <a:endParaRPr lang="LID4096"/>
          </a:p>
        </p:txBody>
      </p:sp>
    </p:spTree>
    <p:extLst>
      <p:ext uri="{BB962C8B-B14F-4D97-AF65-F5344CB8AC3E}">
        <p14:creationId xmlns:p14="http://schemas.microsoft.com/office/powerpoint/2010/main" val="368176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8" Type="http://schemas.openxmlformats.org/officeDocument/2006/relationships/image" Target="../media/image11.png"/><Relationship Id="rId17" Type="http://schemas.openxmlformats.org/officeDocument/2006/relationships/image" Target="../media/image4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ustering, Classification, and Factor Analysis in High ...">
            <a:extLst>
              <a:ext uri="{FF2B5EF4-FFF2-40B4-BE49-F238E27FC236}">
                <a16:creationId xmlns:a16="http://schemas.microsoft.com/office/drawing/2014/main" id="{6383C161-125F-41D5-A2C1-6636A81A8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829" y="3358418"/>
            <a:ext cx="3263968" cy="2580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72D24-8F23-47F6-A928-248038BE4273}"/>
              </a:ext>
            </a:extLst>
          </p:cNvPr>
          <p:cNvSpPr>
            <a:spLocks noGrp="1"/>
          </p:cNvSpPr>
          <p:nvPr>
            <p:ph type="ctrTitle"/>
          </p:nvPr>
        </p:nvSpPr>
        <p:spPr/>
        <p:txBody>
          <a:bodyPr/>
          <a:lstStyle/>
          <a:p>
            <a:r>
              <a:rPr lang="he-IL" dirty="0"/>
              <a:t>תרגול 11</a:t>
            </a:r>
            <a:endParaRPr lang="en-IL" dirty="0"/>
          </a:p>
        </p:txBody>
      </p:sp>
      <p:sp>
        <p:nvSpPr>
          <p:cNvPr id="3" name="Subtitle 2">
            <a:extLst>
              <a:ext uri="{FF2B5EF4-FFF2-40B4-BE49-F238E27FC236}">
                <a16:creationId xmlns:a16="http://schemas.microsoft.com/office/drawing/2014/main" id="{FE164086-42A8-430A-8C4F-44489350CE96}"/>
              </a:ext>
            </a:extLst>
          </p:cNvPr>
          <p:cNvSpPr>
            <a:spLocks noGrp="1"/>
          </p:cNvSpPr>
          <p:nvPr>
            <p:ph type="subTitle" idx="1"/>
          </p:nvPr>
        </p:nvSpPr>
        <p:spPr/>
        <p:txBody>
          <a:bodyPr/>
          <a:lstStyle/>
          <a:p>
            <a:pPr rtl="1"/>
            <a:r>
              <a:rPr lang="he-IL" dirty="0"/>
              <a:t>אשכול היררכי</a:t>
            </a:r>
            <a:endParaRPr lang="en-IL" dirty="0"/>
          </a:p>
        </p:txBody>
      </p:sp>
    </p:spTree>
    <p:extLst>
      <p:ext uri="{BB962C8B-B14F-4D97-AF65-F5344CB8AC3E}">
        <p14:creationId xmlns:p14="http://schemas.microsoft.com/office/powerpoint/2010/main" val="37503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0EB0F-A364-4948-96B8-FAB07C86FA10}"/>
              </a:ext>
            </a:extLst>
          </p:cNvPr>
          <p:cNvPicPr>
            <a:picLocks noChangeAspect="1"/>
          </p:cNvPicPr>
          <p:nvPr/>
        </p:nvPicPr>
        <p:blipFill>
          <a:blip r:embed="rId2"/>
          <a:stretch>
            <a:fillRect/>
          </a:stretch>
        </p:blipFill>
        <p:spPr>
          <a:xfrm>
            <a:off x="5318619" y="3118224"/>
            <a:ext cx="4530054" cy="3397540"/>
          </a:xfrm>
          <a:prstGeom prst="rect">
            <a:avLst/>
          </a:prstGeom>
        </p:spPr>
      </p:pic>
      <p:pic>
        <p:nvPicPr>
          <p:cNvPr id="7" name="Picture 6">
            <a:extLst>
              <a:ext uri="{FF2B5EF4-FFF2-40B4-BE49-F238E27FC236}">
                <a16:creationId xmlns:a16="http://schemas.microsoft.com/office/drawing/2014/main" id="{73084459-336F-409B-9F90-36276E7360F2}"/>
              </a:ext>
            </a:extLst>
          </p:cNvPr>
          <p:cNvPicPr>
            <a:picLocks noChangeAspect="1"/>
          </p:cNvPicPr>
          <p:nvPr/>
        </p:nvPicPr>
        <p:blipFill>
          <a:blip r:embed="rId3"/>
          <a:stretch>
            <a:fillRect/>
          </a:stretch>
        </p:blipFill>
        <p:spPr>
          <a:xfrm>
            <a:off x="-329969" y="2625371"/>
            <a:ext cx="4818077" cy="3613556"/>
          </a:xfrm>
          <a:prstGeom prst="rect">
            <a:avLst/>
          </a:prstGeom>
        </p:spPr>
      </p:pic>
      <p:sp>
        <p:nvSpPr>
          <p:cNvPr id="5" name="TextBox 4">
            <a:extLst>
              <a:ext uri="{FF2B5EF4-FFF2-40B4-BE49-F238E27FC236}">
                <a16:creationId xmlns:a16="http://schemas.microsoft.com/office/drawing/2014/main" id="{AFEB436C-66B4-5940-A368-BE106A9D5F17}"/>
              </a:ext>
            </a:extLst>
          </p:cNvPr>
          <p:cNvSpPr txBox="1"/>
          <p:nvPr/>
        </p:nvSpPr>
        <p:spPr>
          <a:xfrm>
            <a:off x="1705155" y="1611265"/>
            <a:ext cx="8781690" cy="461665"/>
          </a:xfrm>
          <a:prstGeom prst="rect">
            <a:avLst/>
          </a:prstGeom>
          <a:noFill/>
        </p:spPr>
        <p:txBody>
          <a:bodyPr wrap="square" rtlCol="0">
            <a:spAutoFit/>
          </a:bodyPr>
          <a:lstStyle/>
          <a:p>
            <a:r>
              <a:rPr lang="en-US" sz="2400" dirty="0"/>
              <a:t>Single                                                                                         complete</a:t>
            </a:r>
            <a:endParaRPr lang="en-IL" sz="2400" dirty="0"/>
          </a:p>
        </p:txBody>
      </p:sp>
      <p:sp>
        <p:nvSpPr>
          <p:cNvPr id="6" name="TextBox 5">
            <a:extLst>
              <a:ext uri="{FF2B5EF4-FFF2-40B4-BE49-F238E27FC236}">
                <a16:creationId xmlns:a16="http://schemas.microsoft.com/office/drawing/2014/main" id="{B262AFBB-0A9B-3DAC-9DB0-DDD210F8849A}"/>
              </a:ext>
            </a:extLst>
          </p:cNvPr>
          <p:cNvSpPr txBox="1"/>
          <p:nvPr/>
        </p:nvSpPr>
        <p:spPr>
          <a:xfrm>
            <a:off x="2501660" y="6238927"/>
            <a:ext cx="3795623" cy="369332"/>
          </a:xfrm>
          <a:prstGeom prst="rect">
            <a:avLst/>
          </a:prstGeom>
          <a:noFill/>
        </p:spPr>
        <p:txBody>
          <a:bodyPr wrap="square" rtlCol="0">
            <a:spAutoFit/>
          </a:bodyPr>
          <a:lstStyle/>
          <a:p>
            <a:pPr algn="r" rtl="1"/>
            <a:r>
              <a:rPr lang="en-US" dirty="0"/>
              <a:t>Single linkage </a:t>
            </a:r>
            <a:r>
              <a:rPr lang="he-IL" dirty="0"/>
              <a:t> תופס אשכולים מוארכים</a:t>
            </a:r>
            <a:endParaRPr lang="en-IL" dirty="0"/>
          </a:p>
        </p:txBody>
      </p:sp>
    </p:spTree>
    <p:extLst>
      <p:ext uri="{BB962C8B-B14F-4D97-AF65-F5344CB8AC3E}">
        <p14:creationId xmlns:p14="http://schemas.microsoft.com/office/powerpoint/2010/main" val="22800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BF2847-240B-419C-8A50-0DB4E15FB8B9}"/>
              </a:ext>
            </a:extLst>
          </p:cNvPr>
          <p:cNvPicPr>
            <a:picLocks noChangeAspect="1"/>
          </p:cNvPicPr>
          <p:nvPr/>
        </p:nvPicPr>
        <p:blipFill>
          <a:blip r:embed="rId2"/>
          <a:stretch>
            <a:fillRect/>
          </a:stretch>
        </p:blipFill>
        <p:spPr>
          <a:xfrm>
            <a:off x="4705498" y="2422603"/>
            <a:ext cx="5722016" cy="4291514"/>
          </a:xfrm>
          <a:prstGeom prst="rect">
            <a:avLst/>
          </a:prstGeom>
        </p:spPr>
      </p:pic>
      <p:pic>
        <p:nvPicPr>
          <p:cNvPr id="8" name="Picture 7">
            <a:extLst>
              <a:ext uri="{FF2B5EF4-FFF2-40B4-BE49-F238E27FC236}">
                <a16:creationId xmlns:a16="http://schemas.microsoft.com/office/drawing/2014/main" id="{40FFFEA0-F91B-47F8-BCC2-00981E43DF8D}"/>
              </a:ext>
            </a:extLst>
          </p:cNvPr>
          <p:cNvPicPr>
            <a:picLocks noChangeAspect="1"/>
          </p:cNvPicPr>
          <p:nvPr/>
        </p:nvPicPr>
        <p:blipFill>
          <a:blip r:embed="rId3"/>
          <a:stretch>
            <a:fillRect/>
          </a:stretch>
        </p:blipFill>
        <p:spPr>
          <a:xfrm>
            <a:off x="-763400" y="2196102"/>
            <a:ext cx="5722015" cy="4291512"/>
          </a:xfrm>
          <a:prstGeom prst="rect">
            <a:avLst/>
          </a:prstGeom>
        </p:spPr>
      </p:pic>
      <p:sp>
        <p:nvSpPr>
          <p:cNvPr id="4" name="TextBox 3">
            <a:extLst>
              <a:ext uri="{FF2B5EF4-FFF2-40B4-BE49-F238E27FC236}">
                <a16:creationId xmlns:a16="http://schemas.microsoft.com/office/drawing/2014/main" id="{2D978F63-45AC-2224-2091-7CF36A07EF8D}"/>
              </a:ext>
            </a:extLst>
          </p:cNvPr>
          <p:cNvSpPr txBox="1"/>
          <p:nvPr/>
        </p:nvSpPr>
        <p:spPr>
          <a:xfrm>
            <a:off x="1705155" y="1611265"/>
            <a:ext cx="8781690" cy="461665"/>
          </a:xfrm>
          <a:prstGeom prst="rect">
            <a:avLst/>
          </a:prstGeom>
          <a:noFill/>
        </p:spPr>
        <p:txBody>
          <a:bodyPr wrap="square" rtlCol="0">
            <a:spAutoFit/>
          </a:bodyPr>
          <a:lstStyle/>
          <a:p>
            <a:r>
              <a:rPr lang="en-US" sz="2400" dirty="0"/>
              <a:t>Single                                                                                         complete</a:t>
            </a:r>
            <a:endParaRPr lang="en-IL" sz="2400" dirty="0"/>
          </a:p>
        </p:txBody>
      </p:sp>
      <p:sp>
        <p:nvSpPr>
          <p:cNvPr id="6" name="TextBox 5">
            <a:extLst>
              <a:ext uri="{FF2B5EF4-FFF2-40B4-BE49-F238E27FC236}">
                <a16:creationId xmlns:a16="http://schemas.microsoft.com/office/drawing/2014/main" id="{E7337FCC-349C-6EBC-2AE8-6841776AFA48}"/>
              </a:ext>
            </a:extLst>
          </p:cNvPr>
          <p:cNvSpPr txBox="1"/>
          <p:nvPr/>
        </p:nvSpPr>
        <p:spPr>
          <a:xfrm>
            <a:off x="2501660" y="6238927"/>
            <a:ext cx="4295955" cy="369332"/>
          </a:xfrm>
          <a:prstGeom prst="rect">
            <a:avLst/>
          </a:prstGeom>
          <a:noFill/>
        </p:spPr>
        <p:txBody>
          <a:bodyPr wrap="square" rtlCol="0">
            <a:spAutoFit/>
          </a:bodyPr>
          <a:lstStyle/>
          <a:p>
            <a:pPr algn="r" rtl="1"/>
            <a:r>
              <a:rPr lang="en-US" dirty="0"/>
              <a:t>Single linkage </a:t>
            </a:r>
            <a:r>
              <a:rPr lang="he-IL" dirty="0"/>
              <a:t> תופס אשכולים בגדלים שונים</a:t>
            </a:r>
            <a:endParaRPr lang="en-IL" dirty="0"/>
          </a:p>
        </p:txBody>
      </p:sp>
    </p:spTree>
    <p:extLst>
      <p:ext uri="{BB962C8B-B14F-4D97-AF65-F5344CB8AC3E}">
        <p14:creationId xmlns:p14="http://schemas.microsoft.com/office/powerpoint/2010/main" val="39128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63555-85AE-4C64-BEA3-4FF7B9BA9C1F}"/>
              </a:ext>
            </a:extLst>
          </p:cNvPr>
          <p:cNvSpPr/>
          <p:nvPr/>
        </p:nvSpPr>
        <p:spPr>
          <a:xfrm>
            <a:off x="1624263" y="795772"/>
            <a:ext cx="10166684" cy="369332"/>
          </a:xfrm>
          <a:prstGeom prst="rect">
            <a:avLst/>
          </a:prstGeom>
        </p:spPr>
        <p:txBody>
          <a:bodyPr wrap="square">
            <a:spAutoFit/>
          </a:bodyPr>
          <a:lstStyle/>
          <a:p>
            <a:pPr algn="r" rtl="1"/>
            <a:r>
              <a:rPr lang="he-IL" dirty="0"/>
              <a:t>המרחק בין שתי קבוצות שווה </a:t>
            </a:r>
            <a:r>
              <a:rPr lang="he-IL" b="1" dirty="0"/>
              <a:t>לממוצע המרחקים </a:t>
            </a:r>
            <a:r>
              <a:rPr lang="he-IL" dirty="0"/>
              <a:t>בין הנקודות בקבוצה האחת לנקודות בקבוצה </a:t>
            </a:r>
            <a:r>
              <a:rPr lang="he-IL" dirty="0" err="1"/>
              <a:t>השניה</a:t>
            </a:r>
            <a:r>
              <a:rPr lang="he-IL" dirty="0"/>
              <a:t>.</a:t>
            </a:r>
            <a:endParaRPr lang="en-US" dirty="0"/>
          </a:p>
        </p:txBody>
      </p:sp>
      <p:sp>
        <p:nvSpPr>
          <p:cNvPr id="4" name="Rectangle 3">
            <a:extLst>
              <a:ext uri="{FF2B5EF4-FFF2-40B4-BE49-F238E27FC236}">
                <a16:creationId xmlns:a16="http://schemas.microsoft.com/office/drawing/2014/main" id="{E940CA35-DCAD-42F3-8942-9872939AF7A3}"/>
              </a:ext>
            </a:extLst>
          </p:cNvPr>
          <p:cNvSpPr/>
          <p:nvPr/>
        </p:nvSpPr>
        <p:spPr>
          <a:xfrm>
            <a:off x="1624263" y="3883877"/>
            <a:ext cx="10166684" cy="369332"/>
          </a:xfrm>
          <a:prstGeom prst="rect">
            <a:avLst/>
          </a:prstGeom>
        </p:spPr>
        <p:txBody>
          <a:bodyPr wrap="square">
            <a:spAutoFit/>
          </a:bodyPr>
          <a:lstStyle/>
          <a:p>
            <a:pPr lvl="0" algn="r" rtl="1"/>
            <a:r>
              <a:rPr lang="he-IL" dirty="0"/>
              <a:t>המרחק בין שתי קבוצות שווה למרחק בין </a:t>
            </a:r>
            <a:r>
              <a:rPr lang="he-IL" dirty="0" err="1"/>
              <a:t>הצנטרואידים</a:t>
            </a:r>
            <a:r>
              <a:rPr lang="he-IL" dirty="0"/>
              <a:t>( נקודות הממוצע) של שתי הקבוצות.</a:t>
            </a:r>
          </a:p>
        </p:txBody>
      </p:sp>
      <p:sp>
        <p:nvSpPr>
          <p:cNvPr id="6" name="TextBox 5">
            <a:extLst>
              <a:ext uri="{FF2B5EF4-FFF2-40B4-BE49-F238E27FC236}">
                <a16:creationId xmlns:a16="http://schemas.microsoft.com/office/drawing/2014/main" id="{85EF1566-816E-4C8B-9C7B-8D21872CB609}"/>
              </a:ext>
            </a:extLst>
          </p:cNvPr>
          <p:cNvSpPr txBox="1"/>
          <p:nvPr/>
        </p:nvSpPr>
        <p:spPr>
          <a:xfrm>
            <a:off x="7483366" y="157443"/>
            <a:ext cx="6106510" cy="523220"/>
          </a:xfrm>
          <a:prstGeom prst="rect">
            <a:avLst/>
          </a:prstGeom>
          <a:noFill/>
        </p:spPr>
        <p:txBody>
          <a:bodyPr wrap="square" rtlCol="0">
            <a:spAutoFit/>
          </a:bodyPr>
          <a:lstStyle/>
          <a:p>
            <a:pPr algn="ctr"/>
            <a:r>
              <a:rPr lang="en-US" sz="2800" b="1" dirty="0"/>
              <a:t>Average linkage </a:t>
            </a:r>
            <a:endParaRPr lang="LID4096" sz="2800" b="1" dirty="0"/>
          </a:p>
        </p:txBody>
      </p:sp>
      <p:sp>
        <p:nvSpPr>
          <p:cNvPr id="7" name="TextBox 6">
            <a:extLst>
              <a:ext uri="{FF2B5EF4-FFF2-40B4-BE49-F238E27FC236}">
                <a16:creationId xmlns:a16="http://schemas.microsoft.com/office/drawing/2014/main" id="{E19BDB0E-EEE6-4DCD-B66B-93A92F9FAAFC}"/>
              </a:ext>
            </a:extLst>
          </p:cNvPr>
          <p:cNvSpPr txBox="1"/>
          <p:nvPr/>
        </p:nvSpPr>
        <p:spPr>
          <a:xfrm>
            <a:off x="7271477" y="3360657"/>
            <a:ext cx="6106510" cy="523220"/>
          </a:xfrm>
          <a:prstGeom prst="rect">
            <a:avLst/>
          </a:prstGeom>
          <a:noFill/>
        </p:spPr>
        <p:txBody>
          <a:bodyPr wrap="square" rtlCol="0">
            <a:spAutoFit/>
          </a:bodyPr>
          <a:lstStyle/>
          <a:p>
            <a:pPr algn="ctr"/>
            <a:r>
              <a:rPr lang="en-US" sz="2800" b="1" dirty="0"/>
              <a:t>Centroid linkage </a:t>
            </a:r>
            <a:endParaRPr lang="LID4096" sz="2800" b="1" dirty="0"/>
          </a:p>
        </p:txBody>
      </p:sp>
      <p:pic>
        <p:nvPicPr>
          <p:cNvPr id="8" name="Picture 7">
            <a:extLst>
              <a:ext uri="{FF2B5EF4-FFF2-40B4-BE49-F238E27FC236}">
                <a16:creationId xmlns:a16="http://schemas.microsoft.com/office/drawing/2014/main" id="{029D99F1-1323-9FCF-C3B6-C657529ACEFE}"/>
              </a:ext>
            </a:extLst>
          </p:cNvPr>
          <p:cNvPicPr>
            <a:picLocks noChangeAspect="1"/>
          </p:cNvPicPr>
          <p:nvPr/>
        </p:nvPicPr>
        <p:blipFill rotWithShape="1">
          <a:blip r:embed="rId2"/>
          <a:srcRect l="54357" b="61398"/>
          <a:stretch/>
        </p:blipFill>
        <p:spPr>
          <a:xfrm>
            <a:off x="4242925" y="1314281"/>
            <a:ext cx="3883158" cy="1692502"/>
          </a:xfrm>
          <a:prstGeom prst="rect">
            <a:avLst/>
          </a:prstGeom>
        </p:spPr>
      </p:pic>
      <p:pic>
        <p:nvPicPr>
          <p:cNvPr id="9" name="Picture 8">
            <a:extLst>
              <a:ext uri="{FF2B5EF4-FFF2-40B4-BE49-F238E27FC236}">
                <a16:creationId xmlns:a16="http://schemas.microsoft.com/office/drawing/2014/main" id="{68110001-74A4-A180-6AA0-B3C972EAE969}"/>
              </a:ext>
            </a:extLst>
          </p:cNvPr>
          <p:cNvPicPr>
            <a:picLocks noChangeAspect="1"/>
          </p:cNvPicPr>
          <p:nvPr/>
        </p:nvPicPr>
        <p:blipFill rotWithShape="1">
          <a:blip r:embed="rId2"/>
          <a:srcRect l="54357" t="41796" b="13501"/>
          <a:stretch/>
        </p:blipFill>
        <p:spPr>
          <a:xfrm>
            <a:off x="4242925" y="4776429"/>
            <a:ext cx="3765420" cy="1900569"/>
          </a:xfrm>
          <a:prstGeom prst="rect">
            <a:avLst/>
          </a:prstGeom>
        </p:spPr>
      </p:pic>
    </p:spTree>
    <p:extLst>
      <p:ext uri="{BB962C8B-B14F-4D97-AF65-F5344CB8AC3E}">
        <p14:creationId xmlns:p14="http://schemas.microsoft.com/office/powerpoint/2010/main" val="232932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2BB035-3306-4F52-9074-533B73D8F4A8}"/>
              </a:ext>
            </a:extLst>
          </p:cNvPr>
          <p:cNvSpPr/>
          <p:nvPr/>
        </p:nvSpPr>
        <p:spPr>
          <a:xfrm>
            <a:off x="1901124" y="2544628"/>
            <a:ext cx="9424416" cy="4087401"/>
          </a:xfrm>
          <a:prstGeom prst="rect">
            <a:avLst/>
          </a:prstGeom>
        </p:spPr>
        <p:txBody>
          <a:bodyPr wrap="square">
            <a:spAutoFit/>
          </a:bodyPr>
          <a:lstStyle/>
          <a:p>
            <a:pPr algn="r" rtl="1">
              <a:lnSpc>
                <a:spcPct val="107000"/>
              </a:lnSpc>
              <a:spcAft>
                <a:spcPts val="800"/>
              </a:spcAft>
            </a:pPr>
            <a:r>
              <a:rPr lang="he-IL" sz="2400" dirty="0">
                <a:latin typeface="Calibri" panose="020F0502020204030204" pitchFamily="34" charset="0"/>
                <a:ea typeface="Calibri" panose="020F0502020204030204" pitchFamily="34" charset="0"/>
              </a:rPr>
              <a:t>האלגוריתם:</a:t>
            </a:r>
            <a:endParaRPr lang="he-IL" sz="2000" dirty="0">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he-IL" sz="2400" dirty="0">
                <a:latin typeface="Calibri" panose="020F0502020204030204" pitchFamily="34" charset="0"/>
                <a:ea typeface="Calibri" panose="020F0502020204030204" pitchFamily="34" charset="0"/>
              </a:rPr>
              <a:t>בחר הגדרת "מרחק".</a:t>
            </a:r>
            <a:endParaRPr lang="he-IL" sz="2000" dirty="0">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he-IL" sz="2400" dirty="0">
                <a:latin typeface="Calibri" panose="020F0502020204030204" pitchFamily="34" charset="0"/>
                <a:ea typeface="Calibri" panose="020F0502020204030204" pitchFamily="34" charset="0"/>
              </a:rPr>
              <a:t>אתחול: חשב את המרחק בין כל שתי נקודות.</a:t>
            </a:r>
            <a:endParaRPr lang="he-IL" sz="2000" dirty="0">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he-IL" sz="2400" dirty="0">
                <a:latin typeface="Calibri" panose="020F0502020204030204" pitchFamily="34" charset="0"/>
                <a:ea typeface="Calibri" panose="020F0502020204030204" pitchFamily="34" charset="0"/>
              </a:rPr>
              <a:t>עד שלא נותר מה לאחד:</a:t>
            </a:r>
            <a:endParaRPr lang="he-IL" sz="2000" dirty="0">
              <a:latin typeface="Calibri" panose="020F0502020204030204" pitchFamily="34" charset="0"/>
              <a:ea typeface="Calibri" panose="020F0502020204030204" pitchFamily="34" charset="0"/>
            </a:endParaRPr>
          </a:p>
          <a:p>
            <a:pPr marL="742950" marR="0" lvl="1" indent="-285750" algn="r" rtl="1">
              <a:lnSpc>
                <a:spcPct val="115000"/>
              </a:lnSpc>
              <a:spcBef>
                <a:spcPts val="0"/>
              </a:spcBef>
              <a:spcAft>
                <a:spcPts val="0"/>
              </a:spcAft>
              <a:buFont typeface="+mj-lt"/>
              <a:buAutoNum type="alphaLcPeriod"/>
            </a:pPr>
            <a:r>
              <a:rPr lang="he-IL" sz="2400" dirty="0">
                <a:latin typeface="Calibri" panose="020F0502020204030204" pitchFamily="34" charset="0"/>
                <a:ea typeface="Calibri" panose="020F0502020204030204" pitchFamily="34" charset="0"/>
              </a:rPr>
              <a:t>מצא את שתי הקבוצות הקרובות ביותר. שימו לב – באלגוריתם זה אנו מתייחסים גם לנקודות בודדות בתור </a:t>
            </a:r>
            <a:r>
              <a:rPr lang="he-IL" sz="2400" dirty="0" err="1">
                <a:latin typeface="Calibri" panose="020F0502020204030204" pitchFamily="34" charset="0"/>
                <a:ea typeface="Calibri" panose="020F0502020204030204" pitchFamily="34" charset="0"/>
              </a:rPr>
              <a:t>קלסטרים</a:t>
            </a:r>
            <a:r>
              <a:rPr lang="he-IL" sz="2400" dirty="0">
                <a:latin typeface="Calibri" panose="020F0502020204030204" pitchFamily="34" charset="0"/>
                <a:ea typeface="Calibri" panose="020F0502020204030204" pitchFamily="34" charset="0"/>
              </a:rPr>
              <a:t> (המכילים נקודה אחת, </a:t>
            </a:r>
            <a:r>
              <a:rPr lang="he-IL" sz="2400" dirty="0" err="1">
                <a:latin typeface="Calibri" panose="020F0502020204030204" pitchFamily="34" charset="0"/>
                <a:ea typeface="Calibri" panose="020F0502020204030204" pitchFamily="34" charset="0"/>
              </a:rPr>
              <a:t>קלסטרים</a:t>
            </a:r>
            <a:r>
              <a:rPr lang="he-IL" sz="2400" dirty="0">
                <a:latin typeface="Calibri" panose="020F0502020204030204" pitchFamily="34" charset="0"/>
                <a:ea typeface="Calibri" panose="020F0502020204030204" pitchFamily="34" charset="0"/>
              </a:rPr>
              <a:t> אלה נקראים לעיתים </a:t>
            </a:r>
            <a:r>
              <a:rPr lang="en-US" sz="2400" dirty="0">
                <a:latin typeface="Calibri" panose="020F0502020204030204" pitchFamily="34" charset="0"/>
                <a:ea typeface="Calibri" panose="020F0502020204030204" pitchFamily="34" charset="0"/>
                <a:cs typeface="Arial" panose="020B0604020202020204" pitchFamily="34" charset="0"/>
              </a:rPr>
              <a:t>singletons</a:t>
            </a:r>
            <a:r>
              <a:rPr lang="he-IL" sz="2400" dirty="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15000"/>
              </a:lnSpc>
              <a:spcBef>
                <a:spcPts val="0"/>
              </a:spcBef>
              <a:spcAft>
                <a:spcPts val="0"/>
              </a:spcAft>
              <a:buFont typeface="+mj-lt"/>
              <a:buAutoNum type="alphaLcPeriod"/>
            </a:pPr>
            <a:r>
              <a:rPr lang="he-IL" sz="2400" dirty="0">
                <a:latin typeface="Calibri" panose="020F0502020204030204" pitchFamily="34" charset="0"/>
                <a:ea typeface="Calibri" panose="020F0502020204030204" pitchFamily="34" charset="0"/>
              </a:rPr>
              <a:t>אחה אותם.</a:t>
            </a:r>
            <a:endParaRPr lang="he-IL" sz="2000" dirty="0">
              <a:latin typeface="Calibri" panose="020F0502020204030204" pitchFamily="34" charset="0"/>
              <a:ea typeface="Calibri" panose="020F0502020204030204" pitchFamily="34" charset="0"/>
            </a:endParaRPr>
          </a:p>
          <a:p>
            <a:pPr marL="742950" marR="0" lvl="1" indent="-285750" algn="r" rtl="1">
              <a:lnSpc>
                <a:spcPct val="115000"/>
              </a:lnSpc>
              <a:spcBef>
                <a:spcPts val="0"/>
              </a:spcBef>
              <a:spcAft>
                <a:spcPts val="800"/>
              </a:spcAft>
              <a:buFont typeface="+mj-lt"/>
              <a:buAutoNum type="alphaLcPeriod"/>
            </a:pPr>
            <a:r>
              <a:rPr lang="he-IL" sz="2400" dirty="0">
                <a:latin typeface="Calibri" panose="020F0502020204030204" pitchFamily="34" charset="0"/>
                <a:ea typeface="Calibri" panose="020F0502020204030204" pitchFamily="34" charset="0"/>
              </a:rPr>
              <a:t>חשב מחדש את המרחקים בין כל הקבוצות.</a:t>
            </a:r>
            <a:endParaRPr lang="he-IL" sz="20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BAE67B3-495F-4152-94DD-6923B29C8260}"/>
              </a:ext>
            </a:extLst>
          </p:cNvPr>
          <p:cNvSpPr txBox="1"/>
          <p:nvPr/>
        </p:nvSpPr>
        <p:spPr>
          <a:xfrm>
            <a:off x="3255990" y="1748345"/>
            <a:ext cx="6106510" cy="523220"/>
          </a:xfrm>
          <a:prstGeom prst="rect">
            <a:avLst/>
          </a:prstGeom>
          <a:noFill/>
        </p:spPr>
        <p:txBody>
          <a:bodyPr wrap="square" rtlCol="0">
            <a:spAutoFit/>
          </a:bodyPr>
          <a:lstStyle/>
          <a:p>
            <a:r>
              <a:rPr lang="en-US" sz="2800" b="1" dirty="0"/>
              <a:t>Hierarchical Clustering –</a:t>
            </a:r>
            <a:r>
              <a:rPr lang="he-IL" sz="2800" b="1" dirty="0"/>
              <a:t>אשכול היררכי</a:t>
            </a:r>
            <a:endParaRPr lang="LID4096" sz="2800" b="1" dirty="0"/>
          </a:p>
        </p:txBody>
      </p:sp>
    </p:spTree>
    <p:extLst>
      <p:ext uri="{BB962C8B-B14F-4D97-AF65-F5344CB8AC3E}">
        <p14:creationId xmlns:p14="http://schemas.microsoft.com/office/powerpoint/2010/main" val="302132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83CD-9536-401D-B2BB-359D3BB94D0E}"/>
              </a:ext>
            </a:extLst>
          </p:cNvPr>
          <p:cNvPicPr/>
          <p:nvPr/>
        </p:nvPicPr>
        <p:blipFill>
          <a:blip r:embed="rId2"/>
          <a:stretch>
            <a:fillRect/>
          </a:stretch>
        </p:blipFill>
        <p:spPr>
          <a:xfrm>
            <a:off x="7793886" y="2921589"/>
            <a:ext cx="4159309" cy="3648961"/>
          </a:xfrm>
          <a:prstGeom prst="rect">
            <a:avLst/>
          </a:prstGeom>
        </p:spPr>
      </p:pic>
      <p:sp>
        <p:nvSpPr>
          <p:cNvPr id="2" name="Rectangle 1">
            <a:extLst>
              <a:ext uri="{FF2B5EF4-FFF2-40B4-BE49-F238E27FC236}">
                <a16:creationId xmlns:a16="http://schemas.microsoft.com/office/drawing/2014/main" id="{616808B3-45BD-4F98-A08F-B213E98C101A}"/>
              </a:ext>
            </a:extLst>
          </p:cNvPr>
          <p:cNvSpPr/>
          <p:nvPr/>
        </p:nvSpPr>
        <p:spPr>
          <a:xfrm>
            <a:off x="514628" y="2865093"/>
            <a:ext cx="6801862" cy="416268"/>
          </a:xfrm>
          <a:prstGeom prst="rect">
            <a:avLst/>
          </a:prstGeom>
        </p:spPr>
        <p:txBody>
          <a:bodyPr wrap="none">
            <a:spAutoFit/>
          </a:bodyPr>
          <a:lstStyle/>
          <a:p>
            <a:pPr>
              <a:lnSpc>
                <a:spcPct val="107000"/>
              </a:lnSpc>
            </a:pPr>
            <a:r>
              <a:rPr lang="en-IL" sz="2000" b="1" dirty="0">
                <a:solidFill>
                  <a:srgbClr val="000000"/>
                </a:solidFill>
                <a:latin typeface="Courier New" panose="02070309020205020404" pitchFamily="49" charset="0"/>
                <a:ea typeface="Calibri" panose="020F0502020204030204" pitchFamily="34" charset="0"/>
                <a:cs typeface="Arial" panose="020B0604020202020204" pitchFamily="34" charset="0"/>
              </a:rPr>
              <a:t>X = [1 2.75;2 2.5;3.75 2;5 2;2.75 1;3.5 4];</a:t>
            </a:r>
            <a:endParaRPr lang="en-IL" sz="28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1E67ED-C436-43E4-9E92-EA53BD7BF541}"/>
              </a:ext>
            </a:extLst>
          </p:cNvPr>
          <p:cNvPicPr>
            <a:picLocks noChangeAspect="1"/>
          </p:cNvPicPr>
          <p:nvPr/>
        </p:nvPicPr>
        <p:blipFill>
          <a:blip r:embed="rId3"/>
          <a:stretch>
            <a:fillRect/>
          </a:stretch>
        </p:blipFill>
        <p:spPr>
          <a:xfrm>
            <a:off x="163456" y="3641133"/>
            <a:ext cx="7630430" cy="2377651"/>
          </a:xfrm>
          <a:prstGeom prst="rect">
            <a:avLst/>
          </a:prstGeom>
        </p:spPr>
      </p:pic>
    </p:spTree>
    <p:extLst>
      <p:ext uri="{BB962C8B-B14F-4D97-AF65-F5344CB8AC3E}">
        <p14:creationId xmlns:p14="http://schemas.microsoft.com/office/powerpoint/2010/main" val="292812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1B378-0BD2-43A7-AD94-60D04744EE67}"/>
              </a:ext>
            </a:extLst>
          </p:cNvPr>
          <p:cNvPicPr>
            <a:picLocks noChangeAspect="1"/>
          </p:cNvPicPr>
          <p:nvPr/>
        </p:nvPicPr>
        <p:blipFill>
          <a:blip r:embed="rId2"/>
          <a:stretch>
            <a:fillRect/>
          </a:stretch>
        </p:blipFill>
        <p:spPr>
          <a:xfrm>
            <a:off x="1784865" y="2800940"/>
            <a:ext cx="4629369" cy="3472027"/>
          </a:xfrm>
          <a:prstGeom prst="rect">
            <a:avLst/>
          </a:prstGeom>
        </p:spPr>
      </p:pic>
      <p:pic>
        <p:nvPicPr>
          <p:cNvPr id="5" name="Picture 4">
            <a:extLst>
              <a:ext uri="{FF2B5EF4-FFF2-40B4-BE49-F238E27FC236}">
                <a16:creationId xmlns:a16="http://schemas.microsoft.com/office/drawing/2014/main" id="{45DE999D-61C9-415B-BAA1-051A8B7B1CCD}"/>
              </a:ext>
            </a:extLst>
          </p:cNvPr>
          <p:cNvPicPr>
            <a:picLocks noChangeAspect="1"/>
          </p:cNvPicPr>
          <p:nvPr/>
        </p:nvPicPr>
        <p:blipFill>
          <a:blip r:embed="rId3"/>
          <a:stretch>
            <a:fillRect/>
          </a:stretch>
        </p:blipFill>
        <p:spPr>
          <a:xfrm>
            <a:off x="7089177" y="2589463"/>
            <a:ext cx="4561310" cy="3683504"/>
          </a:xfrm>
          <a:prstGeom prst="rect">
            <a:avLst/>
          </a:prstGeom>
        </p:spPr>
      </p:pic>
      <p:sp>
        <p:nvSpPr>
          <p:cNvPr id="6" name="TextBox 5">
            <a:extLst>
              <a:ext uri="{FF2B5EF4-FFF2-40B4-BE49-F238E27FC236}">
                <a16:creationId xmlns:a16="http://schemas.microsoft.com/office/drawing/2014/main" id="{83ECCB29-3C5B-4DAC-9F12-5638C18B6EE1}"/>
              </a:ext>
            </a:extLst>
          </p:cNvPr>
          <p:cNvSpPr txBox="1"/>
          <p:nvPr/>
        </p:nvSpPr>
        <p:spPr>
          <a:xfrm>
            <a:off x="4931229" y="1623724"/>
            <a:ext cx="2966010" cy="523220"/>
          </a:xfrm>
          <a:prstGeom prst="rect">
            <a:avLst/>
          </a:prstGeom>
          <a:noFill/>
        </p:spPr>
        <p:txBody>
          <a:bodyPr wrap="square" rtlCol="0">
            <a:spAutoFit/>
          </a:bodyPr>
          <a:lstStyle/>
          <a:p>
            <a:r>
              <a:rPr lang="en-US" sz="2800" b="1" dirty="0"/>
              <a:t>Single linkage</a:t>
            </a:r>
            <a:endParaRPr lang="LID4096" sz="2800" b="1" dirty="0"/>
          </a:p>
        </p:txBody>
      </p:sp>
    </p:spTree>
    <p:extLst>
      <p:ext uri="{BB962C8B-B14F-4D97-AF65-F5344CB8AC3E}">
        <p14:creationId xmlns:p14="http://schemas.microsoft.com/office/powerpoint/2010/main" val="152309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83CD-9536-401D-B2BB-359D3BB94D0E}"/>
              </a:ext>
            </a:extLst>
          </p:cNvPr>
          <p:cNvPicPr/>
          <p:nvPr/>
        </p:nvPicPr>
        <p:blipFill>
          <a:blip r:embed="rId2"/>
          <a:stretch>
            <a:fillRect/>
          </a:stretch>
        </p:blipFill>
        <p:spPr>
          <a:xfrm>
            <a:off x="7819053" y="144427"/>
            <a:ext cx="4159309" cy="3648961"/>
          </a:xfrm>
          <a:prstGeom prst="rect">
            <a:avLst/>
          </a:prstGeom>
        </p:spPr>
      </p:pic>
      <p:sp>
        <p:nvSpPr>
          <p:cNvPr id="2" name="Rectangle 1">
            <a:extLst>
              <a:ext uri="{FF2B5EF4-FFF2-40B4-BE49-F238E27FC236}">
                <a16:creationId xmlns:a16="http://schemas.microsoft.com/office/drawing/2014/main" id="{616808B3-45BD-4F98-A08F-B213E98C101A}"/>
              </a:ext>
            </a:extLst>
          </p:cNvPr>
          <p:cNvSpPr/>
          <p:nvPr/>
        </p:nvSpPr>
        <p:spPr>
          <a:xfrm>
            <a:off x="488171" y="608297"/>
            <a:ext cx="6801862" cy="416268"/>
          </a:xfrm>
          <a:prstGeom prst="rect">
            <a:avLst/>
          </a:prstGeom>
        </p:spPr>
        <p:txBody>
          <a:bodyPr wrap="none">
            <a:spAutoFit/>
          </a:bodyPr>
          <a:lstStyle/>
          <a:p>
            <a:pPr>
              <a:lnSpc>
                <a:spcPct val="107000"/>
              </a:lnSpc>
            </a:pPr>
            <a:r>
              <a:rPr lang="en-IL" sz="2000" b="1" dirty="0">
                <a:solidFill>
                  <a:srgbClr val="000000"/>
                </a:solidFill>
                <a:latin typeface="Courier New" panose="02070309020205020404" pitchFamily="49" charset="0"/>
                <a:ea typeface="Calibri" panose="020F0502020204030204" pitchFamily="34" charset="0"/>
                <a:cs typeface="Arial" panose="020B0604020202020204" pitchFamily="34" charset="0"/>
              </a:rPr>
              <a:t>X = [1 2.75;2 2.5;3.75 2;5 2;2.75 1;3.5 4];</a:t>
            </a:r>
            <a:endParaRPr lang="en-IL" sz="28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1E67ED-C436-43E4-9E92-EA53BD7BF541}"/>
              </a:ext>
            </a:extLst>
          </p:cNvPr>
          <p:cNvPicPr>
            <a:picLocks noChangeAspect="1"/>
          </p:cNvPicPr>
          <p:nvPr/>
        </p:nvPicPr>
        <p:blipFill>
          <a:blip r:embed="rId3"/>
          <a:stretch>
            <a:fillRect/>
          </a:stretch>
        </p:blipFill>
        <p:spPr>
          <a:xfrm>
            <a:off x="524399" y="997931"/>
            <a:ext cx="6358679" cy="1981372"/>
          </a:xfrm>
          <a:prstGeom prst="rect">
            <a:avLst/>
          </a:prstGeom>
        </p:spPr>
      </p:pic>
      <p:sp>
        <p:nvSpPr>
          <p:cNvPr id="3" name="TextBox 2">
            <a:extLst>
              <a:ext uri="{FF2B5EF4-FFF2-40B4-BE49-F238E27FC236}">
                <a16:creationId xmlns:a16="http://schemas.microsoft.com/office/drawing/2014/main" id="{DD074150-2BA0-43B5-A4F5-F2526849E544}"/>
              </a:ext>
            </a:extLst>
          </p:cNvPr>
          <p:cNvSpPr txBox="1"/>
          <p:nvPr/>
        </p:nvSpPr>
        <p:spPr>
          <a:xfrm>
            <a:off x="117446" y="3103927"/>
            <a:ext cx="7172587" cy="646331"/>
          </a:xfrm>
          <a:prstGeom prst="rect">
            <a:avLst/>
          </a:prstGeom>
          <a:noFill/>
        </p:spPr>
        <p:txBody>
          <a:bodyPr wrap="square" rtlCol="0">
            <a:spAutoFit/>
          </a:bodyPr>
          <a:lstStyle/>
          <a:p>
            <a:pPr algn="r" rtl="1"/>
            <a:r>
              <a:rPr lang="he-IL" dirty="0"/>
              <a:t>בהתחלה: כל דוגמא היא אשכול. לפי טבלת המרחקים המרחק הכי קטן הוא המרחק בין 1 ל2. </a:t>
            </a:r>
            <a:endParaRPr lang="en-IL" dirty="0"/>
          </a:p>
        </p:txBody>
      </p:sp>
      <p:sp>
        <p:nvSpPr>
          <p:cNvPr id="6" name="Oval 5">
            <a:extLst>
              <a:ext uri="{FF2B5EF4-FFF2-40B4-BE49-F238E27FC236}">
                <a16:creationId xmlns:a16="http://schemas.microsoft.com/office/drawing/2014/main" id="{28DBDA0B-FED1-4B23-BF3E-65E347393DC1}"/>
              </a:ext>
            </a:extLst>
          </p:cNvPr>
          <p:cNvSpPr/>
          <p:nvPr/>
        </p:nvSpPr>
        <p:spPr>
          <a:xfrm rot="1533166">
            <a:off x="8210377" y="1365063"/>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Picture 7">
            <a:extLst>
              <a:ext uri="{FF2B5EF4-FFF2-40B4-BE49-F238E27FC236}">
                <a16:creationId xmlns:a16="http://schemas.microsoft.com/office/drawing/2014/main" id="{D8BB1E6C-5D35-49D4-A0FC-0F62B5969B95}"/>
              </a:ext>
            </a:extLst>
          </p:cNvPr>
          <p:cNvPicPr>
            <a:picLocks noChangeAspect="1"/>
          </p:cNvPicPr>
          <p:nvPr/>
        </p:nvPicPr>
        <p:blipFill>
          <a:blip r:embed="rId4"/>
          <a:stretch>
            <a:fillRect/>
          </a:stretch>
        </p:blipFill>
        <p:spPr>
          <a:xfrm>
            <a:off x="4937073" y="4048695"/>
            <a:ext cx="3438442" cy="2578832"/>
          </a:xfrm>
          <a:prstGeom prst="rect">
            <a:avLst/>
          </a:prstGeom>
        </p:spPr>
      </p:pic>
      <p:sp>
        <p:nvSpPr>
          <p:cNvPr id="9" name="TextBox 8">
            <a:extLst>
              <a:ext uri="{FF2B5EF4-FFF2-40B4-BE49-F238E27FC236}">
                <a16:creationId xmlns:a16="http://schemas.microsoft.com/office/drawing/2014/main" id="{EFD7D8D6-5B45-FA0C-0AA2-F8CFF59D6D63}"/>
              </a:ext>
            </a:extLst>
          </p:cNvPr>
          <p:cNvSpPr txBox="1"/>
          <p:nvPr/>
        </p:nvSpPr>
        <p:spPr>
          <a:xfrm>
            <a:off x="1335683" y="30634"/>
            <a:ext cx="3795623" cy="461665"/>
          </a:xfrm>
          <a:prstGeom prst="rect">
            <a:avLst/>
          </a:prstGeom>
          <a:noFill/>
        </p:spPr>
        <p:txBody>
          <a:bodyPr wrap="square" rtlCol="0">
            <a:spAutoFit/>
          </a:bodyPr>
          <a:lstStyle/>
          <a:p>
            <a:pPr algn="r" rtl="1"/>
            <a:r>
              <a:rPr lang="en-US" sz="2400" b="1" dirty="0"/>
              <a:t>Complete linkage</a:t>
            </a:r>
            <a:endParaRPr lang="en-IL" sz="2400" b="1" dirty="0"/>
          </a:p>
        </p:txBody>
      </p:sp>
    </p:spTree>
    <p:extLst>
      <p:ext uri="{BB962C8B-B14F-4D97-AF65-F5344CB8AC3E}">
        <p14:creationId xmlns:p14="http://schemas.microsoft.com/office/powerpoint/2010/main" val="192327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2FFB77-987B-42BF-9DAC-751D07778E49}"/>
              </a:ext>
            </a:extLst>
          </p:cNvPr>
          <p:cNvSpPr txBox="1"/>
          <p:nvPr/>
        </p:nvSpPr>
        <p:spPr>
          <a:xfrm>
            <a:off x="1166070" y="218114"/>
            <a:ext cx="10503016" cy="1200329"/>
          </a:xfrm>
          <a:prstGeom prst="rect">
            <a:avLst/>
          </a:prstGeom>
          <a:noFill/>
        </p:spPr>
        <p:txBody>
          <a:bodyPr wrap="square" rtlCol="0">
            <a:spAutoFit/>
          </a:bodyPr>
          <a:lstStyle/>
          <a:p>
            <a:pPr algn="r" rtl="1"/>
            <a:r>
              <a:rPr lang="he-IL" dirty="0"/>
              <a:t>בשלב הבא נחשב את המרחק של קלסטר 12 משאר הנקודות. נקודה 1 יותר רחוקה מהנקודות מאשר הנקודה 2 לכן המרחק הכי ארוך מחושב לפיה. שאר המרחקים לא משתנים. שימו לב שהעמודה של המרחק של קלסטר 12 משאר הנקודות היא אותה עמודה של המרחק של נקודה 1 משאר הנקודות. </a:t>
            </a:r>
            <a:endParaRPr lang="en-US" dirty="0"/>
          </a:p>
          <a:p>
            <a:pPr algn="r" rtl="1"/>
            <a:r>
              <a:rPr lang="he-IL" dirty="0"/>
              <a:t>המרחק הכי קטן לפי הטבלה זה המרחק בין 3 ל4.  </a:t>
            </a:r>
            <a:endParaRPr lang="en-IL" dirty="0"/>
          </a:p>
        </p:txBody>
      </p:sp>
      <p:sp>
        <p:nvSpPr>
          <p:cNvPr id="6" name="TextBox 5">
            <a:extLst>
              <a:ext uri="{FF2B5EF4-FFF2-40B4-BE49-F238E27FC236}">
                <a16:creationId xmlns:a16="http://schemas.microsoft.com/office/drawing/2014/main" id="{9402EA82-59D0-4547-A482-1171CD4F4B29}"/>
              </a:ext>
            </a:extLst>
          </p:cNvPr>
          <p:cNvSpPr txBox="1"/>
          <p:nvPr/>
        </p:nvSpPr>
        <p:spPr>
          <a:xfrm>
            <a:off x="2262230" y="1560136"/>
            <a:ext cx="4395831" cy="369332"/>
          </a:xfrm>
          <a:prstGeom prst="rect">
            <a:avLst/>
          </a:prstGeom>
          <a:noFill/>
        </p:spPr>
        <p:txBody>
          <a:bodyPr wrap="square" rtlCol="0">
            <a:spAutoFit/>
          </a:bodyPr>
          <a:lstStyle/>
          <a:p>
            <a:pPr rtl="1"/>
            <a:r>
              <a:rPr lang="en-US" dirty="0">
                <a:highlight>
                  <a:srgbClr val="00FFFF"/>
                </a:highlight>
              </a:rPr>
              <a:t>12                 3                4               5                6</a:t>
            </a:r>
            <a:r>
              <a:rPr lang="he-IL" dirty="0">
                <a:highlight>
                  <a:srgbClr val="00FFFF"/>
                </a:highlight>
              </a:rPr>
              <a:t> </a:t>
            </a:r>
            <a:endParaRPr lang="en-IL" dirty="0">
              <a:highlight>
                <a:srgbClr val="00FFFF"/>
              </a:highlight>
            </a:endParaRPr>
          </a:p>
        </p:txBody>
      </p:sp>
      <p:pic>
        <p:nvPicPr>
          <p:cNvPr id="8" name="Picture 7">
            <a:extLst>
              <a:ext uri="{FF2B5EF4-FFF2-40B4-BE49-F238E27FC236}">
                <a16:creationId xmlns:a16="http://schemas.microsoft.com/office/drawing/2014/main" id="{5CD88756-8F44-4B17-8CC1-1704C61B6935}"/>
              </a:ext>
            </a:extLst>
          </p:cNvPr>
          <p:cNvPicPr/>
          <p:nvPr/>
        </p:nvPicPr>
        <p:blipFill>
          <a:blip r:embed="rId2"/>
          <a:stretch>
            <a:fillRect/>
          </a:stretch>
        </p:blipFill>
        <p:spPr>
          <a:xfrm>
            <a:off x="7443838" y="2925558"/>
            <a:ext cx="4159309" cy="3648961"/>
          </a:xfrm>
          <a:prstGeom prst="rect">
            <a:avLst/>
          </a:prstGeom>
        </p:spPr>
      </p:pic>
      <p:sp>
        <p:nvSpPr>
          <p:cNvPr id="9" name="Oval 8">
            <a:extLst>
              <a:ext uri="{FF2B5EF4-FFF2-40B4-BE49-F238E27FC236}">
                <a16:creationId xmlns:a16="http://schemas.microsoft.com/office/drawing/2014/main" id="{1D6E98FA-FC20-41D6-8E04-3CFC4786D99D}"/>
              </a:ext>
            </a:extLst>
          </p:cNvPr>
          <p:cNvSpPr/>
          <p:nvPr/>
        </p:nvSpPr>
        <p:spPr>
          <a:xfrm rot="1533166">
            <a:off x="7851939" y="4229680"/>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D98C47D6-E763-4F71-8D70-D4B5024C9F35}"/>
              </a:ext>
            </a:extLst>
          </p:cNvPr>
          <p:cNvSpPr/>
          <p:nvPr/>
        </p:nvSpPr>
        <p:spPr>
          <a:xfrm>
            <a:off x="9817523" y="4781725"/>
            <a:ext cx="1633449" cy="5956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1" name="Picture 20">
            <a:extLst>
              <a:ext uri="{FF2B5EF4-FFF2-40B4-BE49-F238E27FC236}">
                <a16:creationId xmlns:a16="http://schemas.microsoft.com/office/drawing/2014/main" id="{E36C1F77-DBA8-4C72-86AB-61C4DBF9926E}"/>
              </a:ext>
            </a:extLst>
          </p:cNvPr>
          <p:cNvPicPr>
            <a:picLocks noChangeAspect="1"/>
          </p:cNvPicPr>
          <p:nvPr/>
        </p:nvPicPr>
        <p:blipFill>
          <a:blip r:embed="rId3"/>
          <a:stretch>
            <a:fillRect/>
          </a:stretch>
        </p:blipFill>
        <p:spPr>
          <a:xfrm>
            <a:off x="1679141" y="3670400"/>
            <a:ext cx="3822523" cy="3121423"/>
          </a:xfrm>
          <a:prstGeom prst="rect">
            <a:avLst/>
          </a:prstGeom>
        </p:spPr>
      </p:pic>
      <p:pic>
        <p:nvPicPr>
          <p:cNvPr id="22" name="Picture 21">
            <a:extLst>
              <a:ext uri="{FF2B5EF4-FFF2-40B4-BE49-F238E27FC236}">
                <a16:creationId xmlns:a16="http://schemas.microsoft.com/office/drawing/2014/main" id="{C9E1C154-FFF6-43C1-9E8A-FB8ED7EE4929}"/>
              </a:ext>
            </a:extLst>
          </p:cNvPr>
          <p:cNvPicPr>
            <a:picLocks noChangeAspect="1"/>
          </p:cNvPicPr>
          <p:nvPr/>
        </p:nvPicPr>
        <p:blipFill>
          <a:blip r:embed="rId4"/>
          <a:stretch>
            <a:fillRect/>
          </a:stretch>
        </p:blipFill>
        <p:spPr>
          <a:xfrm>
            <a:off x="2238694" y="1855802"/>
            <a:ext cx="4400550" cy="1200150"/>
          </a:xfrm>
          <a:prstGeom prst="rect">
            <a:avLst/>
          </a:prstGeom>
        </p:spPr>
      </p:pic>
    </p:spTree>
    <p:extLst>
      <p:ext uri="{BB962C8B-B14F-4D97-AF65-F5344CB8AC3E}">
        <p14:creationId xmlns:p14="http://schemas.microsoft.com/office/powerpoint/2010/main" val="251562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2FFB77-987B-42BF-9DAC-751D07778E49}"/>
              </a:ext>
            </a:extLst>
          </p:cNvPr>
          <p:cNvSpPr txBox="1"/>
          <p:nvPr/>
        </p:nvSpPr>
        <p:spPr>
          <a:xfrm>
            <a:off x="1166070" y="218114"/>
            <a:ext cx="10503016" cy="1200329"/>
          </a:xfrm>
          <a:prstGeom prst="rect">
            <a:avLst/>
          </a:prstGeom>
          <a:noFill/>
        </p:spPr>
        <p:txBody>
          <a:bodyPr wrap="square" rtlCol="0">
            <a:spAutoFit/>
          </a:bodyPr>
          <a:lstStyle/>
          <a:p>
            <a:pPr algn="r" rtl="1"/>
            <a:r>
              <a:rPr lang="he-IL" dirty="0"/>
              <a:t>בשלב הבא נחשב את המרחק של קלסטר 34 וקלסטר משאר הקלסטרים. נקודה 4 יותר רחוקה מהנקודות מאשר הנקודה 3 לכן המרחק הכי ארוך מחושב לפיה. שימו לב שהעמודה של המרחק של קלסטר 34 משאר הקלסטרים היא אותה עמודה של המרחק של נקודה 4 משאר הקלסטרים. </a:t>
            </a:r>
            <a:endParaRPr lang="en-US" dirty="0"/>
          </a:p>
          <a:p>
            <a:pPr algn="r" rtl="1"/>
            <a:r>
              <a:rPr lang="he-IL" dirty="0"/>
              <a:t>המרחק הכי קטן לפי הטבלה זה המרחק בין קלסטר 34 לקלסטר 5.  </a:t>
            </a:r>
            <a:endParaRPr lang="en-IL" dirty="0"/>
          </a:p>
        </p:txBody>
      </p:sp>
      <p:sp>
        <p:nvSpPr>
          <p:cNvPr id="6" name="TextBox 5">
            <a:extLst>
              <a:ext uri="{FF2B5EF4-FFF2-40B4-BE49-F238E27FC236}">
                <a16:creationId xmlns:a16="http://schemas.microsoft.com/office/drawing/2014/main" id="{9402EA82-59D0-4547-A482-1171CD4F4B29}"/>
              </a:ext>
            </a:extLst>
          </p:cNvPr>
          <p:cNvSpPr txBox="1"/>
          <p:nvPr/>
        </p:nvSpPr>
        <p:spPr>
          <a:xfrm>
            <a:off x="2262230" y="1560136"/>
            <a:ext cx="4395831" cy="369332"/>
          </a:xfrm>
          <a:prstGeom prst="rect">
            <a:avLst/>
          </a:prstGeom>
          <a:noFill/>
        </p:spPr>
        <p:txBody>
          <a:bodyPr wrap="square" rtlCol="0">
            <a:spAutoFit/>
          </a:bodyPr>
          <a:lstStyle/>
          <a:p>
            <a:pPr rtl="1"/>
            <a:r>
              <a:rPr lang="en-US" dirty="0">
                <a:highlight>
                  <a:srgbClr val="00FFFF"/>
                </a:highlight>
              </a:rPr>
              <a:t>12                 34            5                6</a:t>
            </a:r>
            <a:r>
              <a:rPr lang="he-IL" dirty="0">
                <a:highlight>
                  <a:srgbClr val="00FFFF"/>
                </a:highlight>
              </a:rPr>
              <a:t> </a:t>
            </a:r>
            <a:endParaRPr lang="en-IL" dirty="0">
              <a:highlight>
                <a:srgbClr val="00FFFF"/>
              </a:highlight>
            </a:endParaRPr>
          </a:p>
        </p:txBody>
      </p:sp>
      <p:pic>
        <p:nvPicPr>
          <p:cNvPr id="8" name="Picture 7">
            <a:extLst>
              <a:ext uri="{FF2B5EF4-FFF2-40B4-BE49-F238E27FC236}">
                <a16:creationId xmlns:a16="http://schemas.microsoft.com/office/drawing/2014/main" id="{5CD88756-8F44-4B17-8CC1-1704C61B6935}"/>
              </a:ext>
            </a:extLst>
          </p:cNvPr>
          <p:cNvPicPr/>
          <p:nvPr/>
        </p:nvPicPr>
        <p:blipFill>
          <a:blip r:embed="rId2"/>
          <a:stretch>
            <a:fillRect/>
          </a:stretch>
        </p:blipFill>
        <p:spPr>
          <a:xfrm>
            <a:off x="7443838" y="2925558"/>
            <a:ext cx="4159309" cy="3648961"/>
          </a:xfrm>
          <a:prstGeom prst="rect">
            <a:avLst/>
          </a:prstGeom>
        </p:spPr>
      </p:pic>
      <p:sp>
        <p:nvSpPr>
          <p:cNvPr id="9" name="Oval 8">
            <a:extLst>
              <a:ext uri="{FF2B5EF4-FFF2-40B4-BE49-F238E27FC236}">
                <a16:creationId xmlns:a16="http://schemas.microsoft.com/office/drawing/2014/main" id="{1D6E98FA-FC20-41D6-8E04-3CFC4786D99D}"/>
              </a:ext>
            </a:extLst>
          </p:cNvPr>
          <p:cNvSpPr/>
          <p:nvPr/>
        </p:nvSpPr>
        <p:spPr>
          <a:xfrm rot="1533166">
            <a:off x="7851939" y="4229680"/>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D98C47D6-E763-4F71-8D70-D4B5024C9F35}"/>
              </a:ext>
            </a:extLst>
          </p:cNvPr>
          <p:cNvSpPr/>
          <p:nvPr/>
        </p:nvSpPr>
        <p:spPr>
          <a:xfrm>
            <a:off x="9817523" y="4781725"/>
            <a:ext cx="1633449" cy="5956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a:extLst>
              <a:ext uri="{FF2B5EF4-FFF2-40B4-BE49-F238E27FC236}">
                <a16:creationId xmlns:a16="http://schemas.microsoft.com/office/drawing/2014/main" id="{4B95235E-AA6D-4E5C-8C00-71E9D6CC2234}"/>
              </a:ext>
            </a:extLst>
          </p:cNvPr>
          <p:cNvPicPr>
            <a:picLocks noChangeAspect="1"/>
          </p:cNvPicPr>
          <p:nvPr/>
        </p:nvPicPr>
        <p:blipFill>
          <a:blip r:embed="rId3"/>
          <a:stretch>
            <a:fillRect/>
          </a:stretch>
        </p:blipFill>
        <p:spPr>
          <a:xfrm>
            <a:off x="2077848" y="3693032"/>
            <a:ext cx="3819611" cy="2864709"/>
          </a:xfrm>
          <a:prstGeom prst="rect">
            <a:avLst/>
          </a:prstGeom>
        </p:spPr>
      </p:pic>
      <p:sp>
        <p:nvSpPr>
          <p:cNvPr id="11" name="Rectangle 10">
            <a:extLst>
              <a:ext uri="{FF2B5EF4-FFF2-40B4-BE49-F238E27FC236}">
                <a16:creationId xmlns:a16="http://schemas.microsoft.com/office/drawing/2014/main" id="{9A65BD4B-01AC-441F-BC1D-6C613E47391F}"/>
              </a:ext>
            </a:extLst>
          </p:cNvPr>
          <p:cNvSpPr/>
          <p:nvPr/>
        </p:nvSpPr>
        <p:spPr>
          <a:xfrm>
            <a:off x="3012346" y="3574821"/>
            <a:ext cx="636865" cy="2382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ectangle 11">
            <a:extLst>
              <a:ext uri="{FF2B5EF4-FFF2-40B4-BE49-F238E27FC236}">
                <a16:creationId xmlns:a16="http://schemas.microsoft.com/office/drawing/2014/main" id="{DAF7623A-8520-4C37-AA36-2D4EDA75D3BE}"/>
              </a:ext>
            </a:extLst>
          </p:cNvPr>
          <p:cNvSpPr/>
          <p:nvPr/>
        </p:nvSpPr>
        <p:spPr>
          <a:xfrm>
            <a:off x="3492270" y="3670400"/>
            <a:ext cx="636865" cy="2382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Rectangle 12">
            <a:extLst>
              <a:ext uri="{FF2B5EF4-FFF2-40B4-BE49-F238E27FC236}">
                <a16:creationId xmlns:a16="http://schemas.microsoft.com/office/drawing/2014/main" id="{6B9FDF12-2D48-4E4E-9984-14A200B211FD}"/>
              </a:ext>
            </a:extLst>
          </p:cNvPr>
          <p:cNvSpPr/>
          <p:nvPr/>
        </p:nvSpPr>
        <p:spPr>
          <a:xfrm>
            <a:off x="3986805" y="3334145"/>
            <a:ext cx="1050814" cy="169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E78D5446-41B9-4DA4-99B8-4CCCCBCAA7AB}"/>
              </a:ext>
            </a:extLst>
          </p:cNvPr>
          <p:cNvSpPr/>
          <p:nvPr/>
        </p:nvSpPr>
        <p:spPr>
          <a:xfrm rot="3173363">
            <a:off x="9529145" y="4284451"/>
            <a:ext cx="1587951" cy="2617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698BC04F-D150-4773-A375-32FEB7A322B3}"/>
              </a:ext>
            </a:extLst>
          </p:cNvPr>
          <p:cNvSpPr txBox="1"/>
          <p:nvPr/>
        </p:nvSpPr>
        <p:spPr>
          <a:xfrm>
            <a:off x="1759066" y="1851480"/>
            <a:ext cx="405294" cy="1077218"/>
          </a:xfrm>
          <a:prstGeom prst="rect">
            <a:avLst/>
          </a:prstGeom>
          <a:noFill/>
        </p:spPr>
        <p:txBody>
          <a:bodyPr wrap="square" rtlCol="0">
            <a:spAutoFit/>
          </a:bodyPr>
          <a:lstStyle/>
          <a:p>
            <a:r>
              <a:rPr lang="en-US" sz="1600" dirty="0">
                <a:highlight>
                  <a:srgbClr val="00FFFF"/>
                </a:highlight>
              </a:rPr>
              <a:t>12</a:t>
            </a:r>
          </a:p>
          <a:p>
            <a:r>
              <a:rPr lang="en-US" sz="1600" dirty="0">
                <a:highlight>
                  <a:srgbClr val="00FFFF"/>
                </a:highlight>
              </a:rPr>
              <a:t>34</a:t>
            </a:r>
          </a:p>
          <a:p>
            <a:r>
              <a:rPr lang="en-US" sz="1600" dirty="0">
                <a:highlight>
                  <a:srgbClr val="00FFFF"/>
                </a:highlight>
              </a:rPr>
              <a:t>5</a:t>
            </a:r>
          </a:p>
          <a:p>
            <a:r>
              <a:rPr lang="en-US" sz="1600" dirty="0">
                <a:highlight>
                  <a:srgbClr val="00FFFF"/>
                </a:highlight>
              </a:rPr>
              <a:t>6</a:t>
            </a:r>
            <a:endParaRPr lang="en-IL" sz="1600" dirty="0">
              <a:highlight>
                <a:srgbClr val="00FFFF"/>
              </a:highlight>
            </a:endParaRPr>
          </a:p>
        </p:txBody>
      </p:sp>
      <p:pic>
        <p:nvPicPr>
          <p:cNvPr id="16" name="Picture 15">
            <a:extLst>
              <a:ext uri="{FF2B5EF4-FFF2-40B4-BE49-F238E27FC236}">
                <a16:creationId xmlns:a16="http://schemas.microsoft.com/office/drawing/2014/main" id="{794F7653-1882-4E23-9708-AF76D0A94A1C}"/>
              </a:ext>
            </a:extLst>
          </p:cNvPr>
          <p:cNvPicPr>
            <a:picLocks noChangeAspect="1"/>
          </p:cNvPicPr>
          <p:nvPr/>
        </p:nvPicPr>
        <p:blipFill>
          <a:blip r:embed="rId4"/>
          <a:stretch>
            <a:fillRect/>
          </a:stretch>
        </p:blipFill>
        <p:spPr>
          <a:xfrm>
            <a:off x="2077848" y="1952100"/>
            <a:ext cx="3505200" cy="952500"/>
          </a:xfrm>
          <a:prstGeom prst="rect">
            <a:avLst/>
          </a:prstGeom>
        </p:spPr>
      </p:pic>
    </p:spTree>
    <p:extLst>
      <p:ext uri="{BB962C8B-B14F-4D97-AF65-F5344CB8AC3E}">
        <p14:creationId xmlns:p14="http://schemas.microsoft.com/office/powerpoint/2010/main" val="148177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A92385-1B4C-4156-AB70-9EEF3D2A7461}"/>
              </a:ext>
            </a:extLst>
          </p:cNvPr>
          <p:cNvSpPr txBox="1"/>
          <p:nvPr/>
        </p:nvSpPr>
        <p:spPr>
          <a:xfrm>
            <a:off x="2262230" y="1560136"/>
            <a:ext cx="4395831" cy="369332"/>
          </a:xfrm>
          <a:prstGeom prst="rect">
            <a:avLst/>
          </a:prstGeom>
          <a:noFill/>
        </p:spPr>
        <p:txBody>
          <a:bodyPr wrap="square" rtlCol="0">
            <a:spAutoFit/>
          </a:bodyPr>
          <a:lstStyle/>
          <a:p>
            <a:pPr rtl="1"/>
            <a:r>
              <a:rPr lang="en-US" dirty="0">
                <a:highlight>
                  <a:srgbClr val="00FFFF"/>
                </a:highlight>
              </a:rPr>
              <a:t>12                 345                6</a:t>
            </a:r>
            <a:r>
              <a:rPr lang="he-IL" dirty="0">
                <a:highlight>
                  <a:srgbClr val="00FFFF"/>
                </a:highlight>
              </a:rPr>
              <a:t> </a:t>
            </a:r>
            <a:endParaRPr lang="en-IL" dirty="0">
              <a:highlight>
                <a:srgbClr val="00FFFF"/>
              </a:highlight>
            </a:endParaRPr>
          </a:p>
        </p:txBody>
      </p:sp>
      <p:sp>
        <p:nvSpPr>
          <p:cNvPr id="5" name="TextBox 4">
            <a:extLst>
              <a:ext uri="{FF2B5EF4-FFF2-40B4-BE49-F238E27FC236}">
                <a16:creationId xmlns:a16="http://schemas.microsoft.com/office/drawing/2014/main" id="{33909B10-8968-4797-BFB8-FB478FC0AB43}"/>
              </a:ext>
            </a:extLst>
          </p:cNvPr>
          <p:cNvSpPr txBox="1"/>
          <p:nvPr/>
        </p:nvSpPr>
        <p:spPr>
          <a:xfrm>
            <a:off x="1759066" y="1819754"/>
            <a:ext cx="503164" cy="830997"/>
          </a:xfrm>
          <a:prstGeom prst="rect">
            <a:avLst/>
          </a:prstGeom>
          <a:noFill/>
        </p:spPr>
        <p:txBody>
          <a:bodyPr wrap="square" rtlCol="0">
            <a:spAutoFit/>
          </a:bodyPr>
          <a:lstStyle/>
          <a:p>
            <a:r>
              <a:rPr lang="en-US" sz="1600" dirty="0">
                <a:highlight>
                  <a:srgbClr val="00FFFF"/>
                </a:highlight>
              </a:rPr>
              <a:t>12</a:t>
            </a:r>
          </a:p>
          <a:p>
            <a:r>
              <a:rPr lang="en-US" sz="1600" dirty="0">
                <a:highlight>
                  <a:srgbClr val="00FFFF"/>
                </a:highlight>
              </a:rPr>
              <a:t>345</a:t>
            </a:r>
          </a:p>
          <a:p>
            <a:r>
              <a:rPr lang="en-US" sz="1600" dirty="0">
                <a:highlight>
                  <a:srgbClr val="00FFFF"/>
                </a:highlight>
              </a:rPr>
              <a:t>6</a:t>
            </a:r>
            <a:endParaRPr lang="en-IL" sz="1600" dirty="0">
              <a:highlight>
                <a:srgbClr val="00FFFF"/>
              </a:highlight>
            </a:endParaRPr>
          </a:p>
        </p:txBody>
      </p:sp>
      <p:pic>
        <p:nvPicPr>
          <p:cNvPr id="6" name="Picture 5">
            <a:extLst>
              <a:ext uri="{FF2B5EF4-FFF2-40B4-BE49-F238E27FC236}">
                <a16:creationId xmlns:a16="http://schemas.microsoft.com/office/drawing/2014/main" id="{86E5D2AD-988F-4AEC-BFC6-7ADE8D854300}"/>
              </a:ext>
            </a:extLst>
          </p:cNvPr>
          <p:cNvPicPr/>
          <p:nvPr/>
        </p:nvPicPr>
        <p:blipFill>
          <a:blip r:embed="rId2"/>
          <a:stretch>
            <a:fillRect/>
          </a:stretch>
        </p:blipFill>
        <p:spPr>
          <a:xfrm>
            <a:off x="6395214" y="1279572"/>
            <a:ext cx="4159309" cy="3648961"/>
          </a:xfrm>
          <a:prstGeom prst="rect">
            <a:avLst/>
          </a:prstGeom>
        </p:spPr>
      </p:pic>
      <p:sp>
        <p:nvSpPr>
          <p:cNvPr id="7" name="Oval 6">
            <a:extLst>
              <a:ext uri="{FF2B5EF4-FFF2-40B4-BE49-F238E27FC236}">
                <a16:creationId xmlns:a16="http://schemas.microsoft.com/office/drawing/2014/main" id="{BB2C46A6-9EC0-48E5-84FA-D7B18F4F1896}"/>
              </a:ext>
            </a:extLst>
          </p:cNvPr>
          <p:cNvSpPr/>
          <p:nvPr/>
        </p:nvSpPr>
        <p:spPr>
          <a:xfrm rot="1533166">
            <a:off x="6803315" y="2583694"/>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Oval 7">
            <a:extLst>
              <a:ext uri="{FF2B5EF4-FFF2-40B4-BE49-F238E27FC236}">
                <a16:creationId xmlns:a16="http://schemas.microsoft.com/office/drawing/2014/main" id="{2F896F4F-5A0A-4FA7-B2C0-56669FF8D339}"/>
              </a:ext>
            </a:extLst>
          </p:cNvPr>
          <p:cNvSpPr/>
          <p:nvPr/>
        </p:nvSpPr>
        <p:spPr>
          <a:xfrm>
            <a:off x="8768899" y="3135739"/>
            <a:ext cx="1633449" cy="5956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9EFD85AF-0C9E-4C5B-9A7C-A867E0D3F8DE}"/>
              </a:ext>
            </a:extLst>
          </p:cNvPr>
          <p:cNvSpPr/>
          <p:nvPr/>
        </p:nvSpPr>
        <p:spPr>
          <a:xfrm rot="3173363">
            <a:off x="8480521" y="2638465"/>
            <a:ext cx="1587951" cy="2617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TextBox 9">
            <a:extLst>
              <a:ext uri="{FF2B5EF4-FFF2-40B4-BE49-F238E27FC236}">
                <a16:creationId xmlns:a16="http://schemas.microsoft.com/office/drawing/2014/main" id="{79FBF46C-D9BD-437C-999B-E0BCB39F7789}"/>
              </a:ext>
            </a:extLst>
          </p:cNvPr>
          <p:cNvSpPr txBox="1"/>
          <p:nvPr/>
        </p:nvSpPr>
        <p:spPr>
          <a:xfrm>
            <a:off x="2301472" y="1819754"/>
            <a:ext cx="2527884" cy="1015663"/>
          </a:xfrm>
          <a:prstGeom prst="rect">
            <a:avLst/>
          </a:prstGeom>
          <a:noFill/>
        </p:spPr>
        <p:txBody>
          <a:bodyPr wrap="square" rtlCol="0">
            <a:spAutoFit/>
          </a:bodyPr>
          <a:lstStyle/>
          <a:p>
            <a:r>
              <a:rPr lang="en-US" sz="1400" dirty="0"/>
              <a:t>0                       4.0697        2.7951</a:t>
            </a:r>
          </a:p>
          <a:p>
            <a:r>
              <a:rPr lang="en-US" sz="1400" dirty="0"/>
              <a:t>4.0697                 0              3.0923</a:t>
            </a:r>
          </a:p>
          <a:p>
            <a:r>
              <a:rPr lang="en-US" sz="1400" dirty="0"/>
              <a:t>2.7951            3.0923               0</a:t>
            </a:r>
            <a:endParaRPr lang="en-US" dirty="0"/>
          </a:p>
          <a:p>
            <a:r>
              <a:rPr lang="en-US" dirty="0"/>
              <a:t>                     </a:t>
            </a:r>
            <a:endParaRPr lang="en-IL" dirty="0"/>
          </a:p>
        </p:txBody>
      </p:sp>
      <p:sp>
        <p:nvSpPr>
          <p:cNvPr id="11" name="Oval 10">
            <a:extLst>
              <a:ext uri="{FF2B5EF4-FFF2-40B4-BE49-F238E27FC236}">
                <a16:creationId xmlns:a16="http://schemas.microsoft.com/office/drawing/2014/main" id="{BBA00B6D-30FA-464C-85BA-A03A2E02DDE8}"/>
              </a:ext>
            </a:extLst>
          </p:cNvPr>
          <p:cNvSpPr/>
          <p:nvPr/>
        </p:nvSpPr>
        <p:spPr>
          <a:xfrm rot="3173363">
            <a:off x="7325678" y="807195"/>
            <a:ext cx="1426991" cy="30236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Picture 11">
            <a:extLst>
              <a:ext uri="{FF2B5EF4-FFF2-40B4-BE49-F238E27FC236}">
                <a16:creationId xmlns:a16="http://schemas.microsoft.com/office/drawing/2014/main" id="{7C46311B-5004-458D-83F4-7E6F9E4396AB}"/>
              </a:ext>
            </a:extLst>
          </p:cNvPr>
          <p:cNvPicPr>
            <a:picLocks noChangeAspect="1"/>
          </p:cNvPicPr>
          <p:nvPr/>
        </p:nvPicPr>
        <p:blipFill>
          <a:blip r:embed="rId3"/>
          <a:stretch>
            <a:fillRect/>
          </a:stretch>
        </p:blipFill>
        <p:spPr>
          <a:xfrm>
            <a:off x="2013535" y="3588458"/>
            <a:ext cx="3819611" cy="2864709"/>
          </a:xfrm>
          <a:prstGeom prst="rect">
            <a:avLst/>
          </a:prstGeom>
        </p:spPr>
      </p:pic>
      <p:sp>
        <p:nvSpPr>
          <p:cNvPr id="13" name="Rectangle 12">
            <a:extLst>
              <a:ext uri="{FF2B5EF4-FFF2-40B4-BE49-F238E27FC236}">
                <a16:creationId xmlns:a16="http://schemas.microsoft.com/office/drawing/2014/main" id="{88C00F0D-A5DD-487B-80B9-C4AAADFAE81D}"/>
              </a:ext>
            </a:extLst>
          </p:cNvPr>
          <p:cNvSpPr/>
          <p:nvPr/>
        </p:nvSpPr>
        <p:spPr>
          <a:xfrm>
            <a:off x="3300280" y="3269542"/>
            <a:ext cx="636865" cy="144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Rectangle 13">
            <a:extLst>
              <a:ext uri="{FF2B5EF4-FFF2-40B4-BE49-F238E27FC236}">
                <a16:creationId xmlns:a16="http://schemas.microsoft.com/office/drawing/2014/main" id="{FA198A88-D248-449B-8B7C-68E990598E31}"/>
              </a:ext>
            </a:extLst>
          </p:cNvPr>
          <p:cNvSpPr/>
          <p:nvPr/>
        </p:nvSpPr>
        <p:spPr>
          <a:xfrm>
            <a:off x="3917658" y="3095035"/>
            <a:ext cx="1088117" cy="183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0825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ack ba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16968"/>
            <a:ext cx="4363514" cy="2908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669393" y="2103579"/>
            <a:ext cx="2291195" cy="1718396"/>
          </a:xfrm>
          <a:prstGeom prst="rect">
            <a:avLst/>
          </a:prstGeom>
        </p:spPr>
      </p:pic>
      <p:pic>
        <p:nvPicPr>
          <p:cNvPr id="1030" name="Picture 6" descr="Image result for ban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901" y="4028601"/>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p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9447" y="4028601"/>
            <a:ext cx="2221141" cy="25854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18161" y="2308579"/>
            <a:ext cx="1371600" cy="923330"/>
          </a:xfrm>
          <a:prstGeom prst="rect">
            <a:avLst/>
          </a:prstGeom>
          <a:noFill/>
        </p:spPr>
        <p:txBody>
          <a:bodyPr wrap="square" rtlCol="0">
            <a:spAutoFit/>
          </a:bodyPr>
          <a:lstStyle/>
          <a:p>
            <a:r>
              <a:rPr lang="en-US" sz="5400" dirty="0"/>
              <a:t>?</a:t>
            </a:r>
          </a:p>
        </p:txBody>
      </p:sp>
      <p:sp>
        <p:nvSpPr>
          <p:cNvPr id="9" name="TextBox 8"/>
          <p:cNvSpPr txBox="1"/>
          <p:nvPr/>
        </p:nvSpPr>
        <p:spPr>
          <a:xfrm>
            <a:off x="3997179" y="123320"/>
            <a:ext cx="4613564" cy="523220"/>
          </a:xfrm>
          <a:prstGeom prst="rect">
            <a:avLst/>
          </a:prstGeom>
          <a:noFill/>
        </p:spPr>
        <p:txBody>
          <a:bodyPr wrap="square" rtlCol="0">
            <a:spAutoFit/>
          </a:bodyPr>
          <a:lstStyle/>
          <a:p>
            <a:r>
              <a:rPr lang="en-US" sz="2800" b="1" dirty="0"/>
              <a:t>Supervised learning</a:t>
            </a:r>
          </a:p>
        </p:txBody>
      </p:sp>
      <p:sp>
        <p:nvSpPr>
          <p:cNvPr id="10" name="TextBox 9">
            <a:extLst>
              <a:ext uri="{FF2B5EF4-FFF2-40B4-BE49-F238E27FC236}">
                <a16:creationId xmlns:a16="http://schemas.microsoft.com/office/drawing/2014/main" id="{5FC6FCB7-1105-1AA8-911B-A9A35A5C38C9}"/>
              </a:ext>
            </a:extLst>
          </p:cNvPr>
          <p:cNvSpPr txBox="1"/>
          <p:nvPr/>
        </p:nvSpPr>
        <p:spPr>
          <a:xfrm>
            <a:off x="1828800" y="1019811"/>
            <a:ext cx="9650802" cy="707886"/>
          </a:xfrm>
          <a:prstGeom prst="rect">
            <a:avLst/>
          </a:prstGeom>
          <a:noFill/>
        </p:spPr>
        <p:txBody>
          <a:bodyPr wrap="square">
            <a:spAutoFit/>
          </a:bodyPr>
          <a:lstStyle/>
          <a:p>
            <a:pPr algn="r" rtl="1"/>
            <a:r>
              <a:rPr lang="he-IL" sz="2000" dirty="0">
                <a:effectLst/>
                <a:latin typeface="Calibri" panose="020F0502020204030204" pitchFamily="34" charset="0"/>
                <a:ea typeface="Calibri" panose="020F0502020204030204" pitchFamily="34" charset="0"/>
                <a:cs typeface="Arial" panose="020B0604020202020204" pitchFamily="34" charset="0"/>
              </a:rPr>
              <a:t>בלמידה מונחית הדאטא מחולק לקבוצות ידועות מראש (למשל, חולים ובריאים). המטרה שלנו היא למצוא מודל שיכול לשייך דוגמא לאחת הקבוצות על סמך ההבדלים בין הקבוצות. דוגמה: סיווג</a:t>
            </a:r>
            <a:endParaRPr lang="en-IL" sz="2000" dirty="0"/>
          </a:p>
        </p:txBody>
      </p:sp>
    </p:spTree>
    <p:extLst>
      <p:ext uri="{BB962C8B-B14F-4D97-AF65-F5344CB8AC3E}">
        <p14:creationId xmlns:p14="http://schemas.microsoft.com/office/powerpoint/2010/main" val="159944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28DAF2-A656-41B7-AD09-A59E4F30AB58}"/>
              </a:ext>
            </a:extLst>
          </p:cNvPr>
          <p:cNvPicPr>
            <a:picLocks noChangeAspect="1"/>
          </p:cNvPicPr>
          <p:nvPr/>
        </p:nvPicPr>
        <p:blipFill>
          <a:blip r:embed="rId2"/>
          <a:stretch>
            <a:fillRect/>
          </a:stretch>
        </p:blipFill>
        <p:spPr>
          <a:xfrm>
            <a:off x="-87085" y="572482"/>
            <a:ext cx="3438638" cy="2578979"/>
          </a:xfrm>
          <a:prstGeom prst="rect">
            <a:avLst/>
          </a:prstGeom>
        </p:spPr>
      </p:pic>
      <p:pic>
        <p:nvPicPr>
          <p:cNvPr id="5" name="Picture 4">
            <a:extLst>
              <a:ext uri="{FF2B5EF4-FFF2-40B4-BE49-F238E27FC236}">
                <a16:creationId xmlns:a16="http://schemas.microsoft.com/office/drawing/2014/main" id="{8E06E545-0182-4D67-9B71-3E08B425A019}"/>
              </a:ext>
            </a:extLst>
          </p:cNvPr>
          <p:cNvPicPr>
            <a:picLocks noChangeAspect="1"/>
          </p:cNvPicPr>
          <p:nvPr/>
        </p:nvPicPr>
        <p:blipFill>
          <a:blip r:embed="rId3"/>
          <a:stretch>
            <a:fillRect/>
          </a:stretch>
        </p:blipFill>
        <p:spPr>
          <a:xfrm>
            <a:off x="2913357" y="813134"/>
            <a:ext cx="2796897" cy="2097674"/>
          </a:xfrm>
          <a:prstGeom prst="rect">
            <a:avLst/>
          </a:prstGeom>
        </p:spPr>
      </p:pic>
      <p:sp>
        <p:nvSpPr>
          <p:cNvPr id="6" name="Oval 5">
            <a:extLst>
              <a:ext uri="{FF2B5EF4-FFF2-40B4-BE49-F238E27FC236}">
                <a16:creationId xmlns:a16="http://schemas.microsoft.com/office/drawing/2014/main" id="{FA215B02-FAB5-4850-B144-EA061C138528}"/>
              </a:ext>
            </a:extLst>
          </p:cNvPr>
          <p:cNvSpPr/>
          <p:nvPr/>
        </p:nvSpPr>
        <p:spPr>
          <a:xfrm rot="1533166">
            <a:off x="3102651" y="1444579"/>
            <a:ext cx="864156" cy="451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Oval 6">
            <a:extLst>
              <a:ext uri="{FF2B5EF4-FFF2-40B4-BE49-F238E27FC236}">
                <a16:creationId xmlns:a16="http://schemas.microsoft.com/office/drawing/2014/main" id="{1EAE36DB-A09B-4EC1-AB62-95DEAB4B63E4}"/>
              </a:ext>
            </a:extLst>
          </p:cNvPr>
          <p:cNvSpPr/>
          <p:nvPr/>
        </p:nvSpPr>
        <p:spPr>
          <a:xfrm>
            <a:off x="4602739" y="1811941"/>
            <a:ext cx="1054207" cy="451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Oval 7">
            <a:extLst>
              <a:ext uri="{FF2B5EF4-FFF2-40B4-BE49-F238E27FC236}">
                <a16:creationId xmlns:a16="http://schemas.microsoft.com/office/drawing/2014/main" id="{A9F88752-E854-4363-86E6-8D9BC712808C}"/>
              </a:ext>
            </a:extLst>
          </p:cNvPr>
          <p:cNvSpPr/>
          <p:nvPr/>
        </p:nvSpPr>
        <p:spPr>
          <a:xfrm rot="3173363">
            <a:off x="3362402" y="378826"/>
            <a:ext cx="1179507" cy="19841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C1F14A06-6063-444B-8C8A-F53236887B1F}"/>
              </a:ext>
            </a:extLst>
          </p:cNvPr>
          <p:cNvSpPr/>
          <p:nvPr/>
        </p:nvSpPr>
        <p:spPr>
          <a:xfrm rot="3173363">
            <a:off x="4367126" y="1357918"/>
            <a:ext cx="1116252" cy="185284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TextBox 9">
            <a:extLst>
              <a:ext uri="{FF2B5EF4-FFF2-40B4-BE49-F238E27FC236}">
                <a16:creationId xmlns:a16="http://schemas.microsoft.com/office/drawing/2014/main" id="{3860F7A6-56BA-45A2-BFB7-7F50FD50FF48}"/>
              </a:ext>
            </a:extLst>
          </p:cNvPr>
          <p:cNvSpPr txBox="1"/>
          <p:nvPr/>
        </p:nvSpPr>
        <p:spPr>
          <a:xfrm>
            <a:off x="1099104" y="11876"/>
            <a:ext cx="2966010" cy="523220"/>
          </a:xfrm>
          <a:prstGeom prst="rect">
            <a:avLst/>
          </a:prstGeom>
          <a:noFill/>
        </p:spPr>
        <p:txBody>
          <a:bodyPr wrap="square" rtlCol="0">
            <a:spAutoFit/>
          </a:bodyPr>
          <a:lstStyle/>
          <a:p>
            <a:r>
              <a:rPr lang="en-US" sz="2800" b="1" dirty="0"/>
              <a:t>Complete linkage</a:t>
            </a:r>
            <a:endParaRPr lang="LID4096" sz="2800" b="1" dirty="0"/>
          </a:p>
        </p:txBody>
      </p:sp>
    </p:spTree>
    <p:extLst>
      <p:ext uri="{BB962C8B-B14F-4D97-AF65-F5344CB8AC3E}">
        <p14:creationId xmlns:p14="http://schemas.microsoft.com/office/powerpoint/2010/main" val="408518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12BB67-3540-4738-8CDF-BAAB6D6A5B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457" y="2274099"/>
            <a:ext cx="8174051" cy="4583901"/>
          </a:xfrm>
          <a:prstGeom prst="rect">
            <a:avLst/>
          </a:prstGeom>
          <a:noFill/>
        </p:spPr>
      </p:pic>
      <p:sp>
        <p:nvSpPr>
          <p:cNvPr id="5" name="Rectangle 4">
            <a:extLst>
              <a:ext uri="{FF2B5EF4-FFF2-40B4-BE49-F238E27FC236}">
                <a16:creationId xmlns:a16="http://schemas.microsoft.com/office/drawing/2014/main" id="{DB0550F7-4F9C-48D1-A309-2A73436FBA78}"/>
              </a:ext>
            </a:extLst>
          </p:cNvPr>
          <p:cNvSpPr/>
          <p:nvPr/>
        </p:nvSpPr>
        <p:spPr>
          <a:xfrm>
            <a:off x="1480457" y="1634272"/>
            <a:ext cx="8697686" cy="390363"/>
          </a:xfrm>
          <a:prstGeom prst="rect">
            <a:avLst/>
          </a:prstGeom>
        </p:spPr>
        <p:txBody>
          <a:bodyPr wrap="square">
            <a:spAutoFit/>
          </a:bodyPr>
          <a:lstStyle/>
          <a:p>
            <a:pPr marL="342900" marR="0" lvl="0" indent="-342900" algn="r" rtl="1">
              <a:lnSpc>
                <a:spcPct val="115000"/>
              </a:lnSpc>
              <a:spcBef>
                <a:spcPts val="0"/>
              </a:spcBef>
              <a:spcAft>
                <a:spcPts val="800"/>
              </a:spcAft>
              <a:buFont typeface="Symbol" panose="05050102010706020507" pitchFamily="18" charset="2"/>
              <a:buChar char=""/>
            </a:pPr>
            <a:r>
              <a:rPr lang="he-IL" dirty="0">
                <a:latin typeface="Calibri" panose="020F0502020204030204" pitchFamily="34" charset="0"/>
                <a:ea typeface="Calibri" panose="020F0502020204030204" pitchFamily="34" charset="0"/>
              </a:rPr>
              <a:t>לפי הדנדרוגרמה, אם נרצה לחלק את הדוגמאות ל- 2 קבוצות, איך תתחלקנה הקבוצות?</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920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8909-2E26-4FD8-A3F6-3702F05D6380}"/>
              </a:ext>
            </a:extLst>
          </p:cNvPr>
          <p:cNvSpPr>
            <a:spLocks noGrp="1"/>
          </p:cNvSpPr>
          <p:nvPr>
            <p:ph type="title"/>
          </p:nvPr>
        </p:nvSpPr>
        <p:spPr/>
        <p:txBody>
          <a:bodyPr/>
          <a:lstStyle/>
          <a:p>
            <a:pPr algn="ctr"/>
            <a:r>
              <a:rPr lang="he-IL" dirty="0"/>
              <a:t>תרגיל</a:t>
            </a:r>
            <a:endParaRPr lang="en-IL" dirty="0"/>
          </a:p>
        </p:txBody>
      </p:sp>
      <p:sp>
        <p:nvSpPr>
          <p:cNvPr id="3" name="Content Placeholder 2">
            <a:extLst>
              <a:ext uri="{FF2B5EF4-FFF2-40B4-BE49-F238E27FC236}">
                <a16:creationId xmlns:a16="http://schemas.microsoft.com/office/drawing/2014/main" id="{083FE774-E2BB-4803-9B5A-D56DD31E9856}"/>
              </a:ext>
            </a:extLst>
          </p:cNvPr>
          <p:cNvSpPr>
            <a:spLocks noGrp="1"/>
          </p:cNvSpPr>
          <p:nvPr>
            <p:ph idx="1"/>
          </p:nvPr>
        </p:nvSpPr>
        <p:spPr>
          <a:xfrm>
            <a:off x="838200" y="2041066"/>
            <a:ext cx="10515600" cy="4351338"/>
          </a:xfrm>
        </p:spPr>
        <p:txBody>
          <a:bodyPr>
            <a:normAutofit/>
          </a:bodyPr>
          <a:lstStyle/>
          <a:p>
            <a:pPr marL="0" marR="0" algn="r" rtl="1">
              <a:lnSpc>
                <a:spcPct val="107000"/>
              </a:lnSpc>
              <a:spcBef>
                <a:spcPts val="0"/>
              </a:spcBef>
              <a:spcAft>
                <a:spcPts val="800"/>
              </a:spcAft>
            </a:pPr>
            <a:r>
              <a:rPr lang="he-IL" sz="2400" dirty="0">
                <a:effectLst/>
                <a:latin typeface="Calibri" panose="020F0502020204030204" pitchFamily="34" charset="0"/>
                <a:ea typeface="Calibri" panose="020F0502020204030204" pitchFamily="34" charset="0"/>
                <a:cs typeface="Arial" panose="020B0604020202020204" pitchFamily="34" charset="0"/>
              </a:rPr>
              <a:t>נתונים רמות ביטוי של </a:t>
            </a:r>
            <a:r>
              <a:rPr lang="en-US" sz="2400" dirty="0">
                <a:effectLst/>
                <a:latin typeface="Calibri" panose="020F0502020204030204" pitchFamily="34" charset="0"/>
                <a:ea typeface="Calibri" panose="020F0502020204030204" pitchFamily="34" charset="0"/>
                <a:cs typeface="Arial" panose="020B0604020202020204" pitchFamily="34" charset="0"/>
              </a:rPr>
              <a:t>500</a:t>
            </a:r>
            <a:r>
              <a:rPr lang="he-IL" sz="2400" dirty="0">
                <a:effectLst/>
                <a:latin typeface="Calibri" panose="020F0502020204030204" pitchFamily="34" charset="0"/>
                <a:ea typeface="Calibri" panose="020F0502020204030204" pitchFamily="34" charset="0"/>
                <a:cs typeface="Arial" panose="020B0604020202020204" pitchFamily="34" charset="0"/>
              </a:rPr>
              <a:t> גנים אצל 130 חולי לימפומה. חלקו את החולים לשתי קבוצות מובחנות בשיטת אִשכול היררכי</a:t>
            </a:r>
            <a:r>
              <a:rPr lang="ar-SA" sz="2400" dirty="0">
                <a:effectLst/>
                <a:latin typeface="Calibri" panose="020F0502020204030204" pitchFamily="34" charset="0"/>
                <a:ea typeface="Calibri" panose="020F0502020204030204" pitchFamily="34" charset="0"/>
                <a:cs typeface="Arial" panose="020B0604020202020204" pitchFamily="34" charset="0"/>
              </a:rPr>
              <a:t>.</a:t>
            </a:r>
            <a:endParaRPr lang="en-IL"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5A1A3B70-1339-4031-A8B2-F0D421BD329D}"/>
              </a:ext>
            </a:extLst>
          </p:cNvPr>
          <p:cNvPicPr>
            <a:picLocks noChangeAspect="1"/>
          </p:cNvPicPr>
          <p:nvPr/>
        </p:nvPicPr>
        <p:blipFill>
          <a:blip r:embed="rId2"/>
          <a:stretch>
            <a:fillRect/>
          </a:stretch>
        </p:blipFill>
        <p:spPr>
          <a:xfrm>
            <a:off x="1133640" y="2944516"/>
            <a:ext cx="9364408" cy="3913484"/>
          </a:xfrm>
          <a:prstGeom prst="rect">
            <a:avLst/>
          </a:prstGeom>
        </p:spPr>
      </p:pic>
    </p:spTree>
    <p:extLst>
      <p:ext uri="{BB962C8B-B14F-4D97-AF65-F5344CB8AC3E}">
        <p14:creationId xmlns:p14="http://schemas.microsoft.com/office/powerpoint/2010/main" val="5729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DAD7-06D5-4EE7-A547-8CB39F3AFF35}"/>
              </a:ext>
            </a:extLst>
          </p:cNvPr>
          <p:cNvSpPr>
            <a:spLocks noGrp="1"/>
          </p:cNvSpPr>
          <p:nvPr>
            <p:ph type="title"/>
          </p:nvPr>
        </p:nvSpPr>
        <p:spPr/>
        <p:txBody>
          <a:bodyPr/>
          <a:lstStyle/>
          <a:p>
            <a:pPr algn="ctr"/>
            <a:r>
              <a:rPr lang="en-US" dirty="0" err="1"/>
              <a:t>Clustergram</a:t>
            </a:r>
            <a:endParaRPr lang="en-IL" dirty="0"/>
          </a:p>
        </p:txBody>
      </p:sp>
      <p:pic>
        <p:nvPicPr>
          <p:cNvPr id="4" name="Content Placeholder 3">
            <a:extLst>
              <a:ext uri="{FF2B5EF4-FFF2-40B4-BE49-F238E27FC236}">
                <a16:creationId xmlns:a16="http://schemas.microsoft.com/office/drawing/2014/main" id="{819584F7-2E8C-4797-8A19-E27AFACED335}"/>
              </a:ext>
            </a:extLst>
          </p:cNvPr>
          <p:cNvPicPr>
            <a:picLocks noGrp="1" noChangeAspect="1"/>
          </p:cNvPicPr>
          <p:nvPr>
            <p:ph idx="1"/>
          </p:nvPr>
        </p:nvPicPr>
        <p:blipFill>
          <a:blip r:embed="rId2"/>
          <a:stretch>
            <a:fillRect/>
          </a:stretch>
        </p:blipFill>
        <p:spPr>
          <a:xfrm>
            <a:off x="2273269" y="2241874"/>
            <a:ext cx="6576224" cy="4771118"/>
          </a:xfrm>
          <a:prstGeom prst="rect">
            <a:avLst/>
          </a:prstGeom>
        </p:spPr>
      </p:pic>
    </p:spTree>
    <p:extLst>
      <p:ext uri="{BB962C8B-B14F-4D97-AF65-F5344CB8AC3E}">
        <p14:creationId xmlns:p14="http://schemas.microsoft.com/office/powerpoint/2010/main" val="321021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53C1-A292-4C94-B27C-F026255A364E}"/>
              </a:ext>
            </a:extLst>
          </p:cNvPr>
          <p:cNvSpPr>
            <a:spLocks noGrp="1"/>
          </p:cNvSpPr>
          <p:nvPr>
            <p:ph type="title"/>
          </p:nvPr>
        </p:nvSpPr>
        <p:spPr>
          <a:xfrm>
            <a:off x="905312" y="2026145"/>
            <a:ext cx="10515600" cy="1325563"/>
          </a:xfrm>
        </p:spPr>
        <p:txBody>
          <a:bodyPr/>
          <a:lstStyle/>
          <a:p>
            <a:pPr algn="ctr"/>
            <a:r>
              <a:rPr lang="he-IL" dirty="0"/>
              <a:t>מה נוכל לעשות בהמשך לחלוקה לקבוצות?</a:t>
            </a:r>
            <a:endParaRPr lang="en-IL" dirty="0"/>
          </a:p>
        </p:txBody>
      </p:sp>
      <p:sp>
        <p:nvSpPr>
          <p:cNvPr id="3" name="Content Placeholder 2">
            <a:extLst>
              <a:ext uri="{FF2B5EF4-FFF2-40B4-BE49-F238E27FC236}">
                <a16:creationId xmlns:a16="http://schemas.microsoft.com/office/drawing/2014/main" id="{896F7F82-5A36-4461-84C4-F5C2BBE340A1}"/>
              </a:ext>
            </a:extLst>
          </p:cNvPr>
          <p:cNvSpPr>
            <a:spLocks noGrp="1"/>
          </p:cNvSpPr>
          <p:nvPr>
            <p:ph idx="1"/>
          </p:nvPr>
        </p:nvSpPr>
        <p:spPr>
          <a:xfrm>
            <a:off x="905312" y="3351708"/>
            <a:ext cx="10515600" cy="4351338"/>
          </a:xfrm>
        </p:spPr>
        <p:txBody>
          <a:bodyPr/>
          <a:lstStyle/>
          <a:p>
            <a:pPr marL="0" indent="0" algn="r" rtl="1">
              <a:buNone/>
            </a:pPr>
            <a:r>
              <a:rPr lang="he-IL" dirty="0"/>
              <a:t>חלוקת החולים לשתי הקבוצות יכולה לעזור לנו למצוא גנים שמתבטאים בצורה שונה בין שתי הקבוצות (למשל, ע"י מבחן </a:t>
            </a:r>
            <a:r>
              <a:rPr lang="en-US" dirty="0"/>
              <a:t>t</a:t>
            </a:r>
            <a:r>
              <a:rPr lang="he-IL" dirty="0"/>
              <a:t>) וכך אפשר לזהות רשת בקרה גנטית שמאפיינת אחת הקבוצות של החולים ולפתח עבורה תרופה</a:t>
            </a:r>
            <a:endParaRPr lang="en-IL" dirty="0"/>
          </a:p>
        </p:txBody>
      </p:sp>
    </p:spTree>
    <p:extLst>
      <p:ext uri="{BB962C8B-B14F-4D97-AF65-F5344CB8AC3E}">
        <p14:creationId xmlns:p14="http://schemas.microsoft.com/office/powerpoint/2010/main" val="3983182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A44EC8-FC69-43BE-B2E8-BF1CDD7F6FD5}"/>
              </a:ext>
            </a:extLst>
          </p:cNvPr>
          <p:cNvSpPr/>
          <p:nvPr/>
        </p:nvSpPr>
        <p:spPr>
          <a:xfrm>
            <a:off x="4733874" y="1598805"/>
            <a:ext cx="2454518" cy="555986"/>
          </a:xfrm>
          <a:prstGeom prst="rect">
            <a:avLst/>
          </a:prstGeom>
        </p:spPr>
        <p:txBody>
          <a:bodyPr wrap="none">
            <a:spAutoFit/>
          </a:bodyPr>
          <a:lstStyle/>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sz="2800" b="1" u="sng" dirty="0">
                <a:solidFill>
                  <a:srgbClr val="000000"/>
                </a:solidFill>
                <a:latin typeface="Calibri" panose="020F0502020204030204" pitchFamily="34" charset="0"/>
                <a:ea typeface="Times New Roman" panose="02020603050405020304" pitchFamily="18" charset="0"/>
              </a:rPr>
              <a:t>חשיבות הנרמול</a:t>
            </a:r>
            <a:endParaRPr lang="en-IL"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1C55700-4632-4B2E-AEF0-C58A68BEE8F9}"/>
              </a:ext>
            </a:extLst>
          </p:cNvPr>
          <p:cNvSpPr>
            <a:spLocks noGrp="1"/>
          </p:cNvSpPr>
          <p:nvPr>
            <p:ph idx="1"/>
          </p:nvPr>
        </p:nvSpPr>
        <p:spPr>
          <a:xfrm>
            <a:off x="770446" y="2689523"/>
            <a:ext cx="10515600" cy="4351338"/>
          </a:xfrm>
        </p:spPr>
        <p:txBody>
          <a:bodyPr/>
          <a:lstStyle/>
          <a:p>
            <a:pPr marL="0" indent="0" algn="r">
              <a:buNone/>
            </a:pPr>
            <a:r>
              <a:rPr lang="he-IL" dirty="0"/>
              <a:t>במקרה שיש גנים שסקלת הביטוי שלהם שונה מהשאר ואנחנו לא מעוניינים שהשוני בסקלה יכתיב את השכול, נצטרך לנרמל את הדאטא. אחד הדרכים לנרמול הדאטא היא להחסיר את הממוצע של הגן ולחלק בסטיית התקן</a:t>
            </a:r>
            <a:endParaRPr lang="en-IL" dirty="0"/>
          </a:p>
        </p:txBody>
      </p:sp>
      <p:pic>
        <p:nvPicPr>
          <p:cNvPr id="6" name="Picture 5">
            <a:extLst>
              <a:ext uri="{FF2B5EF4-FFF2-40B4-BE49-F238E27FC236}">
                <a16:creationId xmlns:a16="http://schemas.microsoft.com/office/drawing/2014/main" id="{5F404BF9-D7C1-4114-ACEB-57F59A1E0B98}"/>
              </a:ext>
            </a:extLst>
          </p:cNvPr>
          <p:cNvPicPr>
            <a:picLocks noChangeAspect="1"/>
          </p:cNvPicPr>
          <p:nvPr/>
        </p:nvPicPr>
        <p:blipFill>
          <a:blip r:embed="rId2"/>
          <a:stretch>
            <a:fillRect/>
          </a:stretch>
        </p:blipFill>
        <p:spPr>
          <a:xfrm>
            <a:off x="3659186" y="4447039"/>
            <a:ext cx="5191125" cy="1638300"/>
          </a:xfrm>
          <a:prstGeom prst="rect">
            <a:avLst/>
          </a:prstGeom>
        </p:spPr>
      </p:pic>
    </p:spTree>
    <p:extLst>
      <p:ext uri="{BB962C8B-B14F-4D97-AF65-F5344CB8AC3E}">
        <p14:creationId xmlns:p14="http://schemas.microsoft.com/office/powerpoint/2010/main" val="131143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417CB-1B2A-4627-B52D-9C9308F595A6}"/>
              </a:ext>
            </a:extLst>
          </p:cNvPr>
          <p:cNvPicPr/>
          <p:nvPr/>
        </p:nvPicPr>
        <p:blipFill>
          <a:blip r:embed="rId2">
            <a:extLst>
              <a:ext uri="{28A0092B-C50C-407E-A947-70E740481C1C}">
                <a14:useLocalDpi xmlns:a14="http://schemas.microsoft.com/office/drawing/2010/main" val="0"/>
              </a:ext>
            </a:extLst>
          </a:blip>
          <a:stretch>
            <a:fillRect/>
          </a:stretch>
        </p:blipFill>
        <p:spPr>
          <a:xfrm>
            <a:off x="2079953" y="1324853"/>
            <a:ext cx="6854250" cy="5413407"/>
          </a:xfrm>
          <a:prstGeom prst="rect">
            <a:avLst/>
          </a:prstGeom>
        </p:spPr>
      </p:pic>
    </p:spTree>
    <p:extLst>
      <p:ext uri="{BB962C8B-B14F-4D97-AF65-F5344CB8AC3E}">
        <p14:creationId xmlns:p14="http://schemas.microsoft.com/office/powerpoint/2010/main" val="222003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18F6B8-4453-4870-BC46-D790014661E7}"/>
              </a:ext>
            </a:extLst>
          </p:cNvPr>
          <p:cNvPicPr/>
          <p:nvPr/>
        </p:nvPicPr>
        <p:blipFill>
          <a:blip r:embed="rId2"/>
          <a:stretch>
            <a:fillRect/>
          </a:stretch>
        </p:blipFill>
        <p:spPr>
          <a:xfrm>
            <a:off x="803563" y="2340004"/>
            <a:ext cx="10584873" cy="4402542"/>
          </a:xfrm>
          <a:prstGeom prst="rect">
            <a:avLst/>
          </a:prstGeom>
        </p:spPr>
      </p:pic>
    </p:spTree>
    <p:extLst>
      <p:ext uri="{BB962C8B-B14F-4D97-AF65-F5344CB8AC3E}">
        <p14:creationId xmlns:p14="http://schemas.microsoft.com/office/powerpoint/2010/main" val="3946416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55EB-49E9-416F-A467-75267F649F20}"/>
              </a:ext>
            </a:extLst>
          </p:cNvPr>
          <p:cNvPicPr>
            <a:picLocks noChangeAspect="1"/>
          </p:cNvPicPr>
          <p:nvPr/>
        </p:nvPicPr>
        <p:blipFill>
          <a:blip r:embed="rId2"/>
          <a:stretch>
            <a:fillRect/>
          </a:stretch>
        </p:blipFill>
        <p:spPr>
          <a:xfrm>
            <a:off x="1163783" y="1144163"/>
            <a:ext cx="8682180" cy="7132780"/>
          </a:xfrm>
          <a:prstGeom prst="rect">
            <a:avLst/>
          </a:prstGeom>
        </p:spPr>
      </p:pic>
    </p:spTree>
    <p:extLst>
      <p:ext uri="{BB962C8B-B14F-4D97-AF65-F5344CB8AC3E}">
        <p14:creationId xmlns:p14="http://schemas.microsoft.com/office/powerpoint/2010/main" val="62554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ack ba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3914"/>
            <a:ext cx="4389120" cy="292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97179" y="123320"/>
            <a:ext cx="4613564" cy="523220"/>
          </a:xfrm>
          <a:prstGeom prst="rect">
            <a:avLst/>
          </a:prstGeom>
          <a:noFill/>
        </p:spPr>
        <p:txBody>
          <a:bodyPr wrap="square" rtlCol="0">
            <a:spAutoFit/>
          </a:bodyPr>
          <a:lstStyle/>
          <a:p>
            <a:r>
              <a:rPr lang="en-US" sz="2800" b="1" dirty="0"/>
              <a:t>Unsupervised learning</a:t>
            </a:r>
          </a:p>
        </p:txBody>
      </p:sp>
      <p:pic>
        <p:nvPicPr>
          <p:cNvPr id="2050" name="Picture 2" descr="Image result for dogs and c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66" y="2090945"/>
            <a:ext cx="6111382" cy="3208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B0AF5A-3A82-6FB5-7C6F-48EFD821C9A7}"/>
              </a:ext>
            </a:extLst>
          </p:cNvPr>
          <p:cNvSpPr txBox="1"/>
          <p:nvPr/>
        </p:nvSpPr>
        <p:spPr>
          <a:xfrm>
            <a:off x="905774" y="726301"/>
            <a:ext cx="11125918" cy="1027461"/>
          </a:xfrm>
          <a:prstGeom prst="rect">
            <a:avLst/>
          </a:prstGeom>
          <a:noFill/>
        </p:spPr>
        <p:txBody>
          <a:bodyPr wrap="square">
            <a:spAutoFit/>
          </a:bodyPr>
          <a:lstStyle/>
          <a:p>
            <a:pPr marL="457200" algn="just" rtl="1">
              <a:lnSpc>
                <a:spcPct val="115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בלמידה לא מונחית הדאטא אינו מחולק לקבוצות ידועות מראש (למשל, אנחנו לא יודעים מראש מי החולים ומי והבריאים). המטרה שלנו היא לאתר תבניות וקבוצות בדאטא על סמך הדמיון בין הדוגמאות. בסוג למידה זה, אנו לומדים את המבנה הכללי של הנתונים מתוך הנתונים עצמם. </a:t>
            </a:r>
            <a:r>
              <a:rPr lang="he-IL" dirty="0">
                <a:latin typeface="Calibri" panose="020F0502020204030204" pitchFamily="34" charset="0"/>
                <a:ea typeface="Calibri" panose="020F0502020204030204" pitchFamily="34" charset="0"/>
                <a:cs typeface="Arial" panose="020B0604020202020204" pitchFamily="34" charset="0"/>
              </a:rPr>
              <a:t>דוגמאות: אשכול ו </a:t>
            </a:r>
            <a:r>
              <a:rPr lang="en-US" dirty="0">
                <a:latin typeface="Calibri" panose="020F0502020204030204" pitchFamily="34" charset="0"/>
                <a:ea typeface="Calibri" panose="020F0502020204030204" pitchFamily="34" charset="0"/>
                <a:cs typeface="Arial" panose="020B0604020202020204" pitchFamily="34" charset="0"/>
              </a:rPr>
              <a:t>PCA</a:t>
            </a:r>
            <a:r>
              <a:rPr lang="he-IL" dirty="0">
                <a:latin typeface="Calibri" panose="020F0502020204030204" pitchFamily="34" charset="0"/>
                <a:ea typeface="Calibri" panose="020F0502020204030204" pitchFamily="34" charset="0"/>
                <a:cs typeface="Arial" panose="020B0604020202020204" pitchFamily="34" charset="0"/>
              </a:rPr>
              <a:t> (נלמד בשיעור האחרון).</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05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92DE-67D7-6AA0-BD99-3AECC00AB85E}"/>
              </a:ext>
            </a:extLst>
          </p:cNvPr>
          <p:cNvSpPr>
            <a:spLocks noGrp="1"/>
          </p:cNvSpPr>
          <p:nvPr>
            <p:ph type="title"/>
          </p:nvPr>
        </p:nvSpPr>
        <p:spPr/>
        <p:txBody>
          <a:bodyPr/>
          <a:lstStyle/>
          <a:p>
            <a:pPr algn="r" rtl="1"/>
            <a:r>
              <a:rPr lang="he-IL" dirty="0"/>
              <a:t>אשכול</a:t>
            </a:r>
            <a:endParaRPr lang="en-IL" dirty="0"/>
          </a:p>
        </p:txBody>
      </p:sp>
      <p:sp>
        <p:nvSpPr>
          <p:cNvPr id="3" name="Content Placeholder 2">
            <a:extLst>
              <a:ext uri="{FF2B5EF4-FFF2-40B4-BE49-F238E27FC236}">
                <a16:creationId xmlns:a16="http://schemas.microsoft.com/office/drawing/2014/main" id="{1D3F8BE8-C483-63CE-1705-2FAF3BBF7271}"/>
              </a:ext>
            </a:extLst>
          </p:cNvPr>
          <p:cNvSpPr>
            <a:spLocks noGrp="1"/>
          </p:cNvSpPr>
          <p:nvPr>
            <p:ph idx="1"/>
          </p:nvPr>
        </p:nvSpPr>
        <p:spPr/>
        <p:txBody>
          <a:bodyPr>
            <a:normAutofit/>
          </a:bodyPr>
          <a:lstStyle/>
          <a:p>
            <a:pPr marL="0" indent="0" algn="r" rtl="1">
              <a:buNone/>
            </a:pPr>
            <a:r>
              <a:rPr lang="ar-SA" sz="2400" dirty="0">
                <a:effectLst/>
                <a:latin typeface="Calibri" panose="020F0502020204030204" pitchFamily="34" charset="0"/>
                <a:ea typeface="Calibri" panose="020F0502020204030204" pitchFamily="34" charset="0"/>
                <a:cs typeface="Arial" panose="020B0604020202020204" pitchFamily="34" charset="0"/>
              </a:rPr>
              <a:t>חלוקה</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של הנתונים</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לאשכולות (קלסטרים), צברים</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של</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נקודות</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דומות. מטרת</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שיטות</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האשכול השונות</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היא</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לחלק</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את</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הדוגמאות</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לקבוצות במרחב</a:t>
            </a:r>
            <a:r>
              <a:rPr lang="ar-SA" sz="2400" dirty="0">
                <a:effectLst/>
                <a:ea typeface="Calibri" panose="020F0502020204030204" pitchFamily="34" charset="0"/>
                <a:cs typeface="Calibri" panose="020F0502020204030204" pitchFamily="34" charset="0"/>
              </a:rPr>
              <a:t> </a:t>
            </a:r>
            <a:r>
              <a:rPr lang="ar-SA" sz="2400" dirty="0">
                <a:effectLst/>
                <a:latin typeface="Calibri" panose="020F0502020204030204" pitchFamily="34" charset="0"/>
                <a:ea typeface="Calibri" panose="020F0502020204030204" pitchFamily="34" charset="0"/>
                <a:cs typeface="Arial" panose="020B0604020202020204" pitchFamily="34" charset="0"/>
              </a:rPr>
              <a:t>רב</a:t>
            </a:r>
            <a:r>
              <a:rPr lang="en-US" sz="2400" dirty="0">
                <a:effectLst/>
                <a:latin typeface="Calibri" panose="020F0502020204030204" pitchFamily="34" charset="0"/>
                <a:ea typeface="Calibri" panose="020F0502020204030204" pitchFamily="34" charset="0"/>
                <a:cs typeface="Arial" panose="020B0604020202020204" pitchFamily="34" charset="0"/>
              </a:rPr>
              <a:t>-</a:t>
            </a:r>
            <a:r>
              <a:rPr lang="ar-SA" sz="2400" dirty="0">
                <a:effectLst/>
                <a:latin typeface="Calibri" panose="020F0502020204030204" pitchFamily="34" charset="0"/>
                <a:ea typeface="Calibri" panose="020F0502020204030204" pitchFamily="34" charset="0"/>
                <a:cs typeface="Arial" panose="020B0604020202020204" pitchFamily="34" charset="0"/>
              </a:rPr>
              <a:t>ממדי, כך שהמרחק של דוגמאות בתוך אותו אשכול קטן יחסית למרחקן מדוגמאות ששייכות לאשכול אחר. </a:t>
            </a:r>
            <a:endParaRPr lang="en-IL" sz="3600" dirty="0"/>
          </a:p>
        </p:txBody>
      </p:sp>
    </p:spTree>
    <p:extLst>
      <p:ext uri="{BB962C8B-B14F-4D97-AF65-F5344CB8AC3E}">
        <p14:creationId xmlns:p14="http://schemas.microsoft.com/office/powerpoint/2010/main" val="384338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58D39F-B34C-4365-8482-2A09BB8AA95C}"/>
              </a:ext>
            </a:extLst>
          </p:cNvPr>
          <p:cNvSpPr txBox="1"/>
          <p:nvPr/>
        </p:nvSpPr>
        <p:spPr>
          <a:xfrm>
            <a:off x="3231294" y="1349145"/>
            <a:ext cx="6106510" cy="523220"/>
          </a:xfrm>
          <a:prstGeom prst="rect">
            <a:avLst/>
          </a:prstGeom>
          <a:noFill/>
        </p:spPr>
        <p:txBody>
          <a:bodyPr wrap="square" rtlCol="0">
            <a:spAutoFit/>
          </a:bodyPr>
          <a:lstStyle/>
          <a:p>
            <a:r>
              <a:rPr lang="en-US" sz="2800" b="1" dirty="0"/>
              <a:t>Hierarchical Clustering –</a:t>
            </a:r>
            <a:r>
              <a:rPr lang="he-IL" sz="2800" b="1" dirty="0"/>
              <a:t>אשכול היררכי</a:t>
            </a:r>
            <a:endParaRPr lang="LID4096" sz="2800" b="1" dirty="0"/>
          </a:p>
        </p:txBody>
      </p:sp>
      <p:pic>
        <p:nvPicPr>
          <p:cNvPr id="25" name="Picture 24">
            <a:extLst>
              <a:ext uri="{FF2B5EF4-FFF2-40B4-BE49-F238E27FC236}">
                <a16:creationId xmlns:a16="http://schemas.microsoft.com/office/drawing/2014/main" id="{6DE156F9-6C8E-406A-9EC4-C602AF221214}"/>
              </a:ext>
            </a:extLst>
          </p:cNvPr>
          <p:cNvPicPr>
            <a:picLocks noChangeAspect="1"/>
          </p:cNvPicPr>
          <p:nvPr/>
        </p:nvPicPr>
        <p:blipFill>
          <a:blip r:embed="rId2"/>
          <a:stretch>
            <a:fillRect/>
          </a:stretch>
        </p:blipFill>
        <p:spPr>
          <a:xfrm>
            <a:off x="0" y="2520737"/>
            <a:ext cx="5585096" cy="4188822"/>
          </a:xfrm>
          <a:prstGeom prst="rect">
            <a:avLst/>
          </a:prstGeom>
        </p:spPr>
      </p:pic>
      <p:sp>
        <p:nvSpPr>
          <p:cNvPr id="2" name="TextBox 1">
            <a:extLst>
              <a:ext uri="{FF2B5EF4-FFF2-40B4-BE49-F238E27FC236}">
                <a16:creationId xmlns:a16="http://schemas.microsoft.com/office/drawing/2014/main" id="{7431ACCC-97BF-4B3C-A8B4-4B39924D04EC}"/>
              </a:ext>
            </a:extLst>
          </p:cNvPr>
          <p:cNvSpPr txBox="1"/>
          <p:nvPr/>
        </p:nvSpPr>
        <p:spPr>
          <a:xfrm>
            <a:off x="3988953" y="1781188"/>
            <a:ext cx="3897085" cy="461665"/>
          </a:xfrm>
          <a:prstGeom prst="rect">
            <a:avLst/>
          </a:prstGeom>
          <a:noFill/>
        </p:spPr>
        <p:txBody>
          <a:bodyPr wrap="square" rtlCol="0">
            <a:spAutoFit/>
          </a:bodyPr>
          <a:lstStyle/>
          <a:p>
            <a:pPr algn="ctr"/>
            <a:r>
              <a:rPr lang="en-US" sz="2400" b="1" dirty="0"/>
              <a:t>Bottom-up method</a:t>
            </a:r>
            <a:endParaRPr lang="en-IL" sz="2400" b="1" dirty="0"/>
          </a:p>
        </p:txBody>
      </p:sp>
      <p:pic>
        <p:nvPicPr>
          <p:cNvPr id="6" name="Picture 5">
            <a:extLst>
              <a:ext uri="{FF2B5EF4-FFF2-40B4-BE49-F238E27FC236}">
                <a16:creationId xmlns:a16="http://schemas.microsoft.com/office/drawing/2014/main" id="{F410CDDD-D566-2C0F-A3C5-9F85595E58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906" y="2601828"/>
            <a:ext cx="5184602" cy="3900935"/>
          </a:xfrm>
          <a:prstGeom prst="rect">
            <a:avLst/>
          </a:prstGeom>
          <a:noFill/>
        </p:spPr>
      </p:pic>
    </p:spTree>
    <p:extLst>
      <p:ext uri="{BB962C8B-B14F-4D97-AF65-F5344CB8AC3E}">
        <p14:creationId xmlns:p14="http://schemas.microsoft.com/office/powerpoint/2010/main" val="11924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3284-B454-A3A1-F8A2-5F461F3D3B73}"/>
              </a:ext>
            </a:extLst>
          </p:cNvPr>
          <p:cNvSpPr>
            <a:spLocks noGrp="1"/>
          </p:cNvSpPr>
          <p:nvPr>
            <p:ph type="title"/>
          </p:nvPr>
        </p:nvSpPr>
        <p:spPr/>
        <p:txBody>
          <a:bodyPr/>
          <a:lstStyle/>
          <a:p>
            <a:pPr algn="r" rtl="1"/>
            <a:r>
              <a:rPr lang="he-IL" dirty="0"/>
              <a:t>דנדרוגרמה</a:t>
            </a:r>
            <a:endParaRPr lang="en-IL" dirty="0"/>
          </a:p>
        </p:txBody>
      </p:sp>
      <p:sp>
        <p:nvSpPr>
          <p:cNvPr id="3" name="Content Placeholder 2">
            <a:extLst>
              <a:ext uri="{FF2B5EF4-FFF2-40B4-BE49-F238E27FC236}">
                <a16:creationId xmlns:a16="http://schemas.microsoft.com/office/drawing/2014/main" id="{CDE68A03-B6DC-2B71-3476-04A8892B6FEB}"/>
              </a:ext>
            </a:extLst>
          </p:cNvPr>
          <p:cNvSpPr>
            <a:spLocks noGrp="1"/>
          </p:cNvSpPr>
          <p:nvPr>
            <p:ph idx="1"/>
          </p:nvPr>
        </p:nvSpPr>
        <p:spPr/>
        <p:txBody>
          <a:bodyPr/>
          <a:lstStyle/>
          <a:p>
            <a:pPr algn="r" rtl="1"/>
            <a:r>
              <a:rPr lang="he-IL" sz="2000" dirty="0">
                <a:effectLst/>
                <a:latin typeface="Calibri" panose="020F0502020204030204" pitchFamily="34" charset="0"/>
                <a:ea typeface="Calibri" panose="020F0502020204030204" pitchFamily="34" charset="0"/>
                <a:cs typeface="Arial" panose="020B0604020202020204" pitchFamily="34" charset="0"/>
              </a:rPr>
              <a:t>הדנדרוגרמה מציגה את סדר האיחוי בין כל שתי קבוצות</a:t>
            </a:r>
            <a:r>
              <a:rPr lang="ar-SA" sz="2000" dirty="0">
                <a:effectLst/>
                <a:latin typeface="Calibri" panose="020F0502020204030204" pitchFamily="34" charset="0"/>
                <a:ea typeface="Calibri" panose="020F0502020204030204" pitchFamily="34" charset="0"/>
                <a:cs typeface="Arial" panose="020B0604020202020204" pitchFamily="34" charset="0"/>
              </a:rPr>
              <a:t>. </a:t>
            </a:r>
            <a:r>
              <a:rPr lang="he-IL" sz="2000" dirty="0">
                <a:effectLst/>
                <a:latin typeface="Calibri" panose="020F0502020204030204" pitchFamily="34" charset="0"/>
                <a:ea typeface="Calibri" panose="020F0502020204030204" pitchFamily="34" charset="0"/>
                <a:cs typeface="Arial" panose="020B0604020202020204" pitchFamily="34" charset="0"/>
              </a:rPr>
              <a:t>ככל שאיחוי נעשה בשלב מאוחר יותר הוא יופיע גבוה יותר בהיררכיה</a:t>
            </a:r>
            <a:r>
              <a:rPr lang="ar-SA" sz="2000" dirty="0">
                <a:effectLst/>
                <a:latin typeface="Calibri" panose="020F0502020204030204" pitchFamily="34" charset="0"/>
                <a:ea typeface="Calibri" panose="020F0502020204030204" pitchFamily="34" charset="0"/>
                <a:cs typeface="Arial" panose="020B0604020202020204" pitchFamily="34" charset="0"/>
              </a:rPr>
              <a:t>.</a:t>
            </a:r>
            <a:endParaRPr lang="he-IL"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000" dirty="0">
                <a:latin typeface="Calibri" panose="020F0502020204030204" pitchFamily="34" charset="0"/>
                <a:ea typeface="Calibri" panose="020F0502020204030204" pitchFamily="34" charset="0"/>
                <a:cs typeface="Arial" panose="020B0604020202020204" pitchFamily="34" charset="0"/>
              </a:rPr>
              <a:t>קבוצות שצתאחדות בתחתית העץ הן יותר דומות מאשר קבוצות שמתאחדות בפסגת העץ.</a:t>
            </a:r>
          </a:p>
          <a:p>
            <a:pPr algn="r" rtl="1"/>
            <a:r>
              <a:rPr lang="he-IL" sz="2000" dirty="0">
                <a:effectLst/>
                <a:latin typeface="Calibri" panose="020F0502020204030204" pitchFamily="34" charset="0"/>
                <a:ea typeface="Calibri" panose="020F0502020204030204" pitchFamily="34" charset="0"/>
                <a:cs typeface="Arial" panose="020B0604020202020204" pitchFamily="34" charset="0"/>
              </a:rPr>
              <a:t>אפשר לקבוע את מספר האשכולים לפי מבנה הדנדרוגרמה או לפי סף על מרחק החיבור.</a:t>
            </a:r>
          </a:p>
          <a:p>
            <a:pPr marL="0" indent="0" algn="r" rtl="1">
              <a:buNone/>
            </a:pPr>
            <a:endParaRPr lang="en-IL" dirty="0"/>
          </a:p>
        </p:txBody>
      </p:sp>
      <p:pic>
        <p:nvPicPr>
          <p:cNvPr id="4" name="Picture 3">
            <a:extLst>
              <a:ext uri="{FF2B5EF4-FFF2-40B4-BE49-F238E27FC236}">
                <a16:creationId xmlns:a16="http://schemas.microsoft.com/office/drawing/2014/main" id="{ECDA00D5-9CE8-441D-8323-F74BA6E4F6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485" y="3429000"/>
            <a:ext cx="4151471" cy="3334109"/>
          </a:xfrm>
          <a:prstGeom prst="rect">
            <a:avLst/>
          </a:prstGeom>
          <a:noFill/>
        </p:spPr>
      </p:pic>
      <p:cxnSp>
        <p:nvCxnSpPr>
          <p:cNvPr id="6" name="Straight Connector 5">
            <a:extLst>
              <a:ext uri="{FF2B5EF4-FFF2-40B4-BE49-F238E27FC236}">
                <a16:creationId xmlns:a16="http://schemas.microsoft.com/office/drawing/2014/main" id="{5B2A2EC3-189D-7EEC-66B1-5516B4F8A4F7}"/>
              </a:ext>
            </a:extLst>
          </p:cNvPr>
          <p:cNvCxnSpPr/>
          <p:nvPr/>
        </p:nvCxnSpPr>
        <p:spPr>
          <a:xfrm>
            <a:off x="8057072" y="4080294"/>
            <a:ext cx="340743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713B32-97B2-00C8-E798-E280292238AB}"/>
              </a:ext>
            </a:extLst>
          </p:cNvPr>
          <p:cNvSpPr txBox="1"/>
          <p:nvPr/>
        </p:nvSpPr>
        <p:spPr>
          <a:xfrm>
            <a:off x="10895162" y="3342409"/>
            <a:ext cx="1138687" cy="646331"/>
          </a:xfrm>
          <a:prstGeom prst="rect">
            <a:avLst/>
          </a:prstGeom>
          <a:noFill/>
        </p:spPr>
        <p:txBody>
          <a:bodyPr wrap="square" rtlCol="0">
            <a:spAutoFit/>
          </a:bodyPr>
          <a:lstStyle/>
          <a:p>
            <a:r>
              <a:rPr lang="he-IL" dirty="0"/>
              <a:t>שני אשכולים</a:t>
            </a:r>
            <a:endParaRPr lang="en-IL" dirty="0"/>
          </a:p>
        </p:txBody>
      </p:sp>
      <p:cxnSp>
        <p:nvCxnSpPr>
          <p:cNvPr id="8" name="Straight Connector 7">
            <a:extLst>
              <a:ext uri="{FF2B5EF4-FFF2-40B4-BE49-F238E27FC236}">
                <a16:creationId xmlns:a16="http://schemas.microsoft.com/office/drawing/2014/main" id="{EF21CE91-BFE8-20C0-5A83-D3CFFF7B1D54}"/>
              </a:ext>
            </a:extLst>
          </p:cNvPr>
          <p:cNvCxnSpPr/>
          <p:nvPr/>
        </p:nvCxnSpPr>
        <p:spPr>
          <a:xfrm>
            <a:off x="8057072" y="5466272"/>
            <a:ext cx="340743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0C0E16-978F-0E84-EA5C-2B486B07BB8C}"/>
              </a:ext>
            </a:extLst>
          </p:cNvPr>
          <p:cNvSpPr txBox="1"/>
          <p:nvPr/>
        </p:nvSpPr>
        <p:spPr>
          <a:xfrm>
            <a:off x="11005388" y="4819941"/>
            <a:ext cx="1138687" cy="646331"/>
          </a:xfrm>
          <a:prstGeom prst="rect">
            <a:avLst/>
          </a:prstGeom>
          <a:noFill/>
        </p:spPr>
        <p:txBody>
          <a:bodyPr wrap="square" rtlCol="0">
            <a:spAutoFit/>
          </a:bodyPr>
          <a:lstStyle/>
          <a:p>
            <a:r>
              <a:rPr lang="he-IL" dirty="0"/>
              <a:t>שלושה אשכולים</a:t>
            </a:r>
            <a:endParaRPr lang="en-IL" dirty="0"/>
          </a:p>
        </p:txBody>
      </p:sp>
    </p:spTree>
    <p:extLst>
      <p:ext uri="{BB962C8B-B14F-4D97-AF65-F5344CB8AC3E}">
        <p14:creationId xmlns:p14="http://schemas.microsoft.com/office/powerpoint/2010/main" val="1327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580A19-B50C-47CE-9470-62869C4DC88A}"/>
              </a:ext>
            </a:extLst>
          </p:cNvPr>
          <p:cNvSpPr txBox="1"/>
          <p:nvPr/>
        </p:nvSpPr>
        <p:spPr>
          <a:xfrm>
            <a:off x="7483366" y="157443"/>
            <a:ext cx="6106510" cy="523220"/>
          </a:xfrm>
          <a:prstGeom prst="rect">
            <a:avLst/>
          </a:prstGeom>
          <a:noFill/>
        </p:spPr>
        <p:txBody>
          <a:bodyPr wrap="square" rtlCol="0">
            <a:spAutoFit/>
          </a:bodyPr>
          <a:lstStyle/>
          <a:p>
            <a:pPr algn="ctr"/>
            <a:r>
              <a:rPr lang="en-US" sz="2800" b="1" dirty="0"/>
              <a:t>Single linkage </a:t>
            </a:r>
            <a:endParaRPr lang="LID4096" sz="2800" b="1" dirty="0"/>
          </a:p>
        </p:txBody>
      </p:sp>
      <p:sp>
        <p:nvSpPr>
          <p:cNvPr id="5" name="Rectangle 4">
            <a:extLst>
              <a:ext uri="{FF2B5EF4-FFF2-40B4-BE49-F238E27FC236}">
                <a16:creationId xmlns:a16="http://schemas.microsoft.com/office/drawing/2014/main" id="{DD8059CC-0354-44F7-B893-10235529285B}"/>
              </a:ext>
            </a:extLst>
          </p:cNvPr>
          <p:cNvSpPr/>
          <p:nvPr/>
        </p:nvSpPr>
        <p:spPr>
          <a:xfrm>
            <a:off x="830318" y="680562"/>
            <a:ext cx="10720552" cy="954107"/>
          </a:xfrm>
          <a:prstGeom prst="rect">
            <a:avLst/>
          </a:prstGeom>
        </p:spPr>
        <p:txBody>
          <a:bodyPr wrap="square">
            <a:spAutoFit/>
          </a:bodyPr>
          <a:lstStyle/>
          <a:p>
            <a:pPr algn="r" rtl="1"/>
            <a:r>
              <a:rPr lang="ar-SA" sz="2800" dirty="0" err="1">
                <a:latin typeface="Calibri" panose="020F0502020204030204" pitchFamily="34" charset="0"/>
                <a:ea typeface="Calibri" panose="020F0502020204030204" pitchFamily="34" charset="0"/>
              </a:rPr>
              <a:t>המרחק</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שני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קלסטרים</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שווה</a:t>
            </a:r>
            <a:r>
              <a:rPr lang="ar-SA" sz="2800" dirty="0">
                <a:latin typeface="Calibri" panose="020F0502020204030204" pitchFamily="34" charset="0"/>
                <a:ea typeface="Calibri" panose="020F0502020204030204" pitchFamily="34" charset="0"/>
              </a:rPr>
              <a:t> </a:t>
            </a:r>
            <a:r>
              <a:rPr lang="ar-SA" sz="2800" b="1" dirty="0" err="1">
                <a:latin typeface="Calibri" panose="020F0502020204030204" pitchFamily="34" charset="0"/>
                <a:ea typeface="Calibri" panose="020F0502020204030204" pitchFamily="34" charset="0"/>
              </a:rPr>
              <a:t>למרחק</a:t>
            </a:r>
            <a:r>
              <a:rPr lang="ar-SA" sz="2800" b="1" dirty="0">
                <a:latin typeface="Calibri" panose="020F0502020204030204" pitchFamily="34" charset="0"/>
                <a:ea typeface="Calibri" panose="020F0502020204030204" pitchFamily="34" charset="0"/>
              </a:rPr>
              <a:t> </a:t>
            </a:r>
            <a:r>
              <a:rPr lang="ar-SA" sz="2800" b="1" dirty="0" err="1">
                <a:latin typeface="Calibri" panose="020F0502020204030204" pitchFamily="34" charset="0"/>
                <a:ea typeface="Calibri" panose="020F0502020204030204" pitchFamily="34" charset="0"/>
              </a:rPr>
              <a:t>המינימאלי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האחת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לנקודות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השניה</a:t>
            </a:r>
            <a:r>
              <a:rPr lang="ar-SA" sz="2800" dirty="0">
                <a:latin typeface="Calibri" panose="020F0502020204030204" pitchFamily="34" charset="0"/>
                <a:ea typeface="Calibri" panose="020F0502020204030204" pitchFamily="34" charset="0"/>
              </a:rPr>
              <a:t>.</a:t>
            </a:r>
            <a:endParaRPr lang="LID4096" sz="2800" dirty="0"/>
          </a:p>
        </p:txBody>
      </p:sp>
      <p:sp>
        <p:nvSpPr>
          <p:cNvPr id="11" name="TextBox 10">
            <a:extLst>
              <a:ext uri="{FF2B5EF4-FFF2-40B4-BE49-F238E27FC236}">
                <a16:creationId xmlns:a16="http://schemas.microsoft.com/office/drawing/2014/main" id="{29252422-911F-456C-9329-1E81D097D217}"/>
              </a:ext>
            </a:extLst>
          </p:cNvPr>
          <p:cNvSpPr txBox="1"/>
          <p:nvPr/>
        </p:nvSpPr>
        <p:spPr>
          <a:xfrm>
            <a:off x="7283669" y="3647079"/>
            <a:ext cx="6106510" cy="523220"/>
          </a:xfrm>
          <a:prstGeom prst="rect">
            <a:avLst/>
          </a:prstGeom>
          <a:noFill/>
        </p:spPr>
        <p:txBody>
          <a:bodyPr wrap="square" rtlCol="0">
            <a:spAutoFit/>
          </a:bodyPr>
          <a:lstStyle/>
          <a:p>
            <a:pPr algn="ctr"/>
            <a:r>
              <a:rPr lang="en-US" sz="2800" b="1" dirty="0"/>
              <a:t>Complete linkage </a:t>
            </a:r>
            <a:endParaRPr lang="LID4096" sz="2800" b="1" dirty="0"/>
          </a:p>
        </p:txBody>
      </p:sp>
      <p:sp>
        <p:nvSpPr>
          <p:cNvPr id="12" name="Rectangle 11">
            <a:extLst>
              <a:ext uri="{FF2B5EF4-FFF2-40B4-BE49-F238E27FC236}">
                <a16:creationId xmlns:a16="http://schemas.microsoft.com/office/drawing/2014/main" id="{B23B1947-46BB-452C-B311-2C8CB5A3CA35}"/>
              </a:ext>
            </a:extLst>
          </p:cNvPr>
          <p:cNvSpPr/>
          <p:nvPr/>
        </p:nvSpPr>
        <p:spPr>
          <a:xfrm>
            <a:off x="599090" y="4170299"/>
            <a:ext cx="11235560" cy="954107"/>
          </a:xfrm>
          <a:prstGeom prst="rect">
            <a:avLst/>
          </a:prstGeom>
        </p:spPr>
        <p:txBody>
          <a:bodyPr wrap="square">
            <a:spAutoFit/>
          </a:bodyPr>
          <a:lstStyle/>
          <a:p>
            <a:pPr algn="r" rtl="1"/>
            <a:r>
              <a:rPr lang="ar-SA" sz="2800" dirty="0" err="1">
                <a:latin typeface="Calibri" panose="020F0502020204030204" pitchFamily="34" charset="0"/>
                <a:ea typeface="Calibri" panose="020F0502020204030204" pitchFamily="34" charset="0"/>
              </a:rPr>
              <a:t>המרחק</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שני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קלסטרים</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שווה</a:t>
            </a:r>
            <a:r>
              <a:rPr lang="ar-SA" sz="2800" dirty="0">
                <a:latin typeface="Calibri" panose="020F0502020204030204" pitchFamily="34" charset="0"/>
                <a:ea typeface="Calibri" panose="020F0502020204030204" pitchFamily="34" charset="0"/>
              </a:rPr>
              <a:t> </a:t>
            </a:r>
            <a:r>
              <a:rPr lang="ar-SA" sz="2800" b="1" dirty="0" err="1">
                <a:latin typeface="Calibri" panose="020F0502020204030204" pitchFamily="34" charset="0"/>
                <a:ea typeface="Calibri" panose="020F0502020204030204" pitchFamily="34" charset="0"/>
              </a:rPr>
              <a:t>למרחק</a:t>
            </a:r>
            <a:r>
              <a:rPr lang="ar-SA" sz="2800" b="1" dirty="0">
                <a:latin typeface="Calibri" panose="020F0502020204030204" pitchFamily="34" charset="0"/>
                <a:ea typeface="Calibri" panose="020F0502020204030204" pitchFamily="34" charset="0"/>
              </a:rPr>
              <a:t> ה</a:t>
            </a:r>
            <a:r>
              <a:rPr lang="he-IL" sz="2800" b="1" dirty="0">
                <a:latin typeface="Calibri" panose="020F0502020204030204" pitchFamily="34" charset="0"/>
                <a:ea typeface="Calibri" panose="020F0502020204030204" pitchFamily="34" charset="0"/>
              </a:rPr>
              <a:t>מקסימלי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האחת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לנקודות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השניה</a:t>
            </a:r>
            <a:r>
              <a:rPr lang="ar-SA" sz="2800" dirty="0">
                <a:latin typeface="Calibri" panose="020F0502020204030204" pitchFamily="34" charset="0"/>
                <a:ea typeface="Calibri" panose="020F0502020204030204" pitchFamily="34" charset="0"/>
              </a:rPr>
              <a:t>.</a:t>
            </a:r>
            <a:endParaRPr lang="LID4096" sz="2800" dirty="0"/>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579E9407-F58C-42CC-9C68-71E728B149AD}"/>
                  </a:ext>
                </a:extLst>
              </p14:cNvPr>
              <p14:cNvContentPartPr/>
              <p14:nvPr/>
            </p14:nvContentPartPr>
            <p14:xfrm>
              <a:off x="3706344" y="5842440"/>
              <a:ext cx="64080" cy="15120"/>
            </p14:xfrm>
          </p:contentPart>
        </mc:Choice>
        <mc:Fallback xmlns="">
          <p:pic>
            <p:nvPicPr>
              <p:cNvPr id="18" name="Ink 17">
                <a:extLst>
                  <a:ext uri="{FF2B5EF4-FFF2-40B4-BE49-F238E27FC236}">
                    <a16:creationId xmlns:a16="http://schemas.microsoft.com/office/drawing/2014/main" id="{579E9407-F58C-42CC-9C68-71E728B149AD}"/>
                  </a:ext>
                </a:extLst>
              </p:cNvPr>
              <p:cNvPicPr/>
              <p:nvPr/>
            </p:nvPicPr>
            <p:blipFill>
              <a:blip r:embed="rId17"/>
              <a:stretch>
                <a:fillRect/>
              </a:stretch>
            </p:blipFill>
            <p:spPr>
              <a:xfrm>
                <a:off x="3697704" y="5833800"/>
                <a:ext cx="81720" cy="32760"/>
              </a:xfrm>
              <a:prstGeom prst="rect">
                <a:avLst/>
              </a:prstGeom>
            </p:spPr>
          </p:pic>
        </mc:Fallback>
      </mc:AlternateContent>
      <p:pic>
        <p:nvPicPr>
          <p:cNvPr id="9" name="Picture 8">
            <a:extLst>
              <a:ext uri="{FF2B5EF4-FFF2-40B4-BE49-F238E27FC236}">
                <a16:creationId xmlns:a16="http://schemas.microsoft.com/office/drawing/2014/main" id="{BEB8B5CA-7F36-CA8B-8F39-31C40FE7948A}"/>
              </a:ext>
            </a:extLst>
          </p:cNvPr>
          <p:cNvPicPr>
            <a:picLocks noChangeAspect="1"/>
          </p:cNvPicPr>
          <p:nvPr/>
        </p:nvPicPr>
        <p:blipFill rotWithShape="1">
          <a:blip r:embed="rId18"/>
          <a:srcRect r="56338" b="64059"/>
          <a:stretch/>
        </p:blipFill>
        <p:spPr>
          <a:xfrm>
            <a:off x="2609831" y="1712624"/>
            <a:ext cx="4597001" cy="1950153"/>
          </a:xfrm>
          <a:prstGeom prst="rect">
            <a:avLst/>
          </a:prstGeom>
        </p:spPr>
      </p:pic>
      <p:pic>
        <p:nvPicPr>
          <p:cNvPr id="10" name="Picture 9">
            <a:extLst>
              <a:ext uri="{FF2B5EF4-FFF2-40B4-BE49-F238E27FC236}">
                <a16:creationId xmlns:a16="http://schemas.microsoft.com/office/drawing/2014/main" id="{45BB5F63-4269-F1D2-ECAA-AC05C67CEE34}"/>
              </a:ext>
            </a:extLst>
          </p:cNvPr>
          <p:cNvPicPr>
            <a:picLocks noChangeAspect="1"/>
          </p:cNvPicPr>
          <p:nvPr/>
        </p:nvPicPr>
        <p:blipFill rotWithShape="1">
          <a:blip r:embed="rId18"/>
          <a:srcRect t="42505" r="54784" b="25564"/>
          <a:stretch/>
        </p:blipFill>
        <p:spPr>
          <a:xfrm>
            <a:off x="2609831" y="4896646"/>
            <a:ext cx="4760631" cy="1732547"/>
          </a:xfrm>
          <a:prstGeom prst="rect">
            <a:avLst/>
          </a:prstGeom>
        </p:spPr>
      </p:pic>
    </p:spTree>
    <p:extLst>
      <p:ext uri="{BB962C8B-B14F-4D97-AF65-F5344CB8AC3E}">
        <p14:creationId xmlns:p14="http://schemas.microsoft.com/office/powerpoint/2010/main" val="373564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C9006E-D950-4415-8840-548E803B4545}"/>
              </a:ext>
            </a:extLst>
          </p:cNvPr>
          <p:cNvSpPr txBox="1"/>
          <p:nvPr/>
        </p:nvSpPr>
        <p:spPr>
          <a:xfrm>
            <a:off x="826705" y="123830"/>
            <a:ext cx="11048214" cy="2862322"/>
          </a:xfrm>
          <a:prstGeom prst="rect">
            <a:avLst/>
          </a:prstGeom>
          <a:noFill/>
        </p:spPr>
        <p:txBody>
          <a:bodyPr wrap="square" rtlCol="0">
            <a:spAutoFit/>
          </a:bodyPr>
          <a:lstStyle/>
          <a:p>
            <a:pPr algn="r" rtl="1"/>
            <a:r>
              <a:rPr lang="he-IL" dirty="0"/>
              <a:t>בכל שלב באשכול היררכי אנו מאחדים את האשכולים </a:t>
            </a:r>
            <a:r>
              <a:rPr lang="he-IL" b="1" dirty="0"/>
              <a:t>הכי קרובים</a:t>
            </a:r>
            <a:r>
              <a:rPr lang="he-IL" dirty="0"/>
              <a:t>. יש כמה דרכים להגדיר מרחק. אחת הדרכים היא </a:t>
            </a:r>
            <a:r>
              <a:rPr lang="en-US" dirty="0"/>
              <a:t> complete linkage</a:t>
            </a:r>
            <a:r>
              <a:rPr lang="he-IL" dirty="0"/>
              <a:t>. בשיטה הזו המרחק מחושב בתור המרחק הכי גדול בין שני האשכולים. לכן, כשאנחנו מחברים שני אשכולים, חייב להתקיים שהמרחק הכי גדול בינהם קטן מהמרחקים בין  שאר האשכולים שגם הם חושבו לפי המרחק הכי גדול. </a:t>
            </a:r>
          </a:p>
          <a:p>
            <a:pPr algn="r" rtl="1"/>
            <a:r>
              <a:rPr lang="he-IL" dirty="0"/>
              <a:t>המרחקים בין הקלסטרים חושבו לפי המרחק הכי גדול ביניהם. אנחנו נבחר לחבר את קלסטר </a:t>
            </a:r>
            <a:r>
              <a:rPr lang="en-US" dirty="0"/>
              <a:t>3 </a:t>
            </a:r>
            <a:r>
              <a:rPr lang="he-IL" dirty="0"/>
              <a:t> עם קלסטר 2 כי המרחק ביניהם יותר קטן משאר המרחקים בין הקלסטרים (המרחק עצמו חושב לפי המרחק הכי ארוך עבור כל האשכולים).</a:t>
            </a:r>
            <a:endParaRPr lang="en-US" dirty="0"/>
          </a:p>
          <a:p>
            <a:pPr algn="r" rtl="1"/>
            <a:endParaRPr lang="en-US" dirty="0"/>
          </a:p>
          <a:p>
            <a:pPr algn="r" rtl="1"/>
            <a:endParaRPr lang="en-US" dirty="0"/>
          </a:p>
          <a:p>
            <a:pPr algn="r" rtl="1"/>
            <a:endParaRPr lang="en-US" dirty="0"/>
          </a:p>
          <a:p>
            <a:pPr algn="r" rtl="1"/>
            <a:endParaRPr lang="he-IL" dirty="0"/>
          </a:p>
        </p:txBody>
      </p:sp>
      <p:sp>
        <p:nvSpPr>
          <p:cNvPr id="5" name="Oval 4">
            <a:extLst>
              <a:ext uri="{FF2B5EF4-FFF2-40B4-BE49-F238E27FC236}">
                <a16:creationId xmlns:a16="http://schemas.microsoft.com/office/drawing/2014/main" id="{CA1D7603-95A8-4743-AA27-C4B26FBC0496}"/>
              </a:ext>
            </a:extLst>
          </p:cNvPr>
          <p:cNvSpPr/>
          <p:nvPr/>
        </p:nvSpPr>
        <p:spPr>
          <a:xfrm>
            <a:off x="3533162" y="2177682"/>
            <a:ext cx="864066" cy="106688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L"/>
          </a:p>
        </p:txBody>
      </p:sp>
      <p:sp>
        <p:nvSpPr>
          <p:cNvPr id="8" name="Oval 7">
            <a:extLst>
              <a:ext uri="{FF2B5EF4-FFF2-40B4-BE49-F238E27FC236}">
                <a16:creationId xmlns:a16="http://schemas.microsoft.com/office/drawing/2014/main" id="{F06E1AD7-490F-44E6-97D7-413B97F609AA}"/>
              </a:ext>
            </a:extLst>
          </p:cNvPr>
          <p:cNvSpPr/>
          <p:nvPr/>
        </p:nvSpPr>
        <p:spPr>
          <a:xfrm>
            <a:off x="3867324" y="2273416"/>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Oval 8">
            <a:extLst>
              <a:ext uri="{FF2B5EF4-FFF2-40B4-BE49-F238E27FC236}">
                <a16:creationId xmlns:a16="http://schemas.microsoft.com/office/drawing/2014/main" id="{DFA01FB0-BB0C-4629-86ED-6CA9F3DA5BD9}"/>
              </a:ext>
            </a:extLst>
          </p:cNvPr>
          <p:cNvSpPr/>
          <p:nvPr/>
        </p:nvSpPr>
        <p:spPr>
          <a:xfrm>
            <a:off x="3617052" y="25348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0B1B8486-05FF-4509-AAF5-E8B51B56D624}"/>
              </a:ext>
            </a:extLst>
          </p:cNvPr>
          <p:cNvSpPr/>
          <p:nvPr/>
        </p:nvSpPr>
        <p:spPr>
          <a:xfrm>
            <a:off x="3935834" y="3088547"/>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Oval 10">
            <a:extLst>
              <a:ext uri="{FF2B5EF4-FFF2-40B4-BE49-F238E27FC236}">
                <a16:creationId xmlns:a16="http://schemas.microsoft.com/office/drawing/2014/main" id="{2E5B0C06-6229-45E5-8D83-E16063F7F557}"/>
              </a:ext>
            </a:extLst>
          </p:cNvPr>
          <p:cNvSpPr/>
          <p:nvPr/>
        </p:nvSpPr>
        <p:spPr>
          <a:xfrm>
            <a:off x="3803007" y="263562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AC4CCEC1-6DB4-4040-91C1-5149B516443D}"/>
              </a:ext>
            </a:extLst>
          </p:cNvPr>
          <p:cNvSpPr/>
          <p:nvPr/>
        </p:nvSpPr>
        <p:spPr>
          <a:xfrm>
            <a:off x="3702341" y="2888609"/>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24CE1CFA-30E7-4BFF-8496-2EC087D4B26A}"/>
              </a:ext>
            </a:extLst>
          </p:cNvPr>
          <p:cNvSpPr/>
          <p:nvPr/>
        </p:nvSpPr>
        <p:spPr>
          <a:xfrm>
            <a:off x="4088234" y="26872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0DFE35D4-E8C3-47F9-A22B-99FED6714AE9}"/>
              </a:ext>
            </a:extLst>
          </p:cNvPr>
          <p:cNvSpPr/>
          <p:nvPr/>
        </p:nvSpPr>
        <p:spPr>
          <a:xfrm>
            <a:off x="4123188" y="28396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F2B0F05F-72C7-4694-A969-0D88DA59878B}"/>
              </a:ext>
            </a:extLst>
          </p:cNvPr>
          <p:cNvSpPr/>
          <p:nvPr/>
        </p:nvSpPr>
        <p:spPr>
          <a:xfrm>
            <a:off x="4124586" y="29920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Oval 15">
            <a:extLst>
              <a:ext uri="{FF2B5EF4-FFF2-40B4-BE49-F238E27FC236}">
                <a16:creationId xmlns:a16="http://schemas.microsoft.com/office/drawing/2014/main" id="{57B98ABE-CEA4-48CC-8C54-034A786EA94E}"/>
              </a:ext>
            </a:extLst>
          </p:cNvPr>
          <p:cNvSpPr/>
          <p:nvPr/>
        </p:nvSpPr>
        <p:spPr>
          <a:xfrm>
            <a:off x="4063066" y="2481742"/>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Oval 16">
            <a:extLst>
              <a:ext uri="{FF2B5EF4-FFF2-40B4-BE49-F238E27FC236}">
                <a16:creationId xmlns:a16="http://schemas.microsoft.com/office/drawing/2014/main" id="{53551A3A-D742-45B6-B799-D25402345141}"/>
              </a:ext>
            </a:extLst>
          </p:cNvPr>
          <p:cNvSpPr/>
          <p:nvPr/>
        </p:nvSpPr>
        <p:spPr>
          <a:xfrm>
            <a:off x="3971487" y="2813108"/>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Oval 17">
            <a:extLst>
              <a:ext uri="{FF2B5EF4-FFF2-40B4-BE49-F238E27FC236}">
                <a16:creationId xmlns:a16="http://schemas.microsoft.com/office/drawing/2014/main" id="{845900DA-C3B4-46C4-9725-37177A99A926}"/>
              </a:ext>
            </a:extLst>
          </p:cNvPr>
          <p:cNvSpPr/>
          <p:nvPr/>
        </p:nvSpPr>
        <p:spPr>
          <a:xfrm>
            <a:off x="4039298" y="28396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EED29D6C-8B31-42F2-AD27-F23FE6331BED}"/>
              </a:ext>
            </a:extLst>
          </p:cNvPr>
          <p:cNvSpPr/>
          <p:nvPr/>
        </p:nvSpPr>
        <p:spPr>
          <a:xfrm>
            <a:off x="3935834" y="25348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35C52327-15EA-4CF4-AD20-A63AEE513624}"/>
              </a:ext>
            </a:extLst>
          </p:cNvPr>
          <p:cNvSpPr/>
          <p:nvPr/>
        </p:nvSpPr>
        <p:spPr>
          <a:xfrm>
            <a:off x="4222458" y="2603383"/>
            <a:ext cx="45719" cy="5592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4A5604BC-4214-4718-9C61-6260F62B225F}"/>
              </a:ext>
            </a:extLst>
          </p:cNvPr>
          <p:cNvSpPr/>
          <p:nvPr/>
        </p:nvSpPr>
        <p:spPr>
          <a:xfrm>
            <a:off x="3783434" y="2382473"/>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458BC511-673F-4000-9D8A-9B590DCDCD15}"/>
              </a:ext>
            </a:extLst>
          </p:cNvPr>
          <p:cNvSpPr/>
          <p:nvPr/>
        </p:nvSpPr>
        <p:spPr>
          <a:xfrm>
            <a:off x="3986168" y="2400649"/>
            <a:ext cx="58723" cy="7550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FEC0B25E-A62F-4E96-ACD1-DEF4FB374493}"/>
              </a:ext>
            </a:extLst>
          </p:cNvPr>
          <p:cNvSpPr/>
          <p:nvPr/>
        </p:nvSpPr>
        <p:spPr>
          <a:xfrm>
            <a:off x="2251043" y="2204247"/>
            <a:ext cx="864066" cy="10668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89BC873D-B6CB-4CA2-81E0-A5E27C2B3CA8}"/>
              </a:ext>
            </a:extLst>
          </p:cNvPr>
          <p:cNvSpPr/>
          <p:nvPr/>
        </p:nvSpPr>
        <p:spPr>
          <a:xfrm>
            <a:off x="2585205" y="249292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A64D23D5-A14E-4D45-B98A-33EE9CAD0F27}"/>
              </a:ext>
            </a:extLst>
          </p:cNvPr>
          <p:cNvSpPr/>
          <p:nvPr/>
        </p:nvSpPr>
        <p:spPr>
          <a:xfrm>
            <a:off x="2334933" y="25614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48353A32-89B1-4938-848D-F2AA8B9B2F7A}"/>
              </a:ext>
            </a:extLst>
          </p:cNvPr>
          <p:cNvSpPr/>
          <p:nvPr/>
        </p:nvSpPr>
        <p:spPr>
          <a:xfrm>
            <a:off x="2653715" y="3115112"/>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B1A7A791-C947-4DB7-BFD6-2AAF83D09C0C}"/>
              </a:ext>
            </a:extLst>
          </p:cNvPr>
          <p:cNvSpPr/>
          <p:nvPr/>
        </p:nvSpPr>
        <p:spPr>
          <a:xfrm>
            <a:off x="2520888" y="266218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Oval 27">
            <a:extLst>
              <a:ext uri="{FF2B5EF4-FFF2-40B4-BE49-F238E27FC236}">
                <a16:creationId xmlns:a16="http://schemas.microsoft.com/office/drawing/2014/main" id="{2E509791-4DFE-4E2A-9D15-17F4B6E29114}"/>
              </a:ext>
            </a:extLst>
          </p:cNvPr>
          <p:cNvSpPr/>
          <p:nvPr/>
        </p:nvSpPr>
        <p:spPr>
          <a:xfrm>
            <a:off x="2420222" y="2915174"/>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Oval 28">
            <a:extLst>
              <a:ext uri="{FF2B5EF4-FFF2-40B4-BE49-F238E27FC236}">
                <a16:creationId xmlns:a16="http://schemas.microsoft.com/office/drawing/2014/main" id="{FEABA25C-F510-48A6-BB3D-9EB9F455A2F0}"/>
              </a:ext>
            </a:extLst>
          </p:cNvPr>
          <p:cNvSpPr/>
          <p:nvPr/>
        </p:nvSpPr>
        <p:spPr>
          <a:xfrm>
            <a:off x="2806115" y="27138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Oval 29">
            <a:extLst>
              <a:ext uri="{FF2B5EF4-FFF2-40B4-BE49-F238E27FC236}">
                <a16:creationId xmlns:a16="http://schemas.microsoft.com/office/drawing/2014/main" id="{894E89CF-E5B1-41D5-9604-96E04C3ACF32}"/>
              </a:ext>
            </a:extLst>
          </p:cNvPr>
          <p:cNvSpPr/>
          <p:nvPr/>
        </p:nvSpPr>
        <p:spPr>
          <a:xfrm>
            <a:off x="2958515" y="28662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Oval 30">
            <a:extLst>
              <a:ext uri="{FF2B5EF4-FFF2-40B4-BE49-F238E27FC236}">
                <a16:creationId xmlns:a16="http://schemas.microsoft.com/office/drawing/2014/main" id="{AE9DFE41-CE4A-4659-8DF5-2A86FA1A0119}"/>
              </a:ext>
            </a:extLst>
          </p:cNvPr>
          <p:cNvSpPr/>
          <p:nvPr/>
        </p:nvSpPr>
        <p:spPr>
          <a:xfrm>
            <a:off x="2842467" y="30186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4DBD2B1F-81B4-46EC-9336-F33423BDFF94}"/>
              </a:ext>
            </a:extLst>
          </p:cNvPr>
          <p:cNvSpPr/>
          <p:nvPr/>
        </p:nvSpPr>
        <p:spPr>
          <a:xfrm>
            <a:off x="2780947" y="2508307"/>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Oval 32">
            <a:extLst>
              <a:ext uri="{FF2B5EF4-FFF2-40B4-BE49-F238E27FC236}">
                <a16:creationId xmlns:a16="http://schemas.microsoft.com/office/drawing/2014/main" id="{FDD72B65-102D-4FDB-9B04-4EE0F4EAD816}"/>
              </a:ext>
            </a:extLst>
          </p:cNvPr>
          <p:cNvSpPr/>
          <p:nvPr/>
        </p:nvSpPr>
        <p:spPr>
          <a:xfrm>
            <a:off x="2689368" y="2839673"/>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Oval 33">
            <a:extLst>
              <a:ext uri="{FF2B5EF4-FFF2-40B4-BE49-F238E27FC236}">
                <a16:creationId xmlns:a16="http://schemas.microsoft.com/office/drawing/2014/main" id="{4576498C-D1F4-4E46-A4B7-BFFADA7255F4}"/>
              </a:ext>
            </a:extLst>
          </p:cNvPr>
          <p:cNvSpPr/>
          <p:nvPr/>
        </p:nvSpPr>
        <p:spPr>
          <a:xfrm>
            <a:off x="2958515" y="28662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Oval 34">
            <a:extLst>
              <a:ext uri="{FF2B5EF4-FFF2-40B4-BE49-F238E27FC236}">
                <a16:creationId xmlns:a16="http://schemas.microsoft.com/office/drawing/2014/main" id="{34A5B42A-3D11-4C1B-A415-01F100CAACF4}"/>
              </a:ext>
            </a:extLst>
          </p:cNvPr>
          <p:cNvSpPr/>
          <p:nvPr/>
        </p:nvSpPr>
        <p:spPr>
          <a:xfrm>
            <a:off x="2653715" y="25614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Oval 35">
            <a:extLst>
              <a:ext uri="{FF2B5EF4-FFF2-40B4-BE49-F238E27FC236}">
                <a16:creationId xmlns:a16="http://schemas.microsoft.com/office/drawing/2014/main" id="{C26B617A-0960-4695-AB34-BA2F145EEAF8}"/>
              </a:ext>
            </a:extLst>
          </p:cNvPr>
          <p:cNvSpPr/>
          <p:nvPr/>
        </p:nvSpPr>
        <p:spPr>
          <a:xfrm>
            <a:off x="2940339" y="2629948"/>
            <a:ext cx="45719" cy="55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Oval 36">
            <a:extLst>
              <a:ext uri="{FF2B5EF4-FFF2-40B4-BE49-F238E27FC236}">
                <a16:creationId xmlns:a16="http://schemas.microsoft.com/office/drawing/2014/main" id="{DAF60B7A-7ED7-4FEC-8A74-107AE702E155}"/>
              </a:ext>
            </a:extLst>
          </p:cNvPr>
          <p:cNvSpPr/>
          <p:nvPr/>
        </p:nvSpPr>
        <p:spPr>
          <a:xfrm>
            <a:off x="2501315" y="2409038"/>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8" name="Oval 37">
            <a:extLst>
              <a:ext uri="{FF2B5EF4-FFF2-40B4-BE49-F238E27FC236}">
                <a16:creationId xmlns:a16="http://schemas.microsoft.com/office/drawing/2014/main" id="{97743375-0E54-499A-A045-74C18B3C6C62}"/>
              </a:ext>
            </a:extLst>
          </p:cNvPr>
          <p:cNvSpPr/>
          <p:nvPr/>
        </p:nvSpPr>
        <p:spPr>
          <a:xfrm>
            <a:off x="2796328" y="2334935"/>
            <a:ext cx="58723" cy="75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9" name="Oval 38">
            <a:extLst>
              <a:ext uri="{FF2B5EF4-FFF2-40B4-BE49-F238E27FC236}">
                <a16:creationId xmlns:a16="http://schemas.microsoft.com/office/drawing/2014/main" id="{A8C3C020-E228-4FA6-A081-9E1A9B144C7B}"/>
              </a:ext>
            </a:extLst>
          </p:cNvPr>
          <p:cNvSpPr/>
          <p:nvPr/>
        </p:nvSpPr>
        <p:spPr>
          <a:xfrm>
            <a:off x="2292988" y="4151893"/>
            <a:ext cx="864066" cy="10668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L"/>
          </a:p>
        </p:txBody>
      </p:sp>
      <p:sp>
        <p:nvSpPr>
          <p:cNvPr id="40" name="Oval 39">
            <a:extLst>
              <a:ext uri="{FF2B5EF4-FFF2-40B4-BE49-F238E27FC236}">
                <a16:creationId xmlns:a16="http://schemas.microsoft.com/office/drawing/2014/main" id="{2CD494EC-502D-4171-9D4B-C7946C3BA9B3}"/>
              </a:ext>
            </a:extLst>
          </p:cNvPr>
          <p:cNvSpPr/>
          <p:nvPr/>
        </p:nvSpPr>
        <p:spPr>
          <a:xfrm>
            <a:off x="2636937" y="4247627"/>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98EC0A59-74D0-47A1-845B-4924C61C87E8}"/>
              </a:ext>
            </a:extLst>
          </p:cNvPr>
          <p:cNvSpPr/>
          <p:nvPr/>
        </p:nvSpPr>
        <p:spPr>
          <a:xfrm>
            <a:off x="2386665" y="45090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Oval 41">
            <a:extLst>
              <a:ext uri="{FF2B5EF4-FFF2-40B4-BE49-F238E27FC236}">
                <a16:creationId xmlns:a16="http://schemas.microsoft.com/office/drawing/2014/main" id="{9F0CEAC0-84F1-42CF-8067-6CC03E79B070}"/>
              </a:ext>
            </a:extLst>
          </p:cNvPr>
          <p:cNvSpPr/>
          <p:nvPr/>
        </p:nvSpPr>
        <p:spPr>
          <a:xfrm>
            <a:off x="2705447" y="5062758"/>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3" name="Oval 42">
            <a:extLst>
              <a:ext uri="{FF2B5EF4-FFF2-40B4-BE49-F238E27FC236}">
                <a16:creationId xmlns:a16="http://schemas.microsoft.com/office/drawing/2014/main" id="{A11B6A90-FB1A-4E3F-9611-2DC74720A585}"/>
              </a:ext>
            </a:extLst>
          </p:cNvPr>
          <p:cNvSpPr/>
          <p:nvPr/>
        </p:nvSpPr>
        <p:spPr>
          <a:xfrm>
            <a:off x="2572620" y="460983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4" name="Oval 43">
            <a:extLst>
              <a:ext uri="{FF2B5EF4-FFF2-40B4-BE49-F238E27FC236}">
                <a16:creationId xmlns:a16="http://schemas.microsoft.com/office/drawing/2014/main" id="{6B8E1ECA-FC65-43FE-A31A-E78BE56D38C5}"/>
              </a:ext>
            </a:extLst>
          </p:cNvPr>
          <p:cNvSpPr/>
          <p:nvPr/>
        </p:nvSpPr>
        <p:spPr>
          <a:xfrm>
            <a:off x="2471954" y="4862820"/>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5" name="Oval 44">
            <a:extLst>
              <a:ext uri="{FF2B5EF4-FFF2-40B4-BE49-F238E27FC236}">
                <a16:creationId xmlns:a16="http://schemas.microsoft.com/office/drawing/2014/main" id="{18AFDA59-288A-422C-9F5F-580D7A961A57}"/>
              </a:ext>
            </a:extLst>
          </p:cNvPr>
          <p:cNvSpPr/>
          <p:nvPr/>
        </p:nvSpPr>
        <p:spPr>
          <a:xfrm>
            <a:off x="2857847" y="46614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6" name="Oval 45">
            <a:extLst>
              <a:ext uri="{FF2B5EF4-FFF2-40B4-BE49-F238E27FC236}">
                <a16:creationId xmlns:a16="http://schemas.microsoft.com/office/drawing/2014/main" id="{6E6BB940-C484-45B4-AD6F-A472DE298316}"/>
              </a:ext>
            </a:extLst>
          </p:cNvPr>
          <p:cNvSpPr/>
          <p:nvPr/>
        </p:nvSpPr>
        <p:spPr>
          <a:xfrm>
            <a:off x="3010247" y="48138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7" name="Oval 46">
            <a:extLst>
              <a:ext uri="{FF2B5EF4-FFF2-40B4-BE49-F238E27FC236}">
                <a16:creationId xmlns:a16="http://schemas.microsoft.com/office/drawing/2014/main" id="{6942A4C0-71ED-4779-9877-73716378EC94}"/>
              </a:ext>
            </a:extLst>
          </p:cNvPr>
          <p:cNvSpPr/>
          <p:nvPr/>
        </p:nvSpPr>
        <p:spPr>
          <a:xfrm>
            <a:off x="2894199" y="49662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8" name="Oval 47">
            <a:extLst>
              <a:ext uri="{FF2B5EF4-FFF2-40B4-BE49-F238E27FC236}">
                <a16:creationId xmlns:a16="http://schemas.microsoft.com/office/drawing/2014/main" id="{2660407D-17B7-4247-A62B-96B1C34E3CA9}"/>
              </a:ext>
            </a:extLst>
          </p:cNvPr>
          <p:cNvSpPr/>
          <p:nvPr/>
        </p:nvSpPr>
        <p:spPr>
          <a:xfrm>
            <a:off x="2832679" y="4455953"/>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9" name="Oval 48">
            <a:extLst>
              <a:ext uri="{FF2B5EF4-FFF2-40B4-BE49-F238E27FC236}">
                <a16:creationId xmlns:a16="http://schemas.microsoft.com/office/drawing/2014/main" id="{D7FE0A60-6970-478E-B1AA-4536B775315D}"/>
              </a:ext>
            </a:extLst>
          </p:cNvPr>
          <p:cNvSpPr/>
          <p:nvPr/>
        </p:nvSpPr>
        <p:spPr>
          <a:xfrm>
            <a:off x="2741100" y="4787319"/>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0" name="Oval 49">
            <a:extLst>
              <a:ext uri="{FF2B5EF4-FFF2-40B4-BE49-F238E27FC236}">
                <a16:creationId xmlns:a16="http://schemas.microsoft.com/office/drawing/2014/main" id="{9C1C8736-61B7-449A-8E34-B8A7869A1E04}"/>
              </a:ext>
            </a:extLst>
          </p:cNvPr>
          <p:cNvSpPr/>
          <p:nvPr/>
        </p:nvSpPr>
        <p:spPr>
          <a:xfrm>
            <a:off x="3010247" y="48138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1" name="Oval 50">
            <a:extLst>
              <a:ext uri="{FF2B5EF4-FFF2-40B4-BE49-F238E27FC236}">
                <a16:creationId xmlns:a16="http://schemas.microsoft.com/office/drawing/2014/main" id="{90ED93B3-EEE7-4D16-87AA-D0D90A0EF4DB}"/>
              </a:ext>
            </a:extLst>
          </p:cNvPr>
          <p:cNvSpPr/>
          <p:nvPr/>
        </p:nvSpPr>
        <p:spPr>
          <a:xfrm>
            <a:off x="2705447" y="45090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Oval 52">
            <a:extLst>
              <a:ext uri="{FF2B5EF4-FFF2-40B4-BE49-F238E27FC236}">
                <a16:creationId xmlns:a16="http://schemas.microsoft.com/office/drawing/2014/main" id="{25853234-76E6-440E-9E92-F5D256BA95D4}"/>
              </a:ext>
            </a:extLst>
          </p:cNvPr>
          <p:cNvSpPr/>
          <p:nvPr/>
        </p:nvSpPr>
        <p:spPr>
          <a:xfrm>
            <a:off x="2553047" y="4356684"/>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47C31FDE-37EC-41EA-A632-79DBAC776D0A}"/>
              </a:ext>
            </a:extLst>
          </p:cNvPr>
          <p:cNvSpPr/>
          <p:nvPr/>
        </p:nvSpPr>
        <p:spPr>
          <a:xfrm>
            <a:off x="2848060" y="4282581"/>
            <a:ext cx="58723" cy="75501"/>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56" name="Straight Connector 55">
            <a:extLst>
              <a:ext uri="{FF2B5EF4-FFF2-40B4-BE49-F238E27FC236}">
                <a16:creationId xmlns:a16="http://schemas.microsoft.com/office/drawing/2014/main" id="{2856F712-B865-458E-9FEB-01CE22E40DA9}"/>
              </a:ext>
            </a:extLst>
          </p:cNvPr>
          <p:cNvCxnSpPr>
            <a:cxnSpLocks/>
            <a:stCxn id="15" idx="2"/>
          </p:cNvCxnSpPr>
          <p:nvPr/>
        </p:nvCxnSpPr>
        <p:spPr>
          <a:xfrm flipH="1" flipV="1">
            <a:off x="2364296" y="2603384"/>
            <a:ext cx="1760290" cy="426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9819354-C264-4DA6-BDF8-E3478DCB765D}"/>
              </a:ext>
            </a:extLst>
          </p:cNvPr>
          <p:cNvCxnSpPr>
            <a:cxnSpLocks/>
            <a:stCxn id="38" idx="0"/>
            <a:endCxn id="42" idx="3"/>
          </p:cNvCxnSpPr>
          <p:nvPr/>
        </p:nvCxnSpPr>
        <p:spPr>
          <a:xfrm flipH="1">
            <a:off x="2714047" y="2334935"/>
            <a:ext cx="111643" cy="2792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CA2A65-81E0-4761-B0A7-2691EDFEB895}"/>
              </a:ext>
            </a:extLst>
          </p:cNvPr>
          <p:cNvCxnSpPr>
            <a:cxnSpLocks/>
            <a:stCxn id="8" idx="1"/>
            <a:endCxn id="42" idx="1"/>
          </p:cNvCxnSpPr>
          <p:nvPr/>
        </p:nvCxnSpPr>
        <p:spPr>
          <a:xfrm flipH="1">
            <a:off x="2714047" y="2284473"/>
            <a:ext cx="1161877" cy="278934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09338AB-5DA0-4CFD-A61C-75AC7377B744}"/>
                  </a:ext>
                </a:extLst>
              </p:cNvPr>
              <p:cNvSpPr txBox="1"/>
              <p:nvPr/>
            </p:nvSpPr>
            <p:spPr>
              <a:xfrm>
                <a:off x="2334933" y="3453911"/>
                <a:ext cx="371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12</m:t>
                          </m:r>
                        </m:sub>
                      </m:sSub>
                    </m:oMath>
                  </m:oMathPara>
                </a14:m>
                <a:endParaRPr lang="en-IL" dirty="0"/>
              </a:p>
            </p:txBody>
          </p:sp>
        </mc:Choice>
        <mc:Fallback xmlns="">
          <p:sp>
            <p:nvSpPr>
              <p:cNvPr id="64" name="TextBox 63">
                <a:extLst>
                  <a:ext uri="{FF2B5EF4-FFF2-40B4-BE49-F238E27FC236}">
                    <a16:creationId xmlns:a16="http://schemas.microsoft.com/office/drawing/2014/main" id="{A09338AB-5DA0-4CFD-A61C-75AC7377B744}"/>
                  </a:ext>
                </a:extLst>
              </p:cNvPr>
              <p:cNvSpPr txBox="1">
                <a:spLocks noRot="1" noChangeAspect="1" noMove="1" noResize="1" noEditPoints="1" noAdjustHandles="1" noChangeArrowheads="1" noChangeShapeType="1" noTextEdit="1"/>
              </p:cNvSpPr>
              <p:nvPr/>
            </p:nvSpPr>
            <p:spPr>
              <a:xfrm>
                <a:off x="2334933" y="3453911"/>
                <a:ext cx="371213" cy="369332"/>
              </a:xfrm>
              <a:prstGeom prst="rect">
                <a:avLst/>
              </a:prstGeom>
              <a:blipFill>
                <a:blip r:embed="rId2"/>
                <a:stretch>
                  <a:fillRect r="-2786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29F5B18-CEC7-476F-921A-383861FB55CA}"/>
                  </a:ext>
                </a:extLst>
              </p:cNvPr>
              <p:cNvSpPr txBox="1"/>
              <p:nvPr/>
            </p:nvSpPr>
            <p:spPr>
              <a:xfrm>
                <a:off x="3304804" y="3546402"/>
                <a:ext cx="371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23</m:t>
                          </m:r>
                        </m:sub>
                      </m:sSub>
                    </m:oMath>
                  </m:oMathPara>
                </a14:m>
                <a:endParaRPr lang="en-IL" dirty="0"/>
              </a:p>
            </p:txBody>
          </p:sp>
        </mc:Choice>
        <mc:Fallback xmlns="">
          <p:sp>
            <p:nvSpPr>
              <p:cNvPr id="65" name="TextBox 64">
                <a:extLst>
                  <a:ext uri="{FF2B5EF4-FFF2-40B4-BE49-F238E27FC236}">
                    <a16:creationId xmlns:a16="http://schemas.microsoft.com/office/drawing/2014/main" id="{D29F5B18-CEC7-476F-921A-383861FB55CA}"/>
                  </a:ext>
                </a:extLst>
              </p:cNvPr>
              <p:cNvSpPr txBox="1">
                <a:spLocks noRot="1" noChangeAspect="1" noMove="1" noResize="1" noEditPoints="1" noAdjustHandles="1" noChangeArrowheads="1" noChangeShapeType="1" noTextEdit="1"/>
              </p:cNvSpPr>
              <p:nvPr/>
            </p:nvSpPr>
            <p:spPr>
              <a:xfrm>
                <a:off x="3304804" y="3546402"/>
                <a:ext cx="371213" cy="369332"/>
              </a:xfrm>
              <a:prstGeom prst="rect">
                <a:avLst/>
              </a:prstGeom>
              <a:blipFill>
                <a:blip r:embed="rId3"/>
                <a:stretch>
                  <a:fillRect r="-2950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C01123C-9517-4747-B950-4FF28583BB8B}"/>
                  </a:ext>
                </a:extLst>
              </p:cNvPr>
              <p:cNvSpPr txBox="1"/>
              <p:nvPr/>
            </p:nvSpPr>
            <p:spPr>
              <a:xfrm>
                <a:off x="3050723" y="2457974"/>
                <a:ext cx="371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13</m:t>
                          </m:r>
                        </m:sub>
                      </m:sSub>
                    </m:oMath>
                  </m:oMathPara>
                </a14:m>
                <a:endParaRPr lang="en-IL" dirty="0"/>
              </a:p>
            </p:txBody>
          </p:sp>
        </mc:Choice>
        <mc:Fallback xmlns="">
          <p:sp>
            <p:nvSpPr>
              <p:cNvPr id="66" name="TextBox 65">
                <a:extLst>
                  <a:ext uri="{FF2B5EF4-FFF2-40B4-BE49-F238E27FC236}">
                    <a16:creationId xmlns:a16="http://schemas.microsoft.com/office/drawing/2014/main" id="{2C01123C-9517-4747-B950-4FF28583BB8B}"/>
                  </a:ext>
                </a:extLst>
              </p:cNvPr>
              <p:cNvSpPr txBox="1">
                <a:spLocks noRot="1" noChangeAspect="1" noMove="1" noResize="1" noEditPoints="1" noAdjustHandles="1" noChangeArrowheads="1" noChangeShapeType="1" noTextEdit="1"/>
              </p:cNvSpPr>
              <p:nvPr/>
            </p:nvSpPr>
            <p:spPr>
              <a:xfrm>
                <a:off x="3050723" y="2457974"/>
                <a:ext cx="371213" cy="369332"/>
              </a:xfrm>
              <a:prstGeom prst="rect">
                <a:avLst/>
              </a:prstGeom>
              <a:blipFill>
                <a:blip r:embed="rId4"/>
                <a:stretch>
                  <a:fillRect r="-27869"/>
                </a:stretch>
              </a:blipFill>
            </p:spPr>
            <p:txBody>
              <a:bodyPr/>
              <a:lstStyle/>
              <a:p>
                <a:r>
                  <a:rPr lang="en-IL">
                    <a:noFill/>
                  </a:rPr>
                  <a:t> </a:t>
                </a:r>
              </a:p>
            </p:txBody>
          </p:sp>
        </mc:Fallback>
      </mc:AlternateContent>
      <p:sp>
        <p:nvSpPr>
          <p:cNvPr id="67" name="TextBox 66">
            <a:extLst>
              <a:ext uri="{FF2B5EF4-FFF2-40B4-BE49-F238E27FC236}">
                <a16:creationId xmlns:a16="http://schemas.microsoft.com/office/drawing/2014/main" id="{3C2CD110-D1E0-4D45-BA82-9CA77B52D38B}"/>
              </a:ext>
            </a:extLst>
          </p:cNvPr>
          <p:cNvSpPr txBox="1"/>
          <p:nvPr/>
        </p:nvSpPr>
        <p:spPr>
          <a:xfrm>
            <a:off x="2455735" y="4607460"/>
            <a:ext cx="371213" cy="369332"/>
          </a:xfrm>
          <a:prstGeom prst="rect">
            <a:avLst/>
          </a:prstGeom>
          <a:noFill/>
          <a:ln>
            <a:noFill/>
          </a:ln>
        </p:spPr>
        <p:txBody>
          <a:bodyPr wrap="square" rtlCol="0">
            <a:spAutoFit/>
          </a:bodyPr>
          <a:lstStyle/>
          <a:p>
            <a:r>
              <a:rPr lang="en-US" dirty="0"/>
              <a:t>1</a:t>
            </a:r>
            <a:endParaRPr lang="en-IL" dirty="0"/>
          </a:p>
        </p:txBody>
      </p:sp>
      <p:sp>
        <p:nvSpPr>
          <p:cNvPr id="68" name="TextBox 67">
            <a:extLst>
              <a:ext uri="{FF2B5EF4-FFF2-40B4-BE49-F238E27FC236}">
                <a16:creationId xmlns:a16="http://schemas.microsoft.com/office/drawing/2014/main" id="{C115CB60-5D22-4DFD-B364-77A8005C2A67}"/>
              </a:ext>
            </a:extLst>
          </p:cNvPr>
          <p:cNvSpPr txBox="1"/>
          <p:nvPr/>
        </p:nvSpPr>
        <p:spPr>
          <a:xfrm>
            <a:off x="2450526" y="2729846"/>
            <a:ext cx="371213" cy="369332"/>
          </a:xfrm>
          <a:prstGeom prst="rect">
            <a:avLst/>
          </a:prstGeom>
          <a:noFill/>
        </p:spPr>
        <p:txBody>
          <a:bodyPr wrap="square" rtlCol="0">
            <a:spAutoFit/>
          </a:bodyPr>
          <a:lstStyle/>
          <a:p>
            <a:r>
              <a:rPr lang="en-US" dirty="0"/>
              <a:t>2</a:t>
            </a:r>
            <a:endParaRPr lang="en-IL" dirty="0"/>
          </a:p>
        </p:txBody>
      </p:sp>
      <p:sp>
        <p:nvSpPr>
          <p:cNvPr id="69" name="TextBox 68">
            <a:extLst>
              <a:ext uri="{FF2B5EF4-FFF2-40B4-BE49-F238E27FC236}">
                <a16:creationId xmlns:a16="http://schemas.microsoft.com/office/drawing/2014/main" id="{5B1BB9D0-924A-4E81-BA45-BD03513CFB1F}"/>
              </a:ext>
            </a:extLst>
          </p:cNvPr>
          <p:cNvSpPr txBox="1"/>
          <p:nvPr/>
        </p:nvSpPr>
        <p:spPr>
          <a:xfrm>
            <a:off x="3741207" y="2620947"/>
            <a:ext cx="371213" cy="369332"/>
          </a:xfrm>
          <a:prstGeom prst="rect">
            <a:avLst/>
          </a:prstGeom>
          <a:noFill/>
        </p:spPr>
        <p:txBody>
          <a:bodyPr wrap="square" rtlCol="0">
            <a:spAutoFit/>
          </a:bodyPr>
          <a:lstStyle/>
          <a:p>
            <a:r>
              <a:rPr lang="en-US" dirty="0"/>
              <a:t>3</a:t>
            </a:r>
            <a:endParaRPr lang="en-IL" dirty="0"/>
          </a:p>
        </p:txBody>
      </p:sp>
      <p:sp>
        <p:nvSpPr>
          <p:cNvPr id="72" name="Rectangle 71">
            <a:extLst>
              <a:ext uri="{FF2B5EF4-FFF2-40B4-BE49-F238E27FC236}">
                <a16:creationId xmlns:a16="http://schemas.microsoft.com/office/drawing/2014/main" id="{2BE384F3-75BF-4E9B-8146-AEED2EDC0B54}"/>
              </a:ext>
            </a:extLst>
          </p:cNvPr>
          <p:cNvSpPr/>
          <p:nvPr/>
        </p:nvSpPr>
        <p:spPr>
          <a:xfrm>
            <a:off x="4451756" y="3795314"/>
            <a:ext cx="914400" cy="2382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24092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A5AED7-6E19-463E-927F-92EA5E1E016A}"/>
              </a:ext>
            </a:extLst>
          </p:cNvPr>
          <p:cNvPicPr>
            <a:picLocks noChangeAspect="1"/>
          </p:cNvPicPr>
          <p:nvPr/>
        </p:nvPicPr>
        <p:blipFill>
          <a:blip r:embed="rId2"/>
          <a:stretch>
            <a:fillRect/>
          </a:stretch>
        </p:blipFill>
        <p:spPr>
          <a:xfrm>
            <a:off x="3926961" y="2281120"/>
            <a:ext cx="5510652" cy="4132988"/>
          </a:xfrm>
          <a:prstGeom prst="rect">
            <a:avLst/>
          </a:prstGeom>
        </p:spPr>
      </p:pic>
      <p:pic>
        <p:nvPicPr>
          <p:cNvPr id="9" name="Picture 8">
            <a:extLst>
              <a:ext uri="{FF2B5EF4-FFF2-40B4-BE49-F238E27FC236}">
                <a16:creationId xmlns:a16="http://schemas.microsoft.com/office/drawing/2014/main" id="{2262FF71-283B-4355-8F91-3FCC0FB85043}"/>
              </a:ext>
            </a:extLst>
          </p:cNvPr>
          <p:cNvPicPr>
            <a:picLocks noChangeAspect="1"/>
          </p:cNvPicPr>
          <p:nvPr/>
        </p:nvPicPr>
        <p:blipFill>
          <a:blip r:embed="rId3"/>
          <a:stretch>
            <a:fillRect/>
          </a:stretch>
        </p:blipFill>
        <p:spPr>
          <a:xfrm>
            <a:off x="-679508" y="2063006"/>
            <a:ext cx="5445370" cy="4084027"/>
          </a:xfrm>
          <a:prstGeom prst="rect">
            <a:avLst/>
          </a:prstGeom>
        </p:spPr>
      </p:pic>
      <p:sp>
        <p:nvSpPr>
          <p:cNvPr id="2" name="TextBox 1">
            <a:extLst>
              <a:ext uri="{FF2B5EF4-FFF2-40B4-BE49-F238E27FC236}">
                <a16:creationId xmlns:a16="http://schemas.microsoft.com/office/drawing/2014/main" id="{043BD0C3-912C-A71A-6755-7F4B5E1BD2A7}"/>
              </a:ext>
            </a:extLst>
          </p:cNvPr>
          <p:cNvSpPr txBox="1"/>
          <p:nvPr/>
        </p:nvSpPr>
        <p:spPr>
          <a:xfrm>
            <a:off x="1705155" y="1611265"/>
            <a:ext cx="8781690" cy="461665"/>
          </a:xfrm>
          <a:prstGeom prst="rect">
            <a:avLst/>
          </a:prstGeom>
          <a:noFill/>
        </p:spPr>
        <p:txBody>
          <a:bodyPr wrap="square" rtlCol="0">
            <a:spAutoFit/>
          </a:bodyPr>
          <a:lstStyle/>
          <a:p>
            <a:r>
              <a:rPr lang="en-US" sz="2400" dirty="0"/>
              <a:t>Single                                                                                         complete</a:t>
            </a:r>
            <a:endParaRPr lang="en-IL" sz="2400" dirty="0"/>
          </a:p>
        </p:txBody>
      </p:sp>
      <p:sp>
        <p:nvSpPr>
          <p:cNvPr id="3" name="TextBox 2">
            <a:extLst>
              <a:ext uri="{FF2B5EF4-FFF2-40B4-BE49-F238E27FC236}">
                <a16:creationId xmlns:a16="http://schemas.microsoft.com/office/drawing/2014/main" id="{0785B2E9-6857-C9AB-F5C9-4AEDD65A6A90}"/>
              </a:ext>
            </a:extLst>
          </p:cNvPr>
          <p:cNvSpPr txBox="1"/>
          <p:nvPr/>
        </p:nvSpPr>
        <p:spPr>
          <a:xfrm>
            <a:off x="2665562" y="6067881"/>
            <a:ext cx="2613804" cy="369332"/>
          </a:xfrm>
          <a:prstGeom prst="rect">
            <a:avLst/>
          </a:prstGeom>
          <a:noFill/>
        </p:spPr>
        <p:txBody>
          <a:bodyPr wrap="square" rtlCol="0">
            <a:spAutoFit/>
          </a:bodyPr>
          <a:lstStyle/>
          <a:p>
            <a:pPr algn="r" rtl="1"/>
            <a:r>
              <a:rPr lang="en-US" dirty="0"/>
              <a:t>Single linkage </a:t>
            </a:r>
            <a:r>
              <a:rPr lang="he-IL" dirty="0"/>
              <a:t> רגיש לרעש</a:t>
            </a:r>
            <a:endParaRPr lang="en-IL" dirty="0"/>
          </a:p>
        </p:txBody>
      </p:sp>
    </p:spTree>
    <p:extLst>
      <p:ext uri="{BB962C8B-B14F-4D97-AF65-F5344CB8AC3E}">
        <p14:creationId xmlns:p14="http://schemas.microsoft.com/office/powerpoint/2010/main" val="1734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790</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Courier New</vt:lpstr>
      <vt:lpstr>Symbol</vt:lpstr>
      <vt:lpstr>Office Theme</vt:lpstr>
      <vt:lpstr>תרגול 11</vt:lpstr>
      <vt:lpstr>PowerPoint Presentation</vt:lpstr>
      <vt:lpstr>PowerPoint Presentation</vt:lpstr>
      <vt:lpstr>אשכול</vt:lpstr>
      <vt:lpstr>PowerPoint Presentation</vt:lpstr>
      <vt:lpstr>דנדרוגרמה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תרגיל</vt:lpstr>
      <vt:lpstr>Clustergram</vt:lpstr>
      <vt:lpstr>מה נוכל לעשות בהמשך לחלוקה לקבוצות?</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Shomar</dc:creator>
  <cp:lastModifiedBy>Aseel Shomar</cp:lastModifiedBy>
  <cp:revision>73</cp:revision>
  <dcterms:created xsi:type="dcterms:W3CDTF">2020-06-21T18:42:46Z</dcterms:created>
  <dcterms:modified xsi:type="dcterms:W3CDTF">2022-06-16T09:16:07Z</dcterms:modified>
</cp:coreProperties>
</file>