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9" r:id="rId3"/>
    <p:sldId id="320" r:id="rId4"/>
    <p:sldId id="284" r:id="rId5"/>
    <p:sldId id="321" r:id="rId6"/>
    <p:sldId id="259" r:id="rId7"/>
    <p:sldId id="288" r:id="rId8"/>
    <p:sldId id="303" r:id="rId9"/>
    <p:sldId id="291" r:id="rId10"/>
    <p:sldId id="260" r:id="rId11"/>
    <p:sldId id="304" r:id="rId12"/>
    <p:sldId id="306" r:id="rId13"/>
    <p:sldId id="307" r:id="rId14"/>
    <p:sldId id="314" r:id="rId15"/>
    <p:sldId id="294" r:id="rId16"/>
    <p:sldId id="295" r:id="rId17"/>
    <p:sldId id="309" r:id="rId18"/>
    <p:sldId id="296" r:id="rId19"/>
    <p:sldId id="322" r:id="rId20"/>
    <p:sldId id="297" r:id="rId21"/>
    <p:sldId id="313" r:id="rId22"/>
    <p:sldId id="315" r:id="rId23"/>
    <p:sldId id="316" r:id="rId24"/>
    <p:sldId id="318" r:id="rId25"/>
    <p:sldId id="317" r:id="rId26"/>
    <p:sldId id="267" r:id="rId27"/>
  </p:sldIdLst>
  <p:sldSz cx="12192000" cy="6858000"/>
  <p:notesSz cx="6858000" cy="9144000"/>
  <p:defaultTex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8"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5673C-6872-4719-A6D5-EFBD7DA582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ID4096"/>
          </a:p>
        </p:txBody>
      </p:sp>
      <p:sp>
        <p:nvSpPr>
          <p:cNvPr id="3" name="Subtitle 2">
            <a:extLst>
              <a:ext uri="{FF2B5EF4-FFF2-40B4-BE49-F238E27FC236}">
                <a16:creationId xmlns:a16="http://schemas.microsoft.com/office/drawing/2014/main" id="{6D8E51DC-E851-4DC1-AB55-CAEE2089AF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ID4096"/>
          </a:p>
        </p:txBody>
      </p:sp>
      <p:sp>
        <p:nvSpPr>
          <p:cNvPr id="4" name="Date Placeholder 3">
            <a:extLst>
              <a:ext uri="{FF2B5EF4-FFF2-40B4-BE49-F238E27FC236}">
                <a16:creationId xmlns:a16="http://schemas.microsoft.com/office/drawing/2014/main" id="{5139D2C9-A2D9-4170-9A26-9EE5FFB85EA9}"/>
              </a:ext>
            </a:extLst>
          </p:cNvPr>
          <p:cNvSpPr>
            <a:spLocks noGrp="1"/>
          </p:cNvSpPr>
          <p:nvPr>
            <p:ph type="dt" sz="half" idx="10"/>
          </p:nvPr>
        </p:nvSpPr>
        <p:spPr/>
        <p:txBody>
          <a:bodyPr/>
          <a:lstStyle/>
          <a:p>
            <a:fld id="{8AA94142-8779-448C-A83F-A06DCB586565}" type="datetimeFigureOut">
              <a:rPr lang="LID4096" smtClean="0"/>
              <a:t>07/01/2022</a:t>
            </a:fld>
            <a:endParaRPr lang="LID4096"/>
          </a:p>
        </p:txBody>
      </p:sp>
      <p:sp>
        <p:nvSpPr>
          <p:cNvPr id="5" name="Footer Placeholder 4">
            <a:extLst>
              <a:ext uri="{FF2B5EF4-FFF2-40B4-BE49-F238E27FC236}">
                <a16:creationId xmlns:a16="http://schemas.microsoft.com/office/drawing/2014/main" id="{44F9B0B1-B469-46F1-A459-8ACB132B8808}"/>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66EE8D7D-074A-4A11-9EDD-034FA777A7E2}"/>
              </a:ext>
            </a:extLst>
          </p:cNvPr>
          <p:cNvSpPr>
            <a:spLocks noGrp="1"/>
          </p:cNvSpPr>
          <p:nvPr>
            <p:ph type="sldNum" sz="quarter" idx="12"/>
          </p:nvPr>
        </p:nvSpPr>
        <p:spPr/>
        <p:txBody>
          <a:bodyPr/>
          <a:lstStyle/>
          <a:p>
            <a:fld id="{9C74B54B-9964-4121-9648-AFD672E8E5C9}" type="slidenum">
              <a:rPr lang="LID4096" smtClean="0"/>
              <a:t>‹#›</a:t>
            </a:fld>
            <a:endParaRPr lang="LID4096"/>
          </a:p>
        </p:txBody>
      </p:sp>
    </p:spTree>
    <p:extLst>
      <p:ext uri="{BB962C8B-B14F-4D97-AF65-F5344CB8AC3E}">
        <p14:creationId xmlns:p14="http://schemas.microsoft.com/office/powerpoint/2010/main" val="3893635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17A54-73FA-4810-89E3-BF2338631077}"/>
              </a:ext>
            </a:extLst>
          </p:cNvPr>
          <p:cNvSpPr>
            <a:spLocks noGrp="1"/>
          </p:cNvSpPr>
          <p:nvPr>
            <p:ph type="title"/>
          </p:nvPr>
        </p:nvSpPr>
        <p:spPr/>
        <p:txBody>
          <a:bodyPr/>
          <a:lstStyle/>
          <a:p>
            <a:r>
              <a:rPr lang="en-US"/>
              <a:t>Click to edit Master title style</a:t>
            </a:r>
            <a:endParaRPr lang="LID4096"/>
          </a:p>
        </p:txBody>
      </p:sp>
      <p:sp>
        <p:nvSpPr>
          <p:cNvPr id="3" name="Vertical Text Placeholder 2">
            <a:extLst>
              <a:ext uri="{FF2B5EF4-FFF2-40B4-BE49-F238E27FC236}">
                <a16:creationId xmlns:a16="http://schemas.microsoft.com/office/drawing/2014/main" id="{5A240131-AAC5-4BF6-8E40-3F7D941C93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0E161356-53EE-41DC-9FD5-4DA188556407}"/>
              </a:ext>
            </a:extLst>
          </p:cNvPr>
          <p:cNvSpPr>
            <a:spLocks noGrp="1"/>
          </p:cNvSpPr>
          <p:nvPr>
            <p:ph type="dt" sz="half" idx="10"/>
          </p:nvPr>
        </p:nvSpPr>
        <p:spPr/>
        <p:txBody>
          <a:bodyPr/>
          <a:lstStyle/>
          <a:p>
            <a:fld id="{8AA94142-8779-448C-A83F-A06DCB586565}" type="datetimeFigureOut">
              <a:rPr lang="LID4096" smtClean="0"/>
              <a:t>07/01/2022</a:t>
            </a:fld>
            <a:endParaRPr lang="LID4096"/>
          </a:p>
        </p:txBody>
      </p:sp>
      <p:sp>
        <p:nvSpPr>
          <p:cNvPr id="5" name="Footer Placeholder 4">
            <a:extLst>
              <a:ext uri="{FF2B5EF4-FFF2-40B4-BE49-F238E27FC236}">
                <a16:creationId xmlns:a16="http://schemas.microsoft.com/office/drawing/2014/main" id="{2DDC5B9B-8033-4458-857A-FDE97166502A}"/>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1C04620B-CA0C-457E-9A2E-1B659BE3C955}"/>
              </a:ext>
            </a:extLst>
          </p:cNvPr>
          <p:cNvSpPr>
            <a:spLocks noGrp="1"/>
          </p:cNvSpPr>
          <p:nvPr>
            <p:ph type="sldNum" sz="quarter" idx="12"/>
          </p:nvPr>
        </p:nvSpPr>
        <p:spPr/>
        <p:txBody>
          <a:bodyPr/>
          <a:lstStyle/>
          <a:p>
            <a:fld id="{9C74B54B-9964-4121-9648-AFD672E8E5C9}" type="slidenum">
              <a:rPr lang="LID4096" smtClean="0"/>
              <a:t>‹#›</a:t>
            </a:fld>
            <a:endParaRPr lang="LID4096"/>
          </a:p>
        </p:txBody>
      </p:sp>
    </p:spTree>
    <p:extLst>
      <p:ext uri="{BB962C8B-B14F-4D97-AF65-F5344CB8AC3E}">
        <p14:creationId xmlns:p14="http://schemas.microsoft.com/office/powerpoint/2010/main" val="1839861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ACE81F-E71D-43A2-BF1D-F424A58C986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ID4096"/>
          </a:p>
        </p:txBody>
      </p:sp>
      <p:sp>
        <p:nvSpPr>
          <p:cNvPr id="3" name="Vertical Text Placeholder 2">
            <a:extLst>
              <a:ext uri="{FF2B5EF4-FFF2-40B4-BE49-F238E27FC236}">
                <a16:creationId xmlns:a16="http://schemas.microsoft.com/office/drawing/2014/main" id="{E13DADC5-F1D3-4BCB-91B0-8A166B6952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A4A57846-37AC-4E9F-A353-EA1926BFBAF0}"/>
              </a:ext>
            </a:extLst>
          </p:cNvPr>
          <p:cNvSpPr>
            <a:spLocks noGrp="1"/>
          </p:cNvSpPr>
          <p:nvPr>
            <p:ph type="dt" sz="half" idx="10"/>
          </p:nvPr>
        </p:nvSpPr>
        <p:spPr/>
        <p:txBody>
          <a:bodyPr/>
          <a:lstStyle/>
          <a:p>
            <a:fld id="{8AA94142-8779-448C-A83F-A06DCB586565}" type="datetimeFigureOut">
              <a:rPr lang="LID4096" smtClean="0"/>
              <a:t>07/01/2022</a:t>
            </a:fld>
            <a:endParaRPr lang="LID4096"/>
          </a:p>
        </p:txBody>
      </p:sp>
      <p:sp>
        <p:nvSpPr>
          <p:cNvPr id="5" name="Footer Placeholder 4">
            <a:extLst>
              <a:ext uri="{FF2B5EF4-FFF2-40B4-BE49-F238E27FC236}">
                <a16:creationId xmlns:a16="http://schemas.microsoft.com/office/drawing/2014/main" id="{98816ECF-4286-4A94-8B2A-880284F1C76D}"/>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F8D35B2F-5B76-4034-8D18-9AE8504E54CD}"/>
              </a:ext>
            </a:extLst>
          </p:cNvPr>
          <p:cNvSpPr>
            <a:spLocks noGrp="1"/>
          </p:cNvSpPr>
          <p:nvPr>
            <p:ph type="sldNum" sz="quarter" idx="12"/>
          </p:nvPr>
        </p:nvSpPr>
        <p:spPr/>
        <p:txBody>
          <a:bodyPr/>
          <a:lstStyle/>
          <a:p>
            <a:fld id="{9C74B54B-9964-4121-9648-AFD672E8E5C9}" type="slidenum">
              <a:rPr lang="LID4096" smtClean="0"/>
              <a:t>‹#›</a:t>
            </a:fld>
            <a:endParaRPr lang="LID4096"/>
          </a:p>
        </p:txBody>
      </p:sp>
    </p:spTree>
    <p:extLst>
      <p:ext uri="{BB962C8B-B14F-4D97-AF65-F5344CB8AC3E}">
        <p14:creationId xmlns:p14="http://schemas.microsoft.com/office/powerpoint/2010/main" val="2599353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53FC0-BBA7-406A-9534-137E913D4352}"/>
              </a:ext>
            </a:extLst>
          </p:cNvPr>
          <p:cNvSpPr>
            <a:spLocks noGrp="1"/>
          </p:cNvSpPr>
          <p:nvPr>
            <p:ph type="title"/>
          </p:nvPr>
        </p:nvSpPr>
        <p:spPr/>
        <p:txBody>
          <a:bodyPr/>
          <a:lstStyle/>
          <a:p>
            <a:r>
              <a:rPr lang="en-US"/>
              <a:t>Click to edit Master title style</a:t>
            </a:r>
            <a:endParaRPr lang="LID4096"/>
          </a:p>
        </p:txBody>
      </p:sp>
      <p:sp>
        <p:nvSpPr>
          <p:cNvPr id="3" name="Content Placeholder 2">
            <a:extLst>
              <a:ext uri="{FF2B5EF4-FFF2-40B4-BE49-F238E27FC236}">
                <a16:creationId xmlns:a16="http://schemas.microsoft.com/office/drawing/2014/main" id="{24EB9D90-19C3-449E-8E56-C47CF1BE9E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8C08720D-A48B-4EED-8FF1-5B93E6722E95}"/>
              </a:ext>
            </a:extLst>
          </p:cNvPr>
          <p:cNvSpPr>
            <a:spLocks noGrp="1"/>
          </p:cNvSpPr>
          <p:nvPr>
            <p:ph type="dt" sz="half" idx="10"/>
          </p:nvPr>
        </p:nvSpPr>
        <p:spPr/>
        <p:txBody>
          <a:bodyPr/>
          <a:lstStyle/>
          <a:p>
            <a:fld id="{8AA94142-8779-448C-A83F-A06DCB586565}" type="datetimeFigureOut">
              <a:rPr lang="LID4096" smtClean="0"/>
              <a:t>07/01/2022</a:t>
            </a:fld>
            <a:endParaRPr lang="LID4096"/>
          </a:p>
        </p:txBody>
      </p:sp>
      <p:sp>
        <p:nvSpPr>
          <p:cNvPr id="5" name="Footer Placeholder 4">
            <a:extLst>
              <a:ext uri="{FF2B5EF4-FFF2-40B4-BE49-F238E27FC236}">
                <a16:creationId xmlns:a16="http://schemas.microsoft.com/office/drawing/2014/main" id="{616E64E1-BB80-41D0-AF68-4E671999B85E}"/>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56E14BB7-7214-4C47-941C-A914B51D393F}"/>
              </a:ext>
            </a:extLst>
          </p:cNvPr>
          <p:cNvSpPr>
            <a:spLocks noGrp="1"/>
          </p:cNvSpPr>
          <p:nvPr>
            <p:ph type="sldNum" sz="quarter" idx="12"/>
          </p:nvPr>
        </p:nvSpPr>
        <p:spPr/>
        <p:txBody>
          <a:bodyPr/>
          <a:lstStyle/>
          <a:p>
            <a:fld id="{9C74B54B-9964-4121-9648-AFD672E8E5C9}" type="slidenum">
              <a:rPr lang="LID4096" smtClean="0"/>
              <a:t>‹#›</a:t>
            </a:fld>
            <a:endParaRPr lang="LID4096"/>
          </a:p>
        </p:txBody>
      </p:sp>
    </p:spTree>
    <p:extLst>
      <p:ext uri="{BB962C8B-B14F-4D97-AF65-F5344CB8AC3E}">
        <p14:creationId xmlns:p14="http://schemas.microsoft.com/office/powerpoint/2010/main" val="3081691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0AE7-DF6C-4DC0-A9D5-B1477D6EEC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ID4096"/>
          </a:p>
        </p:txBody>
      </p:sp>
      <p:sp>
        <p:nvSpPr>
          <p:cNvPr id="3" name="Text Placeholder 2">
            <a:extLst>
              <a:ext uri="{FF2B5EF4-FFF2-40B4-BE49-F238E27FC236}">
                <a16:creationId xmlns:a16="http://schemas.microsoft.com/office/drawing/2014/main" id="{7A537224-0210-49EC-B844-F8AD13BC16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DC671C-1290-4EB3-9430-05E168018E55}"/>
              </a:ext>
            </a:extLst>
          </p:cNvPr>
          <p:cNvSpPr>
            <a:spLocks noGrp="1"/>
          </p:cNvSpPr>
          <p:nvPr>
            <p:ph type="dt" sz="half" idx="10"/>
          </p:nvPr>
        </p:nvSpPr>
        <p:spPr/>
        <p:txBody>
          <a:bodyPr/>
          <a:lstStyle/>
          <a:p>
            <a:fld id="{8AA94142-8779-448C-A83F-A06DCB586565}" type="datetimeFigureOut">
              <a:rPr lang="LID4096" smtClean="0"/>
              <a:t>07/01/2022</a:t>
            </a:fld>
            <a:endParaRPr lang="LID4096"/>
          </a:p>
        </p:txBody>
      </p:sp>
      <p:sp>
        <p:nvSpPr>
          <p:cNvPr id="5" name="Footer Placeholder 4">
            <a:extLst>
              <a:ext uri="{FF2B5EF4-FFF2-40B4-BE49-F238E27FC236}">
                <a16:creationId xmlns:a16="http://schemas.microsoft.com/office/drawing/2014/main" id="{F783E9B0-143C-4F03-A48F-F04D278CB2E8}"/>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178F3E78-CA25-4668-8DE4-18BB01F0B107}"/>
              </a:ext>
            </a:extLst>
          </p:cNvPr>
          <p:cNvSpPr>
            <a:spLocks noGrp="1"/>
          </p:cNvSpPr>
          <p:nvPr>
            <p:ph type="sldNum" sz="quarter" idx="12"/>
          </p:nvPr>
        </p:nvSpPr>
        <p:spPr/>
        <p:txBody>
          <a:bodyPr/>
          <a:lstStyle/>
          <a:p>
            <a:fld id="{9C74B54B-9964-4121-9648-AFD672E8E5C9}" type="slidenum">
              <a:rPr lang="LID4096" smtClean="0"/>
              <a:t>‹#›</a:t>
            </a:fld>
            <a:endParaRPr lang="LID4096"/>
          </a:p>
        </p:txBody>
      </p:sp>
    </p:spTree>
    <p:extLst>
      <p:ext uri="{BB962C8B-B14F-4D97-AF65-F5344CB8AC3E}">
        <p14:creationId xmlns:p14="http://schemas.microsoft.com/office/powerpoint/2010/main" val="2365356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75A85-A88E-477B-93BC-7179D8673C82}"/>
              </a:ext>
            </a:extLst>
          </p:cNvPr>
          <p:cNvSpPr>
            <a:spLocks noGrp="1"/>
          </p:cNvSpPr>
          <p:nvPr>
            <p:ph type="title"/>
          </p:nvPr>
        </p:nvSpPr>
        <p:spPr/>
        <p:txBody>
          <a:bodyPr/>
          <a:lstStyle/>
          <a:p>
            <a:r>
              <a:rPr lang="en-US"/>
              <a:t>Click to edit Master title style</a:t>
            </a:r>
            <a:endParaRPr lang="LID4096"/>
          </a:p>
        </p:txBody>
      </p:sp>
      <p:sp>
        <p:nvSpPr>
          <p:cNvPr id="3" name="Content Placeholder 2">
            <a:extLst>
              <a:ext uri="{FF2B5EF4-FFF2-40B4-BE49-F238E27FC236}">
                <a16:creationId xmlns:a16="http://schemas.microsoft.com/office/drawing/2014/main" id="{75CF4B37-263E-45D6-96A1-031081457D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Content Placeholder 3">
            <a:extLst>
              <a:ext uri="{FF2B5EF4-FFF2-40B4-BE49-F238E27FC236}">
                <a16:creationId xmlns:a16="http://schemas.microsoft.com/office/drawing/2014/main" id="{CF2BF119-4E3A-4275-82AD-95D481BE6B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5" name="Date Placeholder 4">
            <a:extLst>
              <a:ext uri="{FF2B5EF4-FFF2-40B4-BE49-F238E27FC236}">
                <a16:creationId xmlns:a16="http://schemas.microsoft.com/office/drawing/2014/main" id="{16F4505A-0D5C-4982-A75D-84642EC1EDC7}"/>
              </a:ext>
            </a:extLst>
          </p:cNvPr>
          <p:cNvSpPr>
            <a:spLocks noGrp="1"/>
          </p:cNvSpPr>
          <p:nvPr>
            <p:ph type="dt" sz="half" idx="10"/>
          </p:nvPr>
        </p:nvSpPr>
        <p:spPr/>
        <p:txBody>
          <a:bodyPr/>
          <a:lstStyle/>
          <a:p>
            <a:fld id="{8AA94142-8779-448C-A83F-A06DCB586565}" type="datetimeFigureOut">
              <a:rPr lang="LID4096" smtClean="0"/>
              <a:t>07/01/2022</a:t>
            </a:fld>
            <a:endParaRPr lang="LID4096"/>
          </a:p>
        </p:txBody>
      </p:sp>
      <p:sp>
        <p:nvSpPr>
          <p:cNvPr id="6" name="Footer Placeholder 5">
            <a:extLst>
              <a:ext uri="{FF2B5EF4-FFF2-40B4-BE49-F238E27FC236}">
                <a16:creationId xmlns:a16="http://schemas.microsoft.com/office/drawing/2014/main" id="{66C28E4E-8E9E-4545-A348-913BA3B9785A}"/>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135EBBC6-5A8F-457A-953D-02D7BB4C2341}"/>
              </a:ext>
            </a:extLst>
          </p:cNvPr>
          <p:cNvSpPr>
            <a:spLocks noGrp="1"/>
          </p:cNvSpPr>
          <p:nvPr>
            <p:ph type="sldNum" sz="quarter" idx="12"/>
          </p:nvPr>
        </p:nvSpPr>
        <p:spPr/>
        <p:txBody>
          <a:bodyPr/>
          <a:lstStyle/>
          <a:p>
            <a:fld id="{9C74B54B-9964-4121-9648-AFD672E8E5C9}" type="slidenum">
              <a:rPr lang="LID4096" smtClean="0"/>
              <a:t>‹#›</a:t>
            </a:fld>
            <a:endParaRPr lang="LID4096"/>
          </a:p>
        </p:txBody>
      </p:sp>
    </p:spTree>
    <p:extLst>
      <p:ext uri="{BB962C8B-B14F-4D97-AF65-F5344CB8AC3E}">
        <p14:creationId xmlns:p14="http://schemas.microsoft.com/office/powerpoint/2010/main" val="2558296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8AC5A-588F-4437-8CB9-A3AA02101DD7}"/>
              </a:ext>
            </a:extLst>
          </p:cNvPr>
          <p:cNvSpPr>
            <a:spLocks noGrp="1"/>
          </p:cNvSpPr>
          <p:nvPr>
            <p:ph type="title"/>
          </p:nvPr>
        </p:nvSpPr>
        <p:spPr>
          <a:xfrm>
            <a:off x="839788" y="365125"/>
            <a:ext cx="10515600" cy="1325563"/>
          </a:xfrm>
        </p:spPr>
        <p:txBody>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F9EA878C-D3BE-44AF-BC49-739C63298D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717AB6-7D94-422A-B429-A4DBF503E5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5" name="Text Placeholder 4">
            <a:extLst>
              <a:ext uri="{FF2B5EF4-FFF2-40B4-BE49-F238E27FC236}">
                <a16:creationId xmlns:a16="http://schemas.microsoft.com/office/drawing/2014/main" id="{3D18A194-5C15-4AF9-B163-D5264BD1CF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1533EC-D9EC-4A66-AE60-5B10B7D9E6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7" name="Date Placeholder 6">
            <a:extLst>
              <a:ext uri="{FF2B5EF4-FFF2-40B4-BE49-F238E27FC236}">
                <a16:creationId xmlns:a16="http://schemas.microsoft.com/office/drawing/2014/main" id="{9CF0B0DD-3810-4B00-AF6E-3A5B8CF28A32}"/>
              </a:ext>
            </a:extLst>
          </p:cNvPr>
          <p:cNvSpPr>
            <a:spLocks noGrp="1"/>
          </p:cNvSpPr>
          <p:nvPr>
            <p:ph type="dt" sz="half" idx="10"/>
          </p:nvPr>
        </p:nvSpPr>
        <p:spPr/>
        <p:txBody>
          <a:bodyPr/>
          <a:lstStyle/>
          <a:p>
            <a:fld id="{8AA94142-8779-448C-A83F-A06DCB586565}" type="datetimeFigureOut">
              <a:rPr lang="LID4096" smtClean="0"/>
              <a:t>07/01/2022</a:t>
            </a:fld>
            <a:endParaRPr lang="LID4096"/>
          </a:p>
        </p:txBody>
      </p:sp>
      <p:sp>
        <p:nvSpPr>
          <p:cNvPr id="8" name="Footer Placeholder 7">
            <a:extLst>
              <a:ext uri="{FF2B5EF4-FFF2-40B4-BE49-F238E27FC236}">
                <a16:creationId xmlns:a16="http://schemas.microsoft.com/office/drawing/2014/main" id="{467606CF-BC22-43B8-B86F-F1AC51818CBD}"/>
              </a:ext>
            </a:extLst>
          </p:cNvPr>
          <p:cNvSpPr>
            <a:spLocks noGrp="1"/>
          </p:cNvSpPr>
          <p:nvPr>
            <p:ph type="ftr" sz="quarter" idx="11"/>
          </p:nvPr>
        </p:nvSpPr>
        <p:spPr/>
        <p:txBody>
          <a:bodyPr/>
          <a:lstStyle/>
          <a:p>
            <a:endParaRPr lang="LID4096"/>
          </a:p>
        </p:txBody>
      </p:sp>
      <p:sp>
        <p:nvSpPr>
          <p:cNvPr id="9" name="Slide Number Placeholder 8">
            <a:extLst>
              <a:ext uri="{FF2B5EF4-FFF2-40B4-BE49-F238E27FC236}">
                <a16:creationId xmlns:a16="http://schemas.microsoft.com/office/drawing/2014/main" id="{D439F7C9-AF92-47FE-9352-DE937D9EB3B1}"/>
              </a:ext>
            </a:extLst>
          </p:cNvPr>
          <p:cNvSpPr>
            <a:spLocks noGrp="1"/>
          </p:cNvSpPr>
          <p:nvPr>
            <p:ph type="sldNum" sz="quarter" idx="12"/>
          </p:nvPr>
        </p:nvSpPr>
        <p:spPr/>
        <p:txBody>
          <a:bodyPr/>
          <a:lstStyle/>
          <a:p>
            <a:fld id="{9C74B54B-9964-4121-9648-AFD672E8E5C9}" type="slidenum">
              <a:rPr lang="LID4096" smtClean="0"/>
              <a:t>‹#›</a:t>
            </a:fld>
            <a:endParaRPr lang="LID4096"/>
          </a:p>
        </p:txBody>
      </p:sp>
    </p:spTree>
    <p:extLst>
      <p:ext uri="{BB962C8B-B14F-4D97-AF65-F5344CB8AC3E}">
        <p14:creationId xmlns:p14="http://schemas.microsoft.com/office/powerpoint/2010/main" val="1672868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8CA84-DB9E-452B-92F0-4DDB3F3A39EC}"/>
              </a:ext>
            </a:extLst>
          </p:cNvPr>
          <p:cNvSpPr>
            <a:spLocks noGrp="1"/>
          </p:cNvSpPr>
          <p:nvPr>
            <p:ph type="title"/>
          </p:nvPr>
        </p:nvSpPr>
        <p:spPr/>
        <p:txBody>
          <a:bodyPr/>
          <a:lstStyle/>
          <a:p>
            <a:r>
              <a:rPr lang="en-US"/>
              <a:t>Click to edit Master title style</a:t>
            </a:r>
            <a:endParaRPr lang="LID4096"/>
          </a:p>
        </p:txBody>
      </p:sp>
      <p:sp>
        <p:nvSpPr>
          <p:cNvPr id="3" name="Date Placeholder 2">
            <a:extLst>
              <a:ext uri="{FF2B5EF4-FFF2-40B4-BE49-F238E27FC236}">
                <a16:creationId xmlns:a16="http://schemas.microsoft.com/office/drawing/2014/main" id="{C193F256-582F-4B74-AC18-E83A80599059}"/>
              </a:ext>
            </a:extLst>
          </p:cNvPr>
          <p:cNvSpPr>
            <a:spLocks noGrp="1"/>
          </p:cNvSpPr>
          <p:nvPr>
            <p:ph type="dt" sz="half" idx="10"/>
          </p:nvPr>
        </p:nvSpPr>
        <p:spPr/>
        <p:txBody>
          <a:bodyPr/>
          <a:lstStyle/>
          <a:p>
            <a:fld id="{8AA94142-8779-448C-A83F-A06DCB586565}" type="datetimeFigureOut">
              <a:rPr lang="LID4096" smtClean="0"/>
              <a:t>07/01/2022</a:t>
            </a:fld>
            <a:endParaRPr lang="LID4096"/>
          </a:p>
        </p:txBody>
      </p:sp>
      <p:sp>
        <p:nvSpPr>
          <p:cNvPr id="4" name="Footer Placeholder 3">
            <a:extLst>
              <a:ext uri="{FF2B5EF4-FFF2-40B4-BE49-F238E27FC236}">
                <a16:creationId xmlns:a16="http://schemas.microsoft.com/office/drawing/2014/main" id="{57E680F0-DB16-44C0-8017-4569832948B4}"/>
              </a:ext>
            </a:extLst>
          </p:cNvPr>
          <p:cNvSpPr>
            <a:spLocks noGrp="1"/>
          </p:cNvSpPr>
          <p:nvPr>
            <p:ph type="ftr" sz="quarter" idx="11"/>
          </p:nvPr>
        </p:nvSpPr>
        <p:spPr/>
        <p:txBody>
          <a:bodyPr/>
          <a:lstStyle/>
          <a:p>
            <a:endParaRPr lang="LID4096"/>
          </a:p>
        </p:txBody>
      </p:sp>
      <p:sp>
        <p:nvSpPr>
          <p:cNvPr id="5" name="Slide Number Placeholder 4">
            <a:extLst>
              <a:ext uri="{FF2B5EF4-FFF2-40B4-BE49-F238E27FC236}">
                <a16:creationId xmlns:a16="http://schemas.microsoft.com/office/drawing/2014/main" id="{AEACDB9B-2289-4961-8CF5-027713AB0B0B}"/>
              </a:ext>
            </a:extLst>
          </p:cNvPr>
          <p:cNvSpPr>
            <a:spLocks noGrp="1"/>
          </p:cNvSpPr>
          <p:nvPr>
            <p:ph type="sldNum" sz="quarter" idx="12"/>
          </p:nvPr>
        </p:nvSpPr>
        <p:spPr/>
        <p:txBody>
          <a:bodyPr/>
          <a:lstStyle/>
          <a:p>
            <a:fld id="{9C74B54B-9964-4121-9648-AFD672E8E5C9}" type="slidenum">
              <a:rPr lang="LID4096" smtClean="0"/>
              <a:t>‹#›</a:t>
            </a:fld>
            <a:endParaRPr lang="LID4096"/>
          </a:p>
        </p:txBody>
      </p:sp>
    </p:spTree>
    <p:extLst>
      <p:ext uri="{BB962C8B-B14F-4D97-AF65-F5344CB8AC3E}">
        <p14:creationId xmlns:p14="http://schemas.microsoft.com/office/powerpoint/2010/main" val="681429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6E08BF-0F68-44E1-B455-363EC5EE256A}"/>
              </a:ext>
            </a:extLst>
          </p:cNvPr>
          <p:cNvSpPr>
            <a:spLocks noGrp="1"/>
          </p:cNvSpPr>
          <p:nvPr>
            <p:ph type="dt" sz="half" idx="10"/>
          </p:nvPr>
        </p:nvSpPr>
        <p:spPr/>
        <p:txBody>
          <a:bodyPr/>
          <a:lstStyle/>
          <a:p>
            <a:fld id="{8AA94142-8779-448C-A83F-A06DCB586565}" type="datetimeFigureOut">
              <a:rPr lang="LID4096" smtClean="0"/>
              <a:t>07/01/2022</a:t>
            </a:fld>
            <a:endParaRPr lang="LID4096"/>
          </a:p>
        </p:txBody>
      </p:sp>
      <p:sp>
        <p:nvSpPr>
          <p:cNvPr id="3" name="Footer Placeholder 2">
            <a:extLst>
              <a:ext uri="{FF2B5EF4-FFF2-40B4-BE49-F238E27FC236}">
                <a16:creationId xmlns:a16="http://schemas.microsoft.com/office/drawing/2014/main" id="{3D4EAB89-7F81-4FDE-AE04-C8F689F23EEC}"/>
              </a:ext>
            </a:extLst>
          </p:cNvPr>
          <p:cNvSpPr>
            <a:spLocks noGrp="1"/>
          </p:cNvSpPr>
          <p:nvPr>
            <p:ph type="ftr" sz="quarter" idx="11"/>
          </p:nvPr>
        </p:nvSpPr>
        <p:spPr/>
        <p:txBody>
          <a:bodyPr/>
          <a:lstStyle/>
          <a:p>
            <a:endParaRPr lang="LID4096"/>
          </a:p>
        </p:txBody>
      </p:sp>
      <p:sp>
        <p:nvSpPr>
          <p:cNvPr id="4" name="Slide Number Placeholder 3">
            <a:extLst>
              <a:ext uri="{FF2B5EF4-FFF2-40B4-BE49-F238E27FC236}">
                <a16:creationId xmlns:a16="http://schemas.microsoft.com/office/drawing/2014/main" id="{03553D35-5088-40D9-A372-AD6E6B8C3838}"/>
              </a:ext>
            </a:extLst>
          </p:cNvPr>
          <p:cNvSpPr>
            <a:spLocks noGrp="1"/>
          </p:cNvSpPr>
          <p:nvPr>
            <p:ph type="sldNum" sz="quarter" idx="12"/>
          </p:nvPr>
        </p:nvSpPr>
        <p:spPr/>
        <p:txBody>
          <a:bodyPr/>
          <a:lstStyle/>
          <a:p>
            <a:fld id="{9C74B54B-9964-4121-9648-AFD672E8E5C9}" type="slidenum">
              <a:rPr lang="LID4096" smtClean="0"/>
              <a:t>‹#›</a:t>
            </a:fld>
            <a:endParaRPr lang="LID4096"/>
          </a:p>
        </p:txBody>
      </p:sp>
    </p:spTree>
    <p:extLst>
      <p:ext uri="{BB962C8B-B14F-4D97-AF65-F5344CB8AC3E}">
        <p14:creationId xmlns:p14="http://schemas.microsoft.com/office/powerpoint/2010/main" val="98901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FDF65-F5C7-4D31-B1C3-247588E7DD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ID4096"/>
          </a:p>
        </p:txBody>
      </p:sp>
      <p:sp>
        <p:nvSpPr>
          <p:cNvPr id="3" name="Content Placeholder 2">
            <a:extLst>
              <a:ext uri="{FF2B5EF4-FFF2-40B4-BE49-F238E27FC236}">
                <a16:creationId xmlns:a16="http://schemas.microsoft.com/office/drawing/2014/main" id="{1910E19C-7F5A-4A31-B076-9119965DF1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Text Placeholder 3">
            <a:extLst>
              <a:ext uri="{FF2B5EF4-FFF2-40B4-BE49-F238E27FC236}">
                <a16:creationId xmlns:a16="http://schemas.microsoft.com/office/drawing/2014/main" id="{61A6ECB4-8819-48BF-8478-6C79FAA485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9F1B18-6A24-43A8-B63B-38A8C59004C3}"/>
              </a:ext>
            </a:extLst>
          </p:cNvPr>
          <p:cNvSpPr>
            <a:spLocks noGrp="1"/>
          </p:cNvSpPr>
          <p:nvPr>
            <p:ph type="dt" sz="half" idx="10"/>
          </p:nvPr>
        </p:nvSpPr>
        <p:spPr/>
        <p:txBody>
          <a:bodyPr/>
          <a:lstStyle/>
          <a:p>
            <a:fld id="{8AA94142-8779-448C-A83F-A06DCB586565}" type="datetimeFigureOut">
              <a:rPr lang="LID4096" smtClean="0"/>
              <a:t>07/01/2022</a:t>
            </a:fld>
            <a:endParaRPr lang="LID4096"/>
          </a:p>
        </p:txBody>
      </p:sp>
      <p:sp>
        <p:nvSpPr>
          <p:cNvPr id="6" name="Footer Placeholder 5">
            <a:extLst>
              <a:ext uri="{FF2B5EF4-FFF2-40B4-BE49-F238E27FC236}">
                <a16:creationId xmlns:a16="http://schemas.microsoft.com/office/drawing/2014/main" id="{34DFF7FC-0F19-4747-A004-8F5A9F06FB8B}"/>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6C8CD965-9428-4C2A-B3B8-660E0573D0CC}"/>
              </a:ext>
            </a:extLst>
          </p:cNvPr>
          <p:cNvSpPr>
            <a:spLocks noGrp="1"/>
          </p:cNvSpPr>
          <p:nvPr>
            <p:ph type="sldNum" sz="quarter" idx="12"/>
          </p:nvPr>
        </p:nvSpPr>
        <p:spPr/>
        <p:txBody>
          <a:bodyPr/>
          <a:lstStyle/>
          <a:p>
            <a:fld id="{9C74B54B-9964-4121-9648-AFD672E8E5C9}" type="slidenum">
              <a:rPr lang="LID4096" smtClean="0"/>
              <a:t>‹#›</a:t>
            </a:fld>
            <a:endParaRPr lang="LID4096"/>
          </a:p>
        </p:txBody>
      </p:sp>
    </p:spTree>
    <p:extLst>
      <p:ext uri="{BB962C8B-B14F-4D97-AF65-F5344CB8AC3E}">
        <p14:creationId xmlns:p14="http://schemas.microsoft.com/office/powerpoint/2010/main" val="1303688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4715A-68F6-4E14-ACBE-F17CB87B8F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ID4096"/>
          </a:p>
        </p:txBody>
      </p:sp>
      <p:sp>
        <p:nvSpPr>
          <p:cNvPr id="3" name="Picture Placeholder 2">
            <a:extLst>
              <a:ext uri="{FF2B5EF4-FFF2-40B4-BE49-F238E27FC236}">
                <a16:creationId xmlns:a16="http://schemas.microsoft.com/office/drawing/2014/main" id="{ADC8916C-BB27-4A0C-943C-A5337A50F9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ID4096"/>
          </a:p>
        </p:txBody>
      </p:sp>
      <p:sp>
        <p:nvSpPr>
          <p:cNvPr id="4" name="Text Placeholder 3">
            <a:extLst>
              <a:ext uri="{FF2B5EF4-FFF2-40B4-BE49-F238E27FC236}">
                <a16:creationId xmlns:a16="http://schemas.microsoft.com/office/drawing/2014/main" id="{83735542-B0F5-4341-A2F7-12B7410E99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226617-C3A4-4B73-9816-9F08CC7CA6C0}"/>
              </a:ext>
            </a:extLst>
          </p:cNvPr>
          <p:cNvSpPr>
            <a:spLocks noGrp="1"/>
          </p:cNvSpPr>
          <p:nvPr>
            <p:ph type="dt" sz="half" idx="10"/>
          </p:nvPr>
        </p:nvSpPr>
        <p:spPr/>
        <p:txBody>
          <a:bodyPr/>
          <a:lstStyle/>
          <a:p>
            <a:fld id="{8AA94142-8779-448C-A83F-A06DCB586565}" type="datetimeFigureOut">
              <a:rPr lang="LID4096" smtClean="0"/>
              <a:t>07/01/2022</a:t>
            </a:fld>
            <a:endParaRPr lang="LID4096"/>
          </a:p>
        </p:txBody>
      </p:sp>
      <p:sp>
        <p:nvSpPr>
          <p:cNvPr id="6" name="Footer Placeholder 5">
            <a:extLst>
              <a:ext uri="{FF2B5EF4-FFF2-40B4-BE49-F238E27FC236}">
                <a16:creationId xmlns:a16="http://schemas.microsoft.com/office/drawing/2014/main" id="{34CFA59F-48DC-40C3-9055-42F92EC7B332}"/>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930ED02D-1E61-4F05-BF25-E35AE7B561EB}"/>
              </a:ext>
            </a:extLst>
          </p:cNvPr>
          <p:cNvSpPr>
            <a:spLocks noGrp="1"/>
          </p:cNvSpPr>
          <p:nvPr>
            <p:ph type="sldNum" sz="quarter" idx="12"/>
          </p:nvPr>
        </p:nvSpPr>
        <p:spPr/>
        <p:txBody>
          <a:bodyPr/>
          <a:lstStyle/>
          <a:p>
            <a:fld id="{9C74B54B-9964-4121-9648-AFD672E8E5C9}" type="slidenum">
              <a:rPr lang="LID4096" smtClean="0"/>
              <a:t>‹#›</a:t>
            </a:fld>
            <a:endParaRPr lang="LID4096"/>
          </a:p>
        </p:txBody>
      </p:sp>
    </p:spTree>
    <p:extLst>
      <p:ext uri="{BB962C8B-B14F-4D97-AF65-F5344CB8AC3E}">
        <p14:creationId xmlns:p14="http://schemas.microsoft.com/office/powerpoint/2010/main" val="2143572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D6DC4A-7C11-4B38-AEB1-AF5E819EA4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D78DF7DE-FB19-4B22-94E9-899BA432CC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98AD0F4A-0434-435B-80D9-F86F3661B5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A94142-8779-448C-A83F-A06DCB586565}" type="datetimeFigureOut">
              <a:rPr lang="LID4096" smtClean="0"/>
              <a:t>07/01/2022</a:t>
            </a:fld>
            <a:endParaRPr lang="LID4096"/>
          </a:p>
        </p:txBody>
      </p:sp>
      <p:sp>
        <p:nvSpPr>
          <p:cNvPr id="5" name="Footer Placeholder 4">
            <a:extLst>
              <a:ext uri="{FF2B5EF4-FFF2-40B4-BE49-F238E27FC236}">
                <a16:creationId xmlns:a16="http://schemas.microsoft.com/office/drawing/2014/main" id="{14BEE7A4-145D-4460-BC27-C281B85D0B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ID4096"/>
          </a:p>
        </p:txBody>
      </p:sp>
      <p:sp>
        <p:nvSpPr>
          <p:cNvPr id="6" name="Slide Number Placeholder 5">
            <a:extLst>
              <a:ext uri="{FF2B5EF4-FFF2-40B4-BE49-F238E27FC236}">
                <a16:creationId xmlns:a16="http://schemas.microsoft.com/office/drawing/2014/main" id="{E38E7477-0842-436E-A862-64510AE8CB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74B54B-9964-4121-9648-AFD672E8E5C9}" type="slidenum">
              <a:rPr lang="LID4096" smtClean="0"/>
              <a:t>‹#›</a:t>
            </a:fld>
            <a:endParaRPr lang="LID4096"/>
          </a:p>
        </p:txBody>
      </p:sp>
    </p:spTree>
    <p:extLst>
      <p:ext uri="{BB962C8B-B14F-4D97-AF65-F5344CB8AC3E}">
        <p14:creationId xmlns:p14="http://schemas.microsoft.com/office/powerpoint/2010/main" val="3681768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72D24-8F23-47F6-A928-248038BE4273}"/>
              </a:ext>
            </a:extLst>
          </p:cNvPr>
          <p:cNvSpPr>
            <a:spLocks noGrp="1"/>
          </p:cNvSpPr>
          <p:nvPr>
            <p:ph type="ctrTitle"/>
          </p:nvPr>
        </p:nvSpPr>
        <p:spPr/>
        <p:txBody>
          <a:bodyPr/>
          <a:lstStyle/>
          <a:p>
            <a:r>
              <a:rPr lang="he-IL" dirty="0"/>
              <a:t>תרגול 12</a:t>
            </a:r>
            <a:endParaRPr lang="en-IL" dirty="0"/>
          </a:p>
        </p:txBody>
      </p:sp>
      <p:sp>
        <p:nvSpPr>
          <p:cNvPr id="3" name="Subtitle 2">
            <a:extLst>
              <a:ext uri="{FF2B5EF4-FFF2-40B4-BE49-F238E27FC236}">
                <a16:creationId xmlns:a16="http://schemas.microsoft.com/office/drawing/2014/main" id="{FE164086-42A8-430A-8C4F-44489350CE96}"/>
              </a:ext>
            </a:extLst>
          </p:cNvPr>
          <p:cNvSpPr>
            <a:spLocks noGrp="1"/>
          </p:cNvSpPr>
          <p:nvPr>
            <p:ph type="subTitle" idx="1"/>
          </p:nvPr>
        </p:nvSpPr>
        <p:spPr/>
        <p:txBody>
          <a:bodyPr>
            <a:normAutofit/>
          </a:bodyPr>
          <a:lstStyle/>
          <a:p>
            <a:pPr rtl="1"/>
            <a:r>
              <a:rPr lang="en-US" sz="4000" dirty="0"/>
              <a:t>k-means</a:t>
            </a:r>
            <a:endParaRPr lang="en-IL" sz="4000" dirty="0"/>
          </a:p>
        </p:txBody>
      </p:sp>
    </p:spTree>
    <p:extLst>
      <p:ext uri="{BB962C8B-B14F-4D97-AF65-F5344CB8AC3E}">
        <p14:creationId xmlns:p14="http://schemas.microsoft.com/office/powerpoint/2010/main" val="375033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0" y="1885450"/>
            <a:ext cx="5025881" cy="3768198"/>
          </a:xfrm>
          <a:prstGeom prst="rect">
            <a:avLst/>
          </a:prstGeom>
        </p:spPr>
      </p:pic>
      <p:pic>
        <p:nvPicPr>
          <p:cNvPr id="17" name="Picture 16"/>
          <p:cNvPicPr>
            <a:picLocks noChangeAspect="1"/>
          </p:cNvPicPr>
          <p:nvPr/>
        </p:nvPicPr>
        <p:blipFill>
          <a:blip r:embed="rId3"/>
          <a:stretch>
            <a:fillRect/>
          </a:stretch>
        </p:blipFill>
        <p:spPr>
          <a:xfrm>
            <a:off x="6762126" y="1644134"/>
            <a:ext cx="3541006" cy="2654900"/>
          </a:xfrm>
          <a:prstGeom prst="rect">
            <a:avLst/>
          </a:prstGeom>
        </p:spPr>
      </p:pic>
      <p:sp>
        <p:nvSpPr>
          <p:cNvPr id="18" name="TextBox 17"/>
          <p:cNvSpPr txBox="1"/>
          <p:nvPr/>
        </p:nvSpPr>
        <p:spPr>
          <a:xfrm>
            <a:off x="1502955" y="1409313"/>
            <a:ext cx="2295460" cy="369332"/>
          </a:xfrm>
          <a:prstGeom prst="rect">
            <a:avLst/>
          </a:prstGeom>
          <a:noFill/>
        </p:spPr>
        <p:txBody>
          <a:bodyPr wrap="square" rtlCol="1">
            <a:spAutoFit/>
          </a:bodyPr>
          <a:lstStyle/>
          <a:p>
            <a:r>
              <a:rPr lang="he-IL" dirty="0"/>
              <a:t>גדלים שונים</a:t>
            </a:r>
          </a:p>
        </p:txBody>
      </p:sp>
      <p:sp>
        <p:nvSpPr>
          <p:cNvPr id="20" name="TextBox 19"/>
          <p:cNvSpPr txBox="1"/>
          <p:nvPr/>
        </p:nvSpPr>
        <p:spPr>
          <a:xfrm>
            <a:off x="7788866" y="1274802"/>
            <a:ext cx="2295460" cy="369332"/>
          </a:xfrm>
          <a:prstGeom prst="rect">
            <a:avLst/>
          </a:prstGeom>
          <a:noFill/>
        </p:spPr>
        <p:txBody>
          <a:bodyPr wrap="square" rtlCol="1">
            <a:spAutoFit/>
          </a:bodyPr>
          <a:lstStyle/>
          <a:p>
            <a:r>
              <a:rPr lang="he-IL" dirty="0"/>
              <a:t>צפיפויות שונות</a:t>
            </a:r>
          </a:p>
        </p:txBody>
      </p:sp>
      <p:sp>
        <p:nvSpPr>
          <p:cNvPr id="5" name="Rectangle 4">
            <a:extLst>
              <a:ext uri="{FF2B5EF4-FFF2-40B4-BE49-F238E27FC236}">
                <a16:creationId xmlns:a16="http://schemas.microsoft.com/office/drawing/2014/main" id="{CDF8DF33-1C69-474B-8962-61C27A5A6AE1}"/>
              </a:ext>
            </a:extLst>
          </p:cNvPr>
          <p:cNvSpPr/>
          <p:nvPr/>
        </p:nvSpPr>
        <p:spPr>
          <a:xfrm>
            <a:off x="4448672" y="391406"/>
            <a:ext cx="2313454" cy="400110"/>
          </a:xfrm>
          <a:prstGeom prst="rect">
            <a:avLst/>
          </a:prstGeom>
        </p:spPr>
        <p:txBody>
          <a:bodyPr wrap="none">
            <a:spAutoFit/>
          </a:bodyPr>
          <a:lstStyle/>
          <a:p>
            <a:pPr algn="r" rtl="1"/>
            <a:r>
              <a:rPr lang="he-IL" sz="2000"/>
              <a:t>חסרונות של </a:t>
            </a:r>
            <a:r>
              <a:rPr lang="en-US" sz="2000" dirty="0" err="1"/>
              <a:t>kmeans</a:t>
            </a:r>
            <a:r>
              <a:rPr lang="he-IL" sz="2000" dirty="0"/>
              <a:t> </a:t>
            </a:r>
          </a:p>
        </p:txBody>
      </p:sp>
      <p:pic>
        <p:nvPicPr>
          <p:cNvPr id="7" name="Picture 6">
            <a:extLst>
              <a:ext uri="{FF2B5EF4-FFF2-40B4-BE49-F238E27FC236}">
                <a16:creationId xmlns:a16="http://schemas.microsoft.com/office/drawing/2014/main" id="{F305A5ED-7E40-8261-4D3B-34EE83074438}"/>
              </a:ext>
            </a:extLst>
          </p:cNvPr>
          <p:cNvPicPr>
            <a:picLocks noChangeAspect="1"/>
          </p:cNvPicPr>
          <p:nvPr/>
        </p:nvPicPr>
        <p:blipFill>
          <a:blip r:embed="rId4"/>
          <a:stretch>
            <a:fillRect/>
          </a:stretch>
        </p:blipFill>
        <p:spPr>
          <a:xfrm>
            <a:off x="6900149" y="4326198"/>
            <a:ext cx="3539867" cy="2654900"/>
          </a:xfrm>
          <a:prstGeom prst="rect">
            <a:avLst/>
          </a:prstGeom>
        </p:spPr>
      </p:pic>
    </p:spTree>
    <p:extLst>
      <p:ext uri="{BB962C8B-B14F-4D97-AF65-F5344CB8AC3E}">
        <p14:creationId xmlns:p14="http://schemas.microsoft.com/office/powerpoint/2010/main" val="351915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1D208F8-E9C3-4DE3-8290-15728040BF2D}"/>
              </a:ext>
            </a:extLst>
          </p:cNvPr>
          <p:cNvSpPr txBox="1"/>
          <p:nvPr/>
        </p:nvSpPr>
        <p:spPr>
          <a:xfrm>
            <a:off x="1091821" y="336386"/>
            <a:ext cx="5923127" cy="954107"/>
          </a:xfrm>
          <a:prstGeom prst="rect">
            <a:avLst/>
          </a:prstGeom>
          <a:noFill/>
        </p:spPr>
        <p:txBody>
          <a:bodyPr wrap="square" rtlCol="1">
            <a:spAutoFit/>
          </a:bodyPr>
          <a:lstStyle/>
          <a:p>
            <a:pPr algn="r" rtl="1"/>
            <a:r>
              <a:rPr lang="he-IL" sz="2800" dirty="0"/>
              <a:t>חסרונות של </a:t>
            </a:r>
            <a:r>
              <a:rPr lang="en-US" sz="2800" dirty="0" err="1"/>
              <a:t>kmeans</a:t>
            </a:r>
            <a:r>
              <a:rPr lang="he-IL" sz="2800" dirty="0"/>
              <a:t> </a:t>
            </a:r>
          </a:p>
          <a:p>
            <a:pPr algn="r" rtl="1"/>
            <a:r>
              <a:rPr lang="he-IL" sz="2800" dirty="0"/>
              <a:t>קבוצות לא עגולות </a:t>
            </a:r>
          </a:p>
        </p:txBody>
      </p:sp>
      <p:pic>
        <p:nvPicPr>
          <p:cNvPr id="5" name="Picture 4">
            <a:extLst>
              <a:ext uri="{FF2B5EF4-FFF2-40B4-BE49-F238E27FC236}">
                <a16:creationId xmlns:a16="http://schemas.microsoft.com/office/drawing/2014/main" id="{B34D3F2B-6F2D-4D3F-8552-94DEE04C39D3}"/>
              </a:ext>
            </a:extLst>
          </p:cNvPr>
          <p:cNvPicPr>
            <a:picLocks noChangeAspect="1"/>
          </p:cNvPicPr>
          <p:nvPr/>
        </p:nvPicPr>
        <p:blipFill>
          <a:blip r:embed="rId2"/>
          <a:stretch>
            <a:fillRect/>
          </a:stretch>
        </p:blipFill>
        <p:spPr>
          <a:xfrm>
            <a:off x="6096000" y="1877121"/>
            <a:ext cx="8112817" cy="6082541"/>
          </a:xfrm>
          <a:prstGeom prst="rect">
            <a:avLst/>
          </a:prstGeom>
        </p:spPr>
      </p:pic>
      <p:pic>
        <p:nvPicPr>
          <p:cNvPr id="6" name="Picture 5">
            <a:extLst>
              <a:ext uri="{FF2B5EF4-FFF2-40B4-BE49-F238E27FC236}">
                <a16:creationId xmlns:a16="http://schemas.microsoft.com/office/drawing/2014/main" id="{D547F2C6-99C7-4824-974F-2F1993C89AAB}"/>
              </a:ext>
            </a:extLst>
          </p:cNvPr>
          <p:cNvPicPr>
            <a:picLocks noChangeAspect="1"/>
          </p:cNvPicPr>
          <p:nvPr/>
        </p:nvPicPr>
        <p:blipFill>
          <a:blip r:embed="rId3"/>
          <a:stretch>
            <a:fillRect/>
          </a:stretch>
        </p:blipFill>
        <p:spPr>
          <a:xfrm>
            <a:off x="1513208" y="2096270"/>
            <a:ext cx="7776826" cy="5830634"/>
          </a:xfrm>
          <a:prstGeom prst="rect">
            <a:avLst/>
          </a:prstGeom>
        </p:spPr>
      </p:pic>
    </p:spTree>
    <p:extLst>
      <p:ext uri="{BB962C8B-B14F-4D97-AF65-F5344CB8AC3E}">
        <p14:creationId xmlns:p14="http://schemas.microsoft.com/office/powerpoint/2010/main" val="282435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A44EC8-FC69-43BE-B2E8-BF1CDD7F6FD5}"/>
              </a:ext>
            </a:extLst>
          </p:cNvPr>
          <p:cNvSpPr/>
          <p:nvPr/>
        </p:nvSpPr>
        <p:spPr>
          <a:xfrm>
            <a:off x="5027490" y="399179"/>
            <a:ext cx="2454518" cy="555986"/>
          </a:xfrm>
          <a:prstGeom prst="rect">
            <a:avLst/>
          </a:prstGeom>
        </p:spPr>
        <p:txBody>
          <a:bodyPr wrap="none">
            <a:spAutoFit/>
          </a:bodyPr>
          <a:lstStyle/>
          <a:p>
            <a:pPr algn="r" rtl="1">
              <a:lnSpc>
                <a:spcPct val="115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he-IL" sz="2800" b="1" u="sng" dirty="0">
                <a:solidFill>
                  <a:srgbClr val="000000"/>
                </a:solidFill>
                <a:latin typeface="Calibri" panose="020F0502020204030204" pitchFamily="34" charset="0"/>
                <a:ea typeface="Times New Roman" panose="02020603050405020304" pitchFamily="18" charset="0"/>
              </a:rPr>
              <a:t>חשיבות הנרמול</a:t>
            </a:r>
            <a:endParaRPr lang="en-IL"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B1C55700-4632-4B2E-AEF0-C58A68BEE8F9}"/>
              </a:ext>
            </a:extLst>
          </p:cNvPr>
          <p:cNvSpPr>
            <a:spLocks noGrp="1"/>
          </p:cNvSpPr>
          <p:nvPr>
            <p:ph idx="1"/>
          </p:nvPr>
        </p:nvSpPr>
        <p:spPr>
          <a:xfrm>
            <a:off x="996949" y="1112393"/>
            <a:ext cx="10515600" cy="4351338"/>
          </a:xfrm>
        </p:spPr>
        <p:txBody>
          <a:bodyPr/>
          <a:lstStyle/>
          <a:p>
            <a:pPr marL="0" indent="0" algn="r">
              <a:buNone/>
            </a:pPr>
            <a:r>
              <a:rPr lang="he-IL" dirty="0"/>
              <a:t>במקרה שיש גנים שסקלת הביטוי שלהם שונה מהשאר ואנחנו לא מעוניינים שהשוני בסקלה יכתיב את השכול, נצטרך לנרמל את הדאטא. אחד הדרכים לנרמול הדאטא היא להחסיר את הממוצע של הגן ולחלק בסטיית התקן</a:t>
            </a:r>
            <a:endParaRPr lang="en-IL" dirty="0"/>
          </a:p>
        </p:txBody>
      </p:sp>
      <p:pic>
        <p:nvPicPr>
          <p:cNvPr id="6" name="Picture 5">
            <a:extLst>
              <a:ext uri="{FF2B5EF4-FFF2-40B4-BE49-F238E27FC236}">
                <a16:creationId xmlns:a16="http://schemas.microsoft.com/office/drawing/2014/main" id="{5F404BF9-D7C1-4114-ACEB-57F59A1E0B98}"/>
              </a:ext>
            </a:extLst>
          </p:cNvPr>
          <p:cNvPicPr>
            <a:picLocks noChangeAspect="1"/>
          </p:cNvPicPr>
          <p:nvPr/>
        </p:nvPicPr>
        <p:blipFill>
          <a:blip r:embed="rId2"/>
          <a:stretch>
            <a:fillRect/>
          </a:stretch>
        </p:blipFill>
        <p:spPr>
          <a:xfrm>
            <a:off x="3659186" y="2609850"/>
            <a:ext cx="5191125" cy="1638300"/>
          </a:xfrm>
          <a:prstGeom prst="rect">
            <a:avLst/>
          </a:prstGeom>
        </p:spPr>
      </p:pic>
    </p:spTree>
    <p:extLst>
      <p:ext uri="{BB962C8B-B14F-4D97-AF65-F5344CB8AC3E}">
        <p14:creationId xmlns:p14="http://schemas.microsoft.com/office/powerpoint/2010/main" val="1311439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3376345-325B-444F-A6FE-6F1E299AAF43}"/>
              </a:ext>
            </a:extLst>
          </p:cNvPr>
          <p:cNvSpPr txBox="1">
            <a:spLocks/>
          </p:cNvSpPr>
          <p:nvPr/>
        </p:nvSpPr>
        <p:spPr>
          <a:xfrm>
            <a:off x="3433582" y="-14961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dirty="0"/>
              <a:t>חשיבות הנרמול</a:t>
            </a:r>
            <a:endParaRPr lang="en-IL" dirty="0"/>
          </a:p>
        </p:txBody>
      </p:sp>
      <p:sp>
        <p:nvSpPr>
          <p:cNvPr id="6" name="TextBox 5">
            <a:extLst>
              <a:ext uri="{FF2B5EF4-FFF2-40B4-BE49-F238E27FC236}">
                <a16:creationId xmlns:a16="http://schemas.microsoft.com/office/drawing/2014/main" id="{39DC9B6C-A41A-4CA3-9A5D-9C27F0D1E194}"/>
              </a:ext>
            </a:extLst>
          </p:cNvPr>
          <p:cNvSpPr txBox="1"/>
          <p:nvPr/>
        </p:nvSpPr>
        <p:spPr>
          <a:xfrm>
            <a:off x="1704976" y="652724"/>
            <a:ext cx="2605087" cy="523220"/>
          </a:xfrm>
          <a:prstGeom prst="rect">
            <a:avLst/>
          </a:prstGeom>
          <a:noFill/>
        </p:spPr>
        <p:txBody>
          <a:bodyPr wrap="square" rtlCol="0">
            <a:spAutoFit/>
          </a:bodyPr>
          <a:lstStyle/>
          <a:p>
            <a:pPr algn="ctr"/>
            <a:r>
              <a:rPr lang="he-IL" sz="2800" dirty="0"/>
              <a:t>אחרי נרמול</a:t>
            </a:r>
            <a:endParaRPr lang="en-IL" sz="2800" dirty="0"/>
          </a:p>
        </p:txBody>
      </p:sp>
      <p:sp>
        <p:nvSpPr>
          <p:cNvPr id="7" name="TextBox 6">
            <a:extLst>
              <a:ext uri="{FF2B5EF4-FFF2-40B4-BE49-F238E27FC236}">
                <a16:creationId xmlns:a16="http://schemas.microsoft.com/office/drawing/2014/main" id="{527BCC37-DFB8-4C8E-83F1-A229A848E135}"/>
              </a:ext>
            </a:extLst>
          </p:cNvPr>
          <p:cNvSpPr txBox="1"/>
          <p:nvPr/>
        </p:nvSpPr>
        <p:spPr>
          <a:xfrm>
            <a:off x="7796213" y="652724"/>
            <a:ext cx="2605087" cy="523220"/>
          </a:xfrm>
          <a:prstGeom prst="rect">
            <a:avLst/>
          </a:prstGeom>
          <a:noFill/>
        </p:spPr>
        <p:txBody>
          <a:bodyPr wrap="square" rtlCol="0">
            <a:spAutoFit/>
          </a:bodyPr>
          <a:lstStyle/>
          <a:p>
            <a:pPr algn="ctr"/>
            <a:r>
              <a:rPr lang="he-IL" sz="2800" dirty="0"/>
              <a:t>לפני נרמול</a:t>
            </a:r>
            <a:endParaRPr lang="en-IL" sz="2800" dirty="0"/>
          </a:p>
        </p:txBody>
      </p:sp>
      <p:pic>
        <p:nvPicPr>
          <p:cNvPr id="3" name="Picture 2">
            <a:extLst>
              <a:ext uri="{FF2B5EF4-FFF2-40B4-BE49-F238E27FC236}">
                <a16:creationId xmlns:a16="http://schemas.microsoft.com/office/drawing/2014/main" id="{BBA071ED-41C8-89DF-70B6-A7B7DC06E4B4}"/>
              </a:ext>
            </a:extLst>
          </p:cNvPr>
          <p:cNvPicPr>
            <a:picLocks noChangeAspect="1"/>
          </p:cNvPicPr>
          <p:nvPr/>
        </p:nvPicPr>
        <p:blipFill>
          <a:blip r:embed="rId2"/>
          <a:stretch>
            <a:fillRect/>
          </a:stretch>
        </p:blipFill>
        <p:spPr>
          <a:xfrm>
            <a:off x="185468" y="1722048"/>
            <a:ext cx="5334000" cy="4000500"/>
          </a:xfrm>
          <a:prstGeom prst="rect">
            <a:avLst/>
          </a:prstGeom>
        </p:spPr>
      </p:pic>
      <p:pic>
        <p:nvPicPr>
          <p:cNvPr id="9" name="Picture 8">
            <a:extLst>
              <a:ext uri="{FF2B5EF4-FFF2-40B4-BE49-F238E27FC236}">
                <a16:creationId xmlns:a16="http://schemas.microsoft.com/office/drawing/2014/main" id="{8F1CA1F0-C242-AE7C-95A8-82B4C071F76C}"/>
              </a:ext>
            </a:extLst>
          </p:cNvPr>
          <p:cNvPicPr>
            <a:picLocks noChangeAspect="1"/>
          </p:cNvPicPr>
          <p:nvPr/>
        </p:nvPicPr>
        <p:blipFill>
          <a:blip r:embed="rId3"/>
          <a:stretch>
            <a:fillRect/>
          </a:stretch>
        </p:blipFill>
        <p:spPr>
          <a:xfrm>
            <a:off x="6096000" y="1722048"/>
            <a:ext cx="5334000" cy="4000500"/>
          </a:xfrm>
          <a:prstGeom prst="rect">
            <a:avLst/>
          </a:prstGeom>
        </p:spPr>
      </p:pic>
    </p:spTree>
    <p:extLst>
      <p:ext uri="{BB962C8B-B14F-4D97-AF65-F5344CB8AC3E}">
        <p14:creationId xmlns:p14="http://schemas.microsoft.com/office/powerpoint/2010/main" val="349204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6913FC-A91F-403D-9ABC-D533085AA1AF}"/>
              </a:ext>
            </a:extLst>
          </p:cNvPr>
          <p:cNvSpPr txBox="1"/>
          <p:nvPr/>
        </p:nvSpPr>
        <p:spPr>
          <a:xfrm>
            <a:off x="998290" y="239798"/>
            <a:ext cx="10855353" cy="4064126"/>
          </a:xfrm>
          <a:prstGeom prst="rect">
            <a:avLst/>
          </a:prstGeom>
          <a:noFill/>
        </p:spPr>
        <p:txBody>
          <a:bodyPr wrap="square">
            <a:spAutoFit/>
          </a:bodyPr>
          <a:lstStyle/>
          <a:p>
            <a:pPr marL="0" marR="0">
              <a:lnSpc>
                <a:spcPct val="107000"/>
              </a:lnSpc>
              <a:spcBef>
                <a:spcPts val="0"/>
              </a:spcBef>
              <a:spcAft>
                <a:spcPts val="0"/>
              </a:spcAft>
            </a:pPr>
            <a:r>
              <a:rPr lang="en-US" sz="1600" dirty="0" err="1">
                <a:effectLst/>
                <a:latin typeface="Courier New" panose="02070309020205020404" pitchFamily="49" charset="0"/>
                <a:ea typeface="Courier New" panose="02070309020205020404" pitchFamily="49" charset="0"/>
              </a:rPr>
              <a:t>kData</a:t>
            </a:r>
            <a:r>
              <a:rPr lang="en-US" sz="1600" dirty="0">
                <a:effectLst/>
                <a:latin typeface="Courier New" panose="02070309020205020404" pitchFamily="49" charset="0"/>
                <a:ea typeface="Courier New" panose="02070309020205020404" pitchFamily="49" charset="0"/>
              </a:rPr>
              <a:t> = </a:t>
            </a:r>
            <a:r>
              <a:rPr lang="en-US" sz="1600" dirty="0" err="1">
                <a:effectLst/>
                <a:latin typeface="Courier New" panose="02070309020205020404" pitchFamily="49" charset="0"/>
                <a:ea typeface="Courier New" panose="02070309020205020404" pitchFamily="49" charset="0"/>
              </a:rPr>
              <a:t>kmeans</a:t>
            </a:r>
            <a:r>
              <a:rPr lang="en-US" sz="1600" dirty="0">
                <a:effectLst/>
                <a:latin typeface="Courier New" panose="02070309020205020404" pitchFamily="49" charset="0"/>
                <a:ea typeface="Courier New" panose="02070309020205020404" pitchFamily="49" charset="0"/>
              </a:rPr>
              <a:t>(Data, centers = 2)</a:t>
            </a:r>
            <a:endParaRPr lang="en-IL" sz="1200" dirty="0">
              <a:effectLst/>
              <a:latin typeface="Calibri" panose="020F0502020204030204" pitchFamily="34" charset="0"/>
              <a:ea typeface="Calibri" panose="020F0502020204030204" pitchFamily="34" charset="0"/>
            </a:endParaRPr>
          </a:p>
          <a:p>
            <a:pPr marL="0" marR="0" algn="r" rtl="1">
              <a:lnSpc>
                <a:spcPct val="115000"/>
              </a:lnSpc>
              <a:spcBef>
                <a:spcPts val="0"/>
              </a:spcBef>
              <a:spcAft>
                <a:spcPts val="0"/>
              </a:spcAft>
            </a:pPr>
            <a:r>
              <a:rPr lang="he-IL" sz="1400" dirty="0">
                <a:solidFill>
                  <a:srgbClr val="000000"/>
                </a:solidFill>
                <a:effectLst/>
                <a:latin typeface="Calibri" panose="020F0502020204030204" pitchFamily="34" charset="0"/>
                <a:ea typeface="Arial" panose="020B0604020202020204" pitchFamily="34" charset="0"/>
                <a:cs typeface="Arial" panose="020B0604020202020204" pitchFamily="34" charset="0"/>
              </a:rPr>
              <a:t>הקלט</a:t>
            </a:r>
            <a:r>
              <a:rPr lang="ar-SA" sz="1400" dirty="0">
                <a:solidFill>
                  <a:srgbClr val="000000"/>
                </a:solidFill>
                <a:effectLst/>
                <a:latin typeface="Calibri" panose="020F0502020204030204" pitchFamily="34" charset="0"/>
                <a:ea typeface="Arial" panose="020B0604020202020204" pitchFamily="34" charset="0"/>
                <a:cs typeface="Arial" panose="020B0604020202020204" pitchFamily="34" charset="0"/>
              </a:rPr>
              <a:t>:</a:t>
            </a:r>
            <a:endParaRPr lang="en-IL" sz="1200" dirty="0">
              <a:effectLst/>
              <a:latin typeface="Calibri" panose="020F0502020204030204" pitchFamily="34" charset="0"/>
              <a:ea typeface="Calibri" panose="020F0502020204030204" pitchFamily="34" charset="0"/>
            </a:endParaRPr>
          </a:p>
          <a:p>
            <a:pPr marL="0" marR="0" algn="r" rtl="1">
              <a:lnSpc>
                <a:spcPct val="115000"/>
              </a:lnSpc>
              <a:spcBef>
                <a:spcPts val="0"/>
              </a:spcBef>
              <a:spcAft>
                <a:spcPts val="0"/>
              </a:spcAft>
            </a:pPr>
            <a:r>
              <a:rPr lang="en-US" sz="1400" dirty="0">
                <a:solidFill>
                  <a:srgbClr val="000000"/>
                </a:solidFill>
                <a:effectLst/>
                <a:latin typeface="Courier New" panose="02070309020205020404" pitchFamily="49" charset="0"/>
                <a:ea typeface="Courier New" panose="02070309020205020404" pitchFamily="49" charset="0"/>
              </a:rPr>
              <a:t>Data</a:t>
            </a:r>
            <a:r>
              <a:rPr lang="ar-SA" sz="1400" dirty="0">
                <a:solidFill>
                  <a:srgbClr val="000000"/>
                </a:solidFill>
                <a:effectLst/>
                <a:latin typeface="Calibri" panose="020F0502020204030204" pitchFamily="34" charset="0"/>
                <a:ea typeface="Arial" panose="020B0604020202020204" pitchFamily="34" charset="0"/>
                <a:cs typeface="Arial" panose="020B0604020202020204" pitchFamily="34" charset="0"/>
              </a:rPr>
              <a:t> – </a:t>
            </a:r>
            <a:r>
              <a:rPr lang="he-IL" sz="1400" dirty="0">
                <a:solidFill>
                  <a:srgbClr val="000000"/>
                </a:solidFill>
                <a:effectLst/>
                <a:latin typeface="Calibri" panose="020F0502020204030204" pitchFamily="34" charset="0"/>
                <a:ea typeface="Arial" panose="020B0604020202020204" pitchFamily="34" charset="0"/>
                <a:cs typeface="Arial" panose="020B0604020202020204" pitchFamily="34" charset="0"/>
              </a:rPr>
              <a:t>מטריצת הנתונים</a:t>
            </a:r>
            <a:r>
              <a:rPr lang="ar-SA" sz="14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t>
            </a:r>
            <a:r>
              <a:rPr lang="he-IL" sz="1400" dirty="0">
                <a:solidFill>
                  <a:srgbClr val="000000"/>
                </a:solidFill>
                <a:effectLst/>
                <a:latin typeface="Calibri" panose="020F0502020204030204" pitchFamily="34" charset="0"/>
                <a:ea typeface="Arial" panose="020B0604020202020204" pitchFamily="34" charset="0"/>
                <a:cs typeface="Arial" panose="020B0604020202020204" pitchFamily="34" charset="0"/>
              </a:rPr>
              <a:t>כל שורה מייצגת דוגמה</a:t>
            </a:r>
            <a:r>
              <a:rPr lang="ar-SA" sz="14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t>
            </a:r>
            <a:r>
              <a:rPr lang="he-IL" sz="1400" dirty="0">
                <a:solidFill>
                  <a:srgbClr val="000000"/>
                </a:solidFill>
                <a:effectLst/>
                <a:latin typeface="Calibri" panose="020F0502020204030204" pitchFamily="34" charset="0"/>
                <a:ea typeface="Arial" panose="020B0604020202020204" pitchFamily="34" charset="0"/>
                <a:cs typeface="Arial" panose="020B0604020202020204" pitchFamily="34" charset="0"/>
              </a:rPr>
              <a:t>לפיכך מספר השורות במטריצה הוא כמספר הדוגמאות ומספר העמודות במטריצה הוא כמ</a:t>
            </a:r>
            <a:r>
              <a:rPr lang="he-IL" sz="1400" dirty="0">
                <a:solidFill>
                  <a:srgbClr val="000000"/>
                </a:solidFill>
                <a:latin typeface="Calibri" panose="020F0502020204030204" pitchFamily="34" charset="0"/>
                <a:ea typeface="Arial" panose="020B0604020202020204" pitchFamily="34" charset="0"/>
                <a:cs typeface="Arial" panose="020B0604020202020204" pitchFamily="34" charset="0"/>
              </a:rPr>
              <a:t>ספר המדדים</a:t>
            </a:r>
            <a:r>
              <a:rPr lang="ar-SA" sz="1400" dirty="0">
                <a:solidFill>
                  <a:srgbClr val="000000"/>
                </a:solidFill>
                <a:effectLst/>
                <a:latin typeface="Calibri" panose="020F0502020204030204" pitchFamily="34" charset="0"/>
                <a:ea typeface="Arial" panose="020B0604020202020204" pitchFamily="34" charset="0"/>
                <a:cs typeface="Arial" panose="020B0604020202020204" pitchFamily="34" charset="0"/>
              </a:rPr>
              <a:t>.</a:t>
            </a:r>
            <a:endParaRPr lang="en-IL" sz="1200" dirty="0">
              <a:effectLst/>
              <a:latin typeface="Calibri" panose="020F0502020204030204" pitchFamily="34" charset="0"/>
              <a:ea typeface="Calibri" panose="020F0502020204030204" pitchFamily="34" charset="0"/>
            </a:endParaRPr>
          </a:p>
          <a:p>
            <a:pPr marL="0" marR="0" algn="r" rtl="1">
              <a:lnSpc>
                <a:spcPct val="115000"/>
              </a:lnSpc>
              <a:spcBef>
                <a:spcPts val="0"/>
              </a:spcBef>
              <a:spcAft>
                <a:spcPts val="0"/>
              </a:spcAft>
            </a:pPr>
            <a:r>
              <a:rPr lang="en-US" sz="1400" dirty="0">
                <a:solidFill>
                  <a:srgbClr val="000000"/>
                </a:solidFill>
                <a:effectLst/>
                <a:latin typeface="Courier New" panose="02070309020205020404" pitchFamily="49" charset="0"/>
                <a:ea typeface="Courier New" panose="02070309020205020404" pitchFamily="49" charset="0"/>
              </a:rPr>
              <a:t>centers</a:t>
            </a:r>
            <a:r>
              <a:rPr lang="ar-SA" sz="1400" dirty="0">
                <a:solidFill>
                  <a:srgbClr val="000000"/>
                </a:solidFill>
                <a:effectLst/>
                <a:latin typeface="Calibri" panose="020F0502020204030204" pitchFamily="34" charset="0"/>
                <a:ea typeface="Arial" panose="020B0604020202020204" pitchFamily="34" charset="0"/>
                <a:cs typeface="Arial" panose="020B0604020202020204" pitchFamily="34" charset="0"/>
              </a:rPr>
              <a:t> – </a:t>
            </a:r>
            <a:r>
              <a:rPr lang="he-IL" sz="1400" dirty="0">
                <a:solidFill>
                  <a:srgbClr val="000000"/>
                </a:solidFill>
                <a:effectLst/>
                <a:latin typeface="Calibri" panose="020F0502020204030204" pitchFamily="34" charset="0"/>
                <a:ea typeface="Arial" panose="020B0604020202020204" pitchFamily="34" charset="0"/>
                <a:cs typeface="Arial" panose="020B0604020202020204" pitchFamily="34" charset="0"/>
              </a:rPr>
              <a:t>מספר הקלסטרים שאנו מעוניינים לקבל בסוף התהליך</a:t>
            </a:r>
            <a:r>
              <a:rPr lang="ar-SA" sz="1400" dirty="0">
                <a:solidFill>
                  <a:srgbClr val="000000"/>
                </a:solidFill>
                <a:effectLst/>
                <a:latin typeface="Calibri" panose="020F0502020204030204" pitchFamily="34" charset="0"/>
                <a:ea typeface="Arial" panose="020B0604020202020204" pitchFamily="34" charset="0"/>
                <a:cs typeface="Arial" panose="020B0604020202020204" pitchFamily="34" charset="0"/>
              </a:rPr>
              <a:t>.</a:t>
            </a:r>
            <a:endParaRPr lang="en-IL" sz="1200" dirty="0">
              <a:effectLst/>
              <a:latin typeface="Calibri" panose="020F0502020204030204" pitchFamily="34" charset="0"/>
              <a:ea typeface="Calibri" panose="020F0502020204030204" pitchFamily="34" charset="0"/>
            </a:endParaRPr>
          </a:p>
          <a:p>
            <a:pPr marL="0" marR="0" algn="r" rtl="1">
              <a:lnSpc>
                <a:spcPct val="115000"/>
              </a:lnSpc>
              <a:spcBef>
                <a:spcPts val="0"/>
              </a:spcBef>
              <a:spcAft>
                <a:spcPts val="0"/>
              </a:spcAft>
            </a:pPr>
            <a:r>
              <a:rPr lang="en-US" sz="1400" b="1" dirty="0">
                <a:solidFill>
                  <a:srgbClr val="000000"/>
                </a:solidFill>
                <a:effectLst/>
                <a:latin typeface="Arial" panose="020B0604020202020204" pitchFamily="34" charset="0"/>
                <a:ea typeface="Arial" panose="020B0604020202020204" pitchFamily="34" charset="0"/>
              </a:rPr>
              <a:t> </a:t>
            </a:r>
            <a:endParaRPr lang="en-IL" sz="1200" dirty="0">
              <a:effectLst/>
              <a:latin typeface="Calibri" panose="020F0502020204030204" pitchFamily="34" charset="0"/>
              <a:ea typeface="Calibri" panose="020F0502020204030204" pitchFamily="34" charset="0"/>
            </a:endParaRPr>
          </a:p>
          <a:p>
            <a:pPr marL="0" marR="0" algn="r" rtl="1">
              <a:lnSpc>
                <a:spcPct val="115000"/>
              </a:lnSpc>
              <a:spcBef>
                <a:spcPts val="0"/>
              </a:spcBef>
              <a:spcAft>
                <a:spcPts val="0"/>
              </a:spcAft>
            </a:pPr>
            <a:r>
              <a:rPr lang="en-US" sz="1400" b="1" dirty="0">
                <a:solidFill>
                  <a:srgbClr val="000000"/>
                </a:solidFill>
                <a:effectLst/>
                <a:latin typeface="Arial" panose="020B0604020202020204" pitchFamily="34" charset="0"/>
                <a:ea typeface="Arial" panose="020B0604020202020204" pitchFamily="34" charset="0"/>
              </a:rPr>
              <a:t> </a:t>
            </a:r>
            <a:endParaRPr lang="en-IL" sz="1200" dirty="0">
              <a:effectLst/>
              <a:latin typeface="Calibri" panose="020F0502020204030204" pitchFamily="34" charset="0"/>
              <a:ea typeface="Calibri" panose="020F0502020204030204" pitchFamily="34" charset="0"/>
            </a:endParaRPr>
          </a:p>
          <a:p>
            <a:pPr marL="0" marR="0" algn="r" rtl="1">
              <a:lnSpc>
                <a:spcPct val="115000"/>
              </a:lnSpc>
              <a:spcBef>
                <a:spcPts val="0"/>
              </a:spcBef>
              <a:spcAft>
                <a:spcPts val="0"/>
              </a:spcAft>
            </a:pPr>
            <a:r>
              <a:rPr lang="en-US" sz="1400" b="1" dirty="0">
                <a:solidFill>
                  <a:srgbClr val="000000"/>
                </a:solidFill>
                <a:effectLst/>
                <a:latin typeface="Arial" panose="020B0604020202020204" pitchFamily="34" charset="0"/>
                <a:ea typeface="Arial" panose="020B0604020202020204" pitchFamily="34" charset="0"/>
              </a:rPr>
              <a:t> </a:t>
            </a:r>
            <a:endParaRPr lang="en-IL" sz="1200" dirty="0">
              <a:effectLst/>
              <a:latin typeface="Calibri" panose="020F0502020204030204" pitchFamily="34" charset="0"/>
              <a:ea typeface="Calibri" panose="020F0502020204030204" pitchFamily="34" charset="0"/>
            </a:endParaRPr>
          </a:p>
          <a:p>
            <a:pPr marL="0" marR="0" algn="r" rtl="1">
              <a:lnSpc>
                <a:spcPct val="115000"/>
              </a:lnSpc>
              <a:spcBef>
                <a:spcPts val="0"/>
              </a:spcBef>
              <a:spcAft>
                <a:spcPts val="0"/>
              </a:spcAft>
            </a:pPr>
            <a:r>
              <a:rPr lang="he-IL" sz="1400" dirty="0">
                <a:solidFill>
                  <a:srgbClr val="000000"/>
                </a:solidFill>
                <a:effectLst/>
                <a:latin typeface="Calibri" panose="020F0502020204030204" pitchFamily="34" charset="0"/>
                <a:ea typeface="Arial" panose="020B0604020202020204" pitchFamily="34" charset="0"/>
                <a:cs typeface="Arial" panose="020B0604020202020204" pitchFamily="34" charset="0"/>
              </a:rPr>
              <a:t>הפלט</a:t>
            </a:r>
            <a:r>
              <a:rPr lang="ar-SA" sz="1400" dirty="0">
                <a:solidFill>
                  <a:srgbClr val="000000"/>
                </a:solidFill>
                <a:effectLst/>
                <a:latin typeface="Calibri" panose="020F0502020204030204" pitchFamily="34" charset="0"/>
                <a:ea typeface="Arial" panose="020B0604020202020204" pitchFamily="34" charset="0"/>
                <a:cs typeface="Arial" panose="020B0604020202020204" pitchFamily="34" charset="0"/>
              </a:rPr>
              <a:t>:</a:t>
            </a:r>
            <a:endParaRPr lang="en-IL" sz="1200" dirty="0">
              <a:effectLst/>
              <a:latin typeface="Calibri" panose="020F0502020204030204" pitchFamily="34" charset="0"/>
              <a:ea typeface="Calibri" panose="020F0502020204030204" pitchFamily="34" charset="0"/>
            </a:endParaRPr>
          </a:p>
          <a:p>
            <a:pPr marL="0" marR="0" algn="r" rtl="1">
              <a:lnSpc>
                <a:spcPct val="115000"/>
              </a:lnSpc>
              <a:spcBef>
                <a:spcPts val="0"/>
              </a:spcBef>
              <a:spcAft>
                <a:spcPts val="0"/>
              </a:spcAft>
            </a:pPr>
            <a:r>
              <a:rPr lang="en-US" sz="1400" dirty="0" err="1">
                <a:solidFill>
                  <a:srgbClr val="000000"/>
                </a:solidFill>
                <a:effectLst/>
                <a:latin typeface="Courier New" panose="02070309020205020404" pitchFamily="49" charset="0"/>
                <a:ea typeface="Courier New" panose="02070309020205020404" pitchFamily="49" charset="0"/>
              </a:rPr>
              <a:t>kData$cluster</a:t>
            </a:r>
            <a:r>
              <a:rPr lang="ar-SA" sz="1400" dirty="0">
                <a:solidFill>
                  <a:srgbClr val="000000"/>
                </a:solidFill>
                <a:effectLst/>
                <a:latin typeface="Calibri" panose="020F0502020204030204" pitchFamily="34" charset="0"/>
                <a:ea typeface="Arial" panose="020B0604020202020204" pitchFamily="34" charset="0"/>
                <a:cs typeface="Arial" panose="020B0604020202020204" pitchFamily="34" charset="0"/>
              </a:rPr>
              <a:t> - </a:t>
            </a:r>
            <a:r>
              <a:rPr lang="he-IL" sz="1400" dirty="0">
                <a:solidFill>
                  <a:srgbClr val="000000"/>
                </a:solidFill>
                <a:effectLst/>
                <a:latin typeface="Calibri" panose="020F0502020204030204" pitchFamily="34" charset="0"/>
                <a:ea typeface="Arial" panose="020B0604020202020204" pitchFamily="34" charset="0"/>
                <a:cs typeface="Arial" panose="020B0604020202020204" pitchFamily="34" charset="0"/>
              </a:rPr>
              <a:t>וקטור שאורכו כמספר הדוגמאות ובו התיוג של כל דוגמה בהתאם לקלסטר אליו היא משתייכת</a:t>
            </a:r>
            <a:r>
              <a:rPr lang="ar-SA" sz="1400" dirty="0">
                <a:solidFill>
                  <a:srgbClr val="000000"/>
                </a:solidFill>
                <a:effectLst/>
                <a:latin typeface="Calibri" panose="020F0502020204030204" pitchFamily="34" charset="0"/>
                <a:ea typeface="Arial" panose="020B0604020202020204" pitchFamily="34" charset="0"/>
                <a:cs typeface="Arial" panose="020B0604020202020204" pitchFamily="34" charset="0"/>
              </a:rPr>
              <a:t>.</a:t>
            </a:r>
            <a:endParaRPr lang="en-IL" sz="1200" dirty="0">
              <a:effectLst/>
              <a:latin typeface="Calibri" panose="020F0502020204030204" pitchFamily="34" charset="0"/>
              <a:ea typeface="Calibri" panose="020F0502020204030204" pitchFamily="34" charset="0"/>
            </a:endParaRPr>
          </a:p>
          <a:p>
            <a:pPr marL="0" marR="0" algn="r" rtl="1">
              <a:lnSpc>
                <a:spcPct val="115000"/>
              </a:lnSpc>
              <a:spcBef>
                <a:spcPts val="0"/>
              </a:spcBef>
              <a:spcAft>
                <a:spcPts val="0"/>
              </a:spcAft>
            </a:pPr>
            <a:r>
              <a:rPr lang="en-US" sz="1400" dirty="0" err="1">
                <a:solidFill>
                  <a:srgbClr val="000000"/>
                </a:solidFill>
                <a:effectLst/>
                <a:latin typeface="Courier New" panose="02070309020205020404" pitchFamily="49" charset="0"/>
                <a:ea typeface="Courier New" panose="02070309020205020404" pitchFamily="49" charset="0"/>
              </a:rPr>
              <a:t>kData$centers</a:t>
            </a:r>
            <a:r>
              <a:rPr lang="ar-SA" sz="1400" dirty="0">
                <a:solidFill>
                  <a:srgbClr val="000000"/>
                </a:solidFill>
                <a:effectLst/>
                <a:latin typeface="Calibri" panose="020F0502020204030204" pitchFamily="34" charset="0"/>
                <a:ea typeface="Arial" panose="020B0604020202020204" pitchFamily="34" charset="0"/>
                <a:cs typeface="Arial" panose="020B0604020202020204" pitchFamily="34" charset="0"/>
              </a:rPr>
              <a:t> – </a:t>
            </a:r>
            <a:r>
              <a:rPr lang="he-IL" sz="1400" dirty="0">
                <a:solidFill>
                  <a:srgbClr val="000000"/>
                </a:solidFill>
                <a:effectLst/>
                <a:latin typeface="Calibri" panose="020F0502020204030204" pitchFamily="34" charset="0"/>
                <a:ea typeface="Arial" panose="020B0604020202020204" pitchFamily="34" charset="0"/>
                <a:cs typeface="Arial" panose="020B0604020202020204" pitchFamily="34" charset="0"/>
              </a:rPr>
              <a:t>מטריצה בה בכל שורה יושב הצנטרואיד של כל קלסטר בהתאמה</a:t>
            </a:r>
            <a:r>
              <a:rPr lang="ar-SA" sz="14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t>
            </a:r>
            <a:r>
              <a:rPr lang="he-IL" sz="1400" dirty="0">
                <a:solidFill>
                  <a:srgbClr val="000000"/>
                </a:solidFill>
                <a:effectLst/>
                <a:latin typeface="Calibri" panose="020F0502020204030204" pitchFamily="34" charset="0"/>
                <a:ea typeface="Arial" panose="020B0604020202020204" pitchFamily="34" charset="0"/>
                <a:cs typeface="Arial" panose="020B0604020202020204" pitchFamily="34" charset="0"/>
              </a:rPr>
              <a:t>לפיכך מספר השורות בה שווה ל</a:t>
            </a:r>
            <a:r>
              <a:rPr lang="ar-SA" sz="14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t>
            </a:r>
            <a:r>
              <a:rPr lang="en-US" sz="1400" dirty="0">
                <a:solidFill>
                  <a:srgbClr val="000000"/>
                </a:solidFill>
                <a:effectLst/>
                <a:latin typeface="Courier New" panose="02070309020205020404" pitchFamily="49" charset="0"/>
                <a:ea typeface="Courier New" panose="02070309020205020404" pitchFamily="49" charset="0"/>
              </a:rPr>
              <a:t>k</a:t>
            </a:r>
            <a:r>
              <a:rPr lang="ar-SA" sz="14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t>
            </a:r>
            <a:r>
              <a:rPr lang="he-IL" sz="1400" dirty="0">
                <a:solidFill>
                  <a:srgbClr val="000000"/>
                </a:solidFill>
                <a:effectLst/>
                <a:latin typeface="Calibri" panose="020F0502020204030204" pitchFamily="34" charset="0"/>
                <a:ea typeface="Arial" panose="020B0604020202020204" pitchFamily="34" charset="0"/>
                <a:cs typeface="Arial" panose="020B0604020202020204" pitchFamily="34" charset="0"/>
              </a:rPr>
              <a:t>ומספר העמודות שווה למימד הדוגמאות</a:t>
            </a:r>
            <a:r>
              <a:rPr lang="ar-SA" sz="1400" dirty="0">
                <a:solidFill>
                  <a:srgbClr val="000000"/>
                </a:solidFill>
                <a:effectLst/>
                <a:latin typeface="Calibri" panose="020F0502020204030204" pitchFamily="34" charset="0"/>
                <a:ea typeface="Arial" panose="020B0604020202020204" pitchFamily="34" charset="0"/>
                <a:cs typeface="Arial" panose="020B0604020202020204" pitchFamily="34" charset="0"/>
              </a:rPr>
              <a:t>(.</a:t>
            </a:r>
            <a:br>
              <a:rPr lang="ar-SA" sz="1400" dirty="0">
                <a:solidFill>
                  <a:srgbClr val="000000"/>
                </a:solidFill>
                <a:effectLst/>
                <a:latin typeface="Calibri" panose="020F0502020204030204" pitchFamily="34" charset="0"/>
                <a:ea typeface="Arial" panose="020B0604020202020204" pitchFamily="34" charset="0"/>
                <a:cs typeface="Arial" panose="020B0604020202020204" pitchFamily="34" charset="0"/>
              </a:rPr>
            </a:br>
            <a:r>
              <a:rPr lang="en-US" sz="1400" dirty="0" err="1">
                <a:solidFill>
                  <a:srgbClr val="000000"/>
                </a:solidFill>
                <a:effectLst/>
                <a:latin typeface="Courier New" panose="02070309020205020404" pitchFamily="49" charset="0"/>
                <a:ea typeface="Courier New" panose="02070309020205020404" pitchFamily="49" charset="0"/>
              </a:rPr>
              <a:t>kData$size</a:t>
            </a:r>
            <a:r>
              <a:rPr lang="en-US" sz="1400" dirty="0">
                <a:solidFill>
                  <a:srgbClr val="000000"/>
                </a:solidFill>
                <a:effectLst/>
                <a:latin typeface="Courier New" panose="02070309020205020404" pitchFamily="49" charset="0"/>
                <a:ea typeface="Courier New" panose="02070309020205020404" pitchFamily="49" charset="0"/>
              </a:rPr>
              <a:t> – </a:t>
            </a:r>
            <a:r>
              <a:rPr lang="he-IL" sz="1400" dirty="0">
                <a:solidFill>
                  <a:srgbClr val="000000"/>
                </a:solidFill>
                <a:effectLst/>
                <a:latin typeface="Calibri" panose="020F0502020204030204" pitchFamily="34" charset="0"/>
                <a:ea typeface="Arial" panose="020B0604020202020204" pitchFamily="34" charset="0"/>
                <a:cs typeface="Arial" panose="020B0604020202020204" pitchFamily="34" charset="0"/>
              </a:rPr>
              <a:t>וקטור עם </a:t>
            </a:r>
            <a:r>
              <a:rPr lang="en-US" sz="1400" dirty="0">
                <a:solidFill>
                  <a:srgbClr val="000000"/>
                </a:solidFill>
                <a:effectLst/>
                <a:latin typeface="Courier New" panose="02070309020205020404" pitchFamily="49" charset="0"/>
                <a:ea typeface="Courier New" panose="02070309020205020404" pitchFamily="49" charset="0"/>
              </a:rPr>
              <a:t>k</a:t>
            </a:r>
            <a:r>
              <a:rPr lang="en-US" sz="1400" dirty="0">
                <a:solidFill>
                  <a:srgbClr val="000000"/>
                </a:solidFill>
                <a:effectLst/>
                <a:latin typeface="Arial" panose="020B0604020202020204" pitchFamily="34" charset="0"/>
                <a:ea typeface="Arial" panose="020B0604020202020204" pitchFamily="34" charset="0"/>
              </a:rPr>
              <a:t> </a:t>
            </a:r>
            <a:r>
              <a:rPr lang="he-IL" sz="1400" dirty="0">
                <a:solidFill>
                  <a:srgbClr val="000000"/>
                </a:solidFill>
                <a:effectLst/>
                <a:latin typeface="Calibri" panose="020F0502020204030204" pitchFamily="34" charset="0"/>
                <a:ea typeface="Arial" panose="020B0604020202020204" pitchFamily="34" charset="0"/>
                <a:cs typeface="Arial" panose="020B0604020202020204" pitchFamily="34" charset="0"/>
              </a:rPr>
              <a:t>איברים</a:t>
            </a:r>
            <a:r>
              <a:rPr lang="ar-SA" sz="14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t>
            </a:r>
            <a:r>
              <a:rPr lang="he-IL" sz="1400" dirty="0">
                <a:solidFill>
                  <a:srgbClr val="000000"/>
                </a:solidFill>
                <a:effectLst/>
                <a:latin typeface="Calibri" panose="020F0502020204030204" pitchFamily="34" charset="0"/>
                <a:ea typeface="Arial" panose="020B0604020202020204" pitchFamily="34" charset="0"/>
                <a:cs typeface="Arial" panose="020B0604020202020204" pitchFamily="34" charset="0"/>
              </a:rPr>
              <a:t>ובו גודל כל אחד מהקלאסטרים</a:t>
            </a:r>
            <a:r>
              <a:rPr lang="ar-SA" sz="1400" dirty="0">
                <a:solidFill>
                  <a:srgbClr val="000000"/>
                </a:solidFill>
                <a:effectLst/>
                <a:latin typeface="Calibri" panose="020F0502020204030204" pitchFamily="34" charset="0"/>
                <a:ea typeface="Arial" panose="020B0604020202020204" pitchFamily="34" charset="0"/>
                <a:cs typeface="Arial" panose="020B0604020202020204" pitchFamily="34" charset="0"/>
              </a:rPr>
              <a:t>.</a:t>
            </a:r>
            <a:endParaRPr lang="en-IL" sz="1200" dirty="0">
              <a:effectLst/>
              <a:latin typeface="Calibri" panose="020F0502020204030204" pitchFamily="34" charset="0"/>
              <a:ea typeface="Calibri" panose="020F0502020204030204" pitchFamily="34" charset="0"/>
            </a:endParaRPr>
          </a:p>
          <a:p>
            <a:pPr marL="0" marR="0" algn="r" rtl="1">
              <a:lnSpc>
                <a:spcPct val="115000"/>
              </a:lnSpc>
              <a:spcBef>
                <a:spcPts val="0"/>
              </a:spcBef>
              <a:spcAft>
                <a:spcPts val="0"/>
              </a:spcAft>
            </a:pPr>
            <a:r>
              <a:rPr lang="en-US" sz="1400" dirty="0" err="1">
                <a:solidFill>
                  <a:srgbClr val="000000"/>
                </a:solidFill>
                <a:effectLst/>
                <a:latin typeface="Courier New" panose="02070309020205020404" pitchFamily="49" charset="0"/>
                <a:ea typeface="Courier New" panose="02070309020205020404" pitchFamily="49" charset="0"/>
              </a:rPr>
              <a:t>kData$withiness</a:t>
            </a:r>
            <a:r>
              <a:rPr lang="ar-SA" sz="1400" dirty="0">
                <a:solidFill>
                  <a:srgbClr val="000000"/>
                </a:solidFill>
                <a:effectLst/>
                <a:latin typeface="Calibri" panose="020F0502020204030204" pitchFamily="34" charset="0"/>
                <a:ea typeface="Arial" panose="020B0604020202020204" pitchFamily="34" charset="0"/>
                <a:cs typeface="Arial" panose="020B0604020202020204" pitchFamily="34" charset="0"/>
              </a:rPr>
              <a:t> – </a:t>
            </a:r>
            <a:r>
              <a:rPr lang="he-IL" sz="1400" dirty="0">
                <a:solidFill>
                  <a:srgbClr val="000000"/>
                </a:solidFill>
                <a:effectLst/>
                <a:latin typeface="Calibri" panose="020F0502020204030204" pitchFamily="34" charset="0"/>
                <a:ea typeface="Arial" panose="020B0604020202020204" pitchFamily="34" charset="0"/>
                <a:cs typeface="Arial" panose="020B0604020202020204" pitchFamily="34" charset="0"/>
              </a:rPr>
              <a:t>וקטור עם </a:t>
            </a:r>
            <a:r>
              <a:rPr lang="en-US" sz="1400" dirty="0">
                <a:solidFill>
                  <a:srgbClr val="000000"/>
                </a:solidFill>
                <a:effectLst/>
                <a:latin typeface="Courier New" panose="02070309020205020404" pitchFamily="49" charset="0"/>
                <a:ea typeface="Courier New" panose="02070309020205020404" pitchFamily="49" charset="0"/>
              </a:rPr>
              <a:t>k</a:t>
            </a:r>
            <a:r>
              <a:rPr lang="en-US" sz="1400" dirty="0">
                <a:solidFill>
                  <a:srgbClr val="000000"/>
                </a:solidFill>
                <a:effectLst/>
                <a:latin typeface="Arial" panose="020B0604020202020204" pitchFamily="34" charset="0"/>
                <a:ea typeface="Arial" panose="020B0604020202020204" pitchFamily="34" charset="0"/>
              </a:rPr>
              <a:t> </a:t>
            </a:r>
            <a:r>
              <a:rPr lang="he-IL" sz="1400" dirty="0">
                <a:solidFill>
                  <a:srgbClr val="000000"/>
                </a:solidFill>
                <a:effectLst/>
                <a:latin typeface="Calibri" panose="020F0502020204030204" pitchFamily="34" charset="0"/>
                <a:ea typeface="Arial" panose="020B0604020202020204" pitchFamily="34" charset="0"/>
                <a:cs typeface="Arial" panose="020B0604020202020204" pitchFamily="34" charset="0"/>
              </a:rPr>
              <a:t>איברים</a:t>
            </a:r>
            <a:r>
              <a:rPr lang="ar-SA" sz="14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t>
            </a:r>
            <a:r>
              <a:rPr lang="he-IL" sz="1400" dirty="0">
                <a:solidFill>
                  <a:srgbClr val="000000"/>
                </a:solidFill>
                <a:effectLst/>
                <a:latin typeface="Calibri" panose="020F0502020204030204" pitchFamily="34" charset="0"/>
                <a:ea typeface="Arial" panose="020B0604020202020204" pitchFamily="34" charset="0"/>
                <a:cs typeface="Arial" panose="020B0604020202020204" pitchFamily="34" charset="0"/>
              </a:rPr>
              <a:t>ובו סכום המרחקים בתוך כל אחת מהקבוצות</a:t>
            </a:r>
            <a:r>
              <a:rPr lang="ar-SA" sz="1400" dirty="0">
                <a:solidFill>
                  <a:srgbClr val="000000"/>
                </a:solidFill>
                <a:effectLst/>
                <a:latin typeface="Calibri" panose="020F0502020204030204" pitchFamily="34" charset="0"/>
                <a:ea typeface="Arial" panose="020B0604020202020204" pitchFamily="34" charset="0"/>
                <a:cs typeface="Arial" panose="020B0604020202020204" pitchFamily="34" charset="0"/>
              </a:rPr>
              <a:t>.</a:t>
            </a:r>
            <a:endParaRPr lang="en-IL" sz="1200" dirty="0">
              <a:effectLst/>
              <a:latin typeface="Calibri" panose="020F0502020204030204" pitchFamily="34" charset="0"/>
              <a:ea typeface="Calibri" panose="020F0502020204030204" pitchFamily="34" charset="0"/>
            </a:endParaRPr>
          </a:p>
          <a:p>
            <a:pPr marL="0" marR="0" algn="r" rtl="1">
              <a:lnSpc>
                <a:spcPct val="115000"/>
              </a:lnSpc>
              <a:spcBef>
                <a:spcPts val="0"/>
              </a:spcBef>
              <a:spcAft>
                <a:spcPts val="0"/>
              </a:spcAft>
            </a:pPr>
            <a:r>
              <a:rPr lang="en-US" sz="1400" dirty="0">
                <a:solidFill>
                  <a:srgbClr val="000000"/>
                </a:solidFill>
                <a:effectLst/>
                <a:latin typeface="Arial" panose="020B0604020202020204" pitchFamily="34" charset="0"/>
                <a:ea typeface="Arial" panose="020B0604020202020204" pitchFamily="34" charset="0"/>
              </a:rPr>
              <a:t> </a:t>
            </a:r>
            <a:endParaRPr lang="en-IL" sz="1200" dirty="0">
              <a:effectLst/>
              <a:latin typeface="Calibri" panose="020F0502020204030204" pitchFamily="34" charset="0"/>
              <a:ea typeface="Calibri" panose="020F0502020204030204" pitchFamily="34" charset="0"/>
            </a:endParaRPr>
          </a:p>
          <a:p>
            <a:pPr marL="0" marR="0" algn="r" rtl="1">
              <a:lnSpc>
                <a:spcPct val="115000"/>
              </a:lnSpc>
              <a:spcBef>
                <a:spcPts val="0"/>
              </a:spcBef>
              <a:spcAft>
                <a:spcPts val="0"/>
              </a:spcAft>
            </a:pPr>
            <a:r>
              <a:rPr lang="he-IL" sz="1400" dirty="0">
                <a:solidFill>
                  <a:srgbClr val="000000"/>
                </a:solidFill>
                <a:effectLst/>
                <a:latin typeface="Calibri" panose="020F0502020204030204" pitchFamily="34" charset="0"/>
                <a:ea typeface="Arial" panose="020B0604020202020204" pitchFamily="34" charset="0"/>
                <a:cs typeface="Arial" panose="020B0604020202020204" pitchFamily="34" charset="0"/>
              </a:rPr>
              <a:t>ניתן לצייר את התוצאה של חלוקת הנתונים שלנו ל</a:t>
            </a:r>
            <a:r>
              <a:rPr lang="ar-SA" sz="1400" dirty="0">
                <a:solidFill>
                  <a:srgbClr val="000000"/>
                </a:solidFill>
                <a:effectLst/>
                <a:latin typeface="Calibri" panose="020F0502020204030204" pitchFamily="34" charset="0"/>
                <a:ea typeface="Arial" panose="020B0604020202020204" pitchFamily="34" charset="0"/>
                <a:cs typeface="Arial" panose="020B0604020202020204" pitchFamily="34" charset="0"/>
              </a:rPr>
              <a:t>-2 </a:t>
            </a:r>
            <a:r>
              <a:rPr lang="he-IL" sz="1400" dirty="0">
                <a:solidFill>
                  <a:srgbClr val="000000"/>
                </a:solidFill>
                <a:effectLst/>
                <a:latin typeface="Calibri" panose="020F0502020204030204" pitchFamily="34" charset="0"/>
                <a:ea typeface="Arial" panose="020B0604020202020204" pitchFamily="34" charset="0"/>
                <a:cs typeface="Arial" panose="020B0604020202020204" pitchFamily="34" charset="0"/>
              </a:rPr>
              <a:t>קלאסטרים</a:t>
            </a:r>
            <a:r>
              <a:rPr lang="ar-SA" sz="1400" dirty="0">
                <a:solidFill>
                  <a:srgbClr val="000000"/>
                </a:solidFill>
                <a:effectLst/>
                <a:latin typeface="Calibri" panose="020F0502020204030204" pitchFamily="34" charset="0"/>
                <a:ea typeface="Arial" panose="020B0604020202020204" pitchFamily="34" charset="0"/>
                <a:cs typeface="Arial" panose="020B0604020202020204" pitchFamily="34" charset="0"/>
              </a:rPr>
              <a:t>:</a:t>
            </a:r>
            <a:endParaRPr lang="en-IL" sz="1200" dirty="0">
              <a:effectLst/>
              <a:latin typeface="Calibri" panose="020F0502020204030204" pitchFamily="34" charset="0"/>
              <a:ea typeface="Calibri" panose="020F0502020204030204" pitchFamily="34" charset="0"/>
            </a:endParaRPr>
          </a:p>
          <a:p>
            <a:pPr marL="0" marR="0">
              <a:lnSpc>
                <a:spcPct val="115000"/>
              </a:lnSpc>
              <a:spcBef>
                <a:spcPts val="0"/>
              </a:spcBef>
              <a:spcAft>
                <a:spcPts val="0"/>
              </a:spcAft>
            </a:pPr>
            <a:r>
              <a:rPr lang="en-US" sz="1400" dirty="0">
                <a:solidFill>
                  <a:srgbClr val="000000"/>
                </a:solidFill>
                <a:effectLst/>
                <a:latin typeface="Courier New" panose="02070309020205020404" pitchFamily="49" charset="0"/>
                <a:ea typeface="Courier New" panose="02070309020205020404" pitchFamily="49" charset="0"/>
              </a:rPr>
              <a:t>plot(Data, col=</a:t>
            </a:r>
            <a:r>
              <a:rPr lang="en-US" sz="1400" dirty="0" err="1">
                <a:solidFill>
                  <a:srgbClr val="000000"/>
                </a:solidFill>
                <a:effectLst/>
                <a:latin typeface="Courier New" panose="02070309020205020404" pitchFamily="49" charset="0"/>
                <a:ea typeface="Courier New" panose="02070309020205020404" pitchFamily="49" charset="0"/>
              </a:rPr>
              <a:t>kData$cluster</a:t>
            </a:r>
            <a:r>
              <a:rPr lang="en-US" sz="1400" dirty="0">
                <a:solidFill>
                  <a:srgbClr val="000000"/>
                </a:solidFill>
                <a:effectLst/>
                <a:latin typeface="Courier New" panose="02070309020205020404" pitchFamily="49" charset="0"/>
                <a:ea typeface="Courier New" panose="02070309020205020404" pitchFamily="49" charset="0"/>
              </a:rPr>
              <a:t>)</a:t>
            </a:r>
            <a:endParaRPr lang="en-IL" sz="1200" dirty="0">
              <a:effectLst/>
              <a:latin typeface="Calibri" panose="020F0502020204030204" pitchFamily="34" charset="0"/>
              <a:ea typeface="Calibri" panose="020F0502020204030204" pitchFamily="34" charset="0"/>
            </a:endParaRPr>
          </a:p>
        </p:txBody>
      </p:sp>
      <p:pic>
        <p:nvPicPr>
          <p:cNvPr id="4" name="image2.png">
            <a:extLst>
              <a:ext uri="{FF2B5EF4-FFF2-40B4-BE49-F238E27FC236}">
                <a16:creationId xmlns:a16="http://schemas.microsoft.com/office/drawing/2014/main" id="{1A6E5559-131D-4D66-9688-7FDF9EDCDDBB}"/>
              </a:ext>
            </a:extLst>
          </p:cNvPr>
          <p:cNvPicPr/>
          <p:nvPr/>
        </p:nvPicPr>
        <p:blipFill>
          <a:blip r:embed="rId2"/>
          <a:srcRect l="665" t="15568" r="6103" b="3303"/>
          <a:stretch>
            <a:fillRect/>
          </a:stretch>
        </p:blipFill>
        <p:spPr>
          <a:xfrm>
            <a:off x="4387441" y="4332791"/>
            <a:ext cx="3811975" cy="2525209"/>
          </a:xfrm>
          <a:prstGeom prst="rect">
            <a:avLst/>
          </a:prstGeom>
          <a:ln/>
        </p:spPr>
      </p:pic>
    </p:spTree>
    <p:extLst>
      <p:ext uri="{BB962C8B-B14F-4D97-AF65-F5344CB8AC3E}">
        <p14:creationId xmlns:p14="http://schemas.microsoft.com/office/powerpoint/2010/main" val="2312459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AD590-44AB-4903-9C55-447EC03861AD}"/>
              </a:ext>
            </a:extLst>
          </p:cNvPr>
          <p:cNvSpPr>
            <a:spLocks noGrp="1"/>
          </p:cNvSpPr>
          <p:nvPr>
            <p:ph type="title"/>
          </p:nvPr>
        </p:nvSpPr>
        <p:spPr/>
        <p:txBody>
          <a:bodyPr/>
          <a:lstStyle/>
          <a:p>
            <a:pPr algn="ctr"/>
            <a:r>
              <a:rPr lang="he-IL" dirty="0"/>
              <a:t>איך נקבע מהו מספר הקבוצות האופטימלי?</a:t>
            </a:r>
            <a:endParaRPr lang="en-IL" dirty="0"/>
          </a:p>
        </p:txBody>
      </p:sp>
      <p:pic>
        <p:nvPicPr>
          <p:cNvPr id="4" name="Picture 2" descr="Statistics and Modeling with City Data - Center for Government ...">
            <a:extLst>
              <a:ext uri="{FF2B5EF4-FFF2-40B4-BE49-F238E27FC236}">
                <a16:creationId xmlns:a16="http://schemas.microsoft.com/office/drawing/2014/main" id="{454CDA6E-9E94-4A31-9AA5-5492CC92ED3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88006" y="1690688"/>
            <a:ext cx="6579725" cy="4657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187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90BCE-F654-49A7-9D66-A9208437E93F}"/>
              </a:ext>
            </a:extLst>
          </p:cNvPr>
          <p:cNvSpPr>
            <a:spLocks noGrp="1"/>
          </p:cNvSpPr>
          <p:nvPr>
            <p:ph type="title"/>
          </p:nvPr>
        </p:nvSpPr>
        <p:spPr>
          <a:xfrm>
            <a:off x="838200" y="75877"/>
            <a:ext cx="10515600" cy="1325563"/>
          </a:xfrm>
        </p:spPr>
        <p:txBody>
          <a:bodyPr/>
          <a:lstStyle/>
          <a:p>
            <a:pPr algn="ctr"/>
            <a:r>
              <a:rPr lang="he-IL" dirty="0"/>
              <a:t>באמצעות האשכול ההיררכי</a:t>
            </a:r>
            <a:endParaRPr lang="en-IL" dirty="0"/>
          </a:p>
        </p:txBody>
      </p:sp>
      <p:pic>
        <p:nvPicPr>
          <p:cNvPr id="7" name="image3.png">
            <a:extLst>
              <a:ext uri="{FF2B5EF4-FFF2-40B4-BE49-F238E27FC236}">
                <a16:creationId xmlns:a16="http://schemas.microsoft.com/office/drawing/2014/main" id="{093B3522-5B69-4887-B00F-03520DFBF744}"/>
              </a:ext>
            </a:extLst>
          </p:cNvPr>
          <p:cNvPicPr/>
          <p:nvPr/>
        </p:nvPicPr>
        <p:blipFill>
          <a:blip r:embed="rId2"/>
          <a:srcRect t="2128" b="59945"/>
          <a:stretch>
            <a:fillRect/>
          </a:stretch>
        </p:blipFill>
        <p:spPr>
          <a:xfrm>
            <a:off x="2419738" y="1401440"/>
            <a:ext cx="7424058" cy="2377458"/>
          </a:xfrm>
          <a:prstGeom prst="rect">
            <a:avLst/>
          </a:prstGeom>
          <a:ln/>
        </p:spPr>
      </p:pic>
      <p:pic>
        <p:nvPicPr>
          <p:cNvPr id="8" name="image3.png">
            <a:extLst>
              <a:ext uri="{FF2B5EF4-FFF2-40B4-BE49-F238E27FC236}">
                <a16:creationId xmlns:a16="http://schemas.microsoft.com/office/drawing/2014/main" id="{78F61894-6F0D-4DAA-B164-B8E26D9576D3}"/>
              </a:ext>
            </a:extLst>
          </p:cNvPr>
          <p:cNvPicPr/>
          <p:nvPr/>
        </p:nvPicPr>
        <p:blipFill>
          <a:blip r:embed="rId2"/>
          <a:srcRect t="52462" b="10134"/>
          <a:stretch>
            <a:fillRect/>
          </a:stretch>
        </p:blipFill>
        <p:spPr>
          <a:xfrm>
            <a:off x="2466391" y="4096140"/>
            <a:ext cx="7424058" cy="2685984"/>
          </a:xfrm>
          <a:prstGeom prst="rect">
            <a:avLst/>
          </a:prstGeom>
          <a:ln/>
        </p:spPr>
      </p:pic>
    </p:spTree>
    <p:extLst>
      <p:ext uri="{BB962C8B-B14F-4D97-AF65-F5344CB8AC3E}">
        <p14:creationId xmlns:p14="http://schemas.microsoft.com/office/powerpoint/2010/main" val="3750466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2F3F1B-9084-4F17-B033-B0E4A81B701A}"/>
              </a:ext>
            </a:extLst>
          </p:cNvPr>
          <p:cNvSpPr txBox="1"/>
          <p:nvPr/>
        </p:nvSpPr>
        <p:spPr>
          <a:xfrm>
            <a:off x="163586" y="1757338"/>
            <a:ext cx="11864828" cy="2162067"/>
          </a:xfrm>
          <a:prstGeom prst="rect">
            <a:avLst/>
          </a:prstGeom>
          <a:noFill/>
        </p:spPr>
        <p:txBody>
          <a:bodyPr wrap="square">
            <a:spAutoFit/>
          </a:bodyPr>
          <a:lstStyle/>
          <a:p>
            <a:pPr marL="0" marR="0">
              <a:lnSpc>
                <a:spcPct val="107000"/>
              </a:lnSpc>
              <a:spcBef>
                <a:spcPts val="0"/>
              </a:spcBef>
              <a:spcAft>
                <a:spcPts val="0"/>
              </a:spcAft>
            </a:pPr>
            <a:r>
              <a:rPr lang="en-US" sz="1800" dirty="0">
                <a:effectLst/>
                <a:latin typeface="Courier New" panose="02070309020205020404" pitchFamily="49" charset="0"/>
                <a:ea typeface="Courier New" panose="02070309020205020404" pitchFamily="49" charset="0"/>
              </a:rPr>
              <a:t>plot(</a:t>
            </a:r>
            <a:r>
              <a:rPr lang="en-US" sz="1800" dirty="0" err="1">
                <a:effectLst/>
                <a:latin typeface="Courier New" panose="02070309020205020404" pitchFamily="49" charset="0"/>
                <a:ea typeface="Courier New" panose="02070309020205020404" pitchFamily="49" charset="0"/>
              </a:rPr>
              <a:t>hclust</a:t>
            </a:r>
            <a:r>
              <a:rPr lang="en-US" sz="1800" dirty="0">
                <a:effectLst/>
                <a:latin typeface="Courier New" panose="02070309020205020404" pitchFamily="49" charset="0"/>
                <a:ea typeface="Courier New" panose="02070309020205020404" pitchFamily="49" charset="0"/>
              </a:rPr>
              <a:t>(</a:t>
            </a:r>
            <a:r>
              <a:rPr lang="en-US" sz="1800" dirty="0" err="1">
                <a:effectLst/>
                <a:latin typeface="Courier New" panose="02070309020205020404" pitchFamily="49" charset="0"/>
                <a:ea typeface="Courier New" panose="02070309020205020404" pitchFamily="49" charset="0"/>
              </a:rPr>
              <a:t>dist</a:t>
            </a:r>
            <a:r>
              <a:rPr lang="en-US" sz="1800" dirty="0">
                <a:effectLst/>
                <a:latin typeface="Courier New" panose="02070309020205020404" pitchFamily="49" charset="0"/>
                <a:ea typeface="Courier New" panose="02070309020205020404" pitchFamily="49" charset="0"/>
              </a:rPr>
              <a:t>(Data), method = "single"), main = "Single Linkage", labels = FALSE)</a:t>
            </a:r>
            <a:endParaRPr lang="en-IL" sz="1600" dirty="0">
              <a:effectLst/>
              <a:latin typeface="Calibri" panose="020F0502020204030204" pitchFamily="34" charset="0"/>
              <a:ea typeface="Calibri" panose="020F0502020204030204" pitchFamily="34" charset="0"/>
            </a:endParaRPr>
          </a:p>
          <a:p>
            <a:pPr marL="0" marR="0">
              <a:lnSpc>
                <a:spcPct val="107000"/>
              </a:lnSpc>
              <a:spcBef>
                <a:spcPts val="0"/>
              </a:spcBef>
              <a:spcAft>
                <a:spcPts val="0"/>
              </a:spcAft>
            </a:pPr>
            <a:r>
              <a:rPr lang="en-US" sz="1800" dirty="0">
                <a:effectLst/>
                <a:latin typeface="Courier New" panose="02070309020205020404" pitchFamily="49" charset="0"/>
                <a:ea typeface="Courier New" panose="02070309020205020404" pitchFamily="49" charset="0"/>
              </a:rPr>
              <a:t>plot(</a:t>
            </a:r>
            <a:r>
              <a:rPr lang="en-US" sz="1800" dirty="0" err="1">
                <a:effectLst/>
                <a:latin typeface="Courier New" panose="02070309020205020404" pitchFamily="49" charset="0"/>
                <a:ea typeface="Courier New" panose="02070309020205020404" pitchFamily="49" charset="0"/>
              </a:rPr>
              <a:t>hclust</a:t>
            </a:r>
            <a:r>
              <a:rPr lang="en-US" sz="1800" dirty="0">
                <a:effectLst/>
                <a:latin typeface="Courier New" panose="02070309020205020404" pitchFamily="49" charset="0"/>
                <a:ea typeface="Courier New" panose="02070309020205020404" pitchFamily="49" charset="0"/>
              </a:rPr>
              <a:t>(</a:t>
            </a:r>
            <a:r>
              <a:rPr lang="en-US" sz="1800" dirty="0" err="1">
                <a:effectLst/>
                <a:latin typeface="Courier New" panose="02070309020205020404" pitchFamily="49" charset="0"/>
                <a:ea typeface="Courier New" panose="02070309020205020404" pitchFamily="49" charset="0"/>
              </a:rPr>
              <a:t>dist</a:t>
            </a:r>
            <a:r>
              <a:rPr lang="en-US" sz="1800" dirty="0">
                <a:effectLst/>
                <a:latin typeface="Courier New" panose="02070309020205020404" pitchFamily="49" charset="0"/>
                <a:ea typeface="Courier New" panose="02070309020205020404" pitchFamily="49" charset="0"/>
              </a:rPr>
              <a:t>(Data), method = "complete"), main = "Complete Linkage", labels = FALSE)</a:t>
            </a:r>
            <a:endParaRPr lang="en-IL" sz="1600" dirty="0">
              <a:effectLst/>
              <a:latin typeface="Calibri" panose="020F0502020204030204" pitchFamily="34" charset="0"/>
              <a:ea typeface="Calibri" panose="020F0502020204030204" pitchFamily="34" charset="0"/>
            </a:endParaRPr>
          </a:p>
          <a:p>
            <a:pPr marL="0" marR="0">
              <a:lnSpc>
                <a:spcPct val="107000"/>
              </a:lnSpc>
              <a:spcBef>
                <a:spcPts val="0"/>
              </a:spcBef>
              <a:spcAft>
                <a:spcPts val="0"/>
              </a:spcAft>
            </a:pPr>
            <a:r>
              <a:rPr lang="en-US" sz="1800" dirty="0">
                <a:effectLst/>
                <a:latin typeface="Courier New" panose="02070309020205020404" pitchFamily="49" charset="0"/>
                <a:ea typeface="Courier New" panose="02070309020205020404" pitchFamily="49" charset="0"/>
              </a:rPr>
              <a:t>plot(</a:t>
            </a:r>
            <a:r>
              <a:rPr lang="en-US" sz="1800" dirty="0" err="1">
                <a:effectLst/>
                <a:latin typeface="Courier New" panose="02070309020205020404" pitchFamily="49" charset="0"/>
                <a:ea typeface="Courier New" panose="02070309020205020404" pitchFamily="49" charset="0"/>
              </a:rPr>
              <a:t>hclust</a:t>
            </a:r>
            <a:r>
              <a:rPr lang="en-US" sz="1800" dirty="0">
                <a:effectLst/>
                <a:latin typeface="Courier New" panose="02070309020205020404" pitchFamily="49" charset="0"/>
                <a:ea typeface="Courier New" panose="02070309020205020404" pitchFamily="49" charset="0"/>
              </a:rPr>
              <a:t>(</a:t>
            </a:r>
            <a:r>
              <a:rPr lang="en-US" sz="1800" dirty="0" err="1">
                <a:effectLst/>
                <a:latin typeface="Courier New" panose="02070309020205020404" pitchFamily="49" charset="0"/>
                <a:ea typeface="Courier New" panose="02070309020205020404" pitchFamily="49" charset="0"/>
              </a:rPr>
              <a:t>dist</a:t>
            </a:r>
            <a:r>
              <a:rPr lang="en-US" sz="1800" dirty="0">
                <a:effectLst/>
                <a:latin typeface="Courier New" panose="02070309020205020404" pitchFamily="49" charset="0"/>
                <a:ea typeface="Courier New" panose="02070309020205020404" pitchFamily="49" charset="0"/>
              </a:rPr>
              <a:t>(Data), method = "average"), main = "Average Linkage", labels = FALSE)</a:t>
            </a:r>
            <a:endParaRPr lang="en-IL" sz="1600" dirty="0">
              <a:effectLst/>
              <a:latin typeface="Calibri" panose="020F0502020204030204" pitchFamily="34" charset="0"/>
              <a:ea typeface="Calibri" panose="020F0502020204030204" pitchFamily="34" charset="0"/>
            </a:endParaRPr>
          </a:p>
          <a:p>
            <a:pPr marL="0" marR="0">
              <a:lnSpc>
                <a:spcPct val="107000"/>
              </a:lnSpc>
              <a:spcBef>
                <a:spcPts val="0"/>
              </a:spcBef>
              <a:spcAft>
                <a:spcPts val="0"/>
              </a:spcAft>
            </a:pPr>
            <a:r>
              <a:rPr lang="en-US" sz="1800" dirty="0">
                <a:effectLst/>
                <a:latin typeface="Courier New" panose="02070309020205020404" pitchFamily="49" charset="0"/>
                <a:ea typeface="Courier New" panose="02070309020205020404" pitchFamily="49" charset="0"/>
              </a:rPr>
              <a:t>plot(</a:t>
            </a:r>
            <a:r>
              <a:rPr lang="en-US" sz="1800" dirty="0" err="1">
                <a:effectLst/>
                <a:latin typeface="Courier New" panose="02070309020205020404" pitchFamily="49" charset="0"/>
                <a:ea typeface="Courier New" panose="02070309020205020404" pitchFamily="49" charset="0"/>
              </a:rPr>
              <a:t>hclust</a:t>
            </a:r>
            <a:r>
              <a:rPr lang="en-US" sz="1800" dirty="0">
                <a:effectLst/>
                <a:latin typeface="Courier New" panose="02070309020205020404" pitchFamily="49" charset="0"/>
                <a:ea typeface="Courier New" panose="02070309020205020404" pitchFamily="49" charset="0"/>
              </a:rPr>
              <a:t>(</a:t>
            </a:r>
            <a:r>
              <a:rPr lang="en-US" sz="1800" dirty="0" err="1">
                <a:effectLst/>
                <a:latin typeface="Courier New" panose="02070309020205020404" pitchFamily="49" charset="0"/>
                <a:ea typeface="Courier New" panose="02070309020205020404" pitchFamily="49" charset="0"/>
              </a:rPr>
              <a:t>dist</a:t>
            </a:r>
            <a:r>
              <a:rPr lang="en-US" sz="1800" dirty="0">
                <a:effectLst/>
                <a:latin typeface="Courier New" panose="02070309020205020404" pitchFamily="49" charset="0"/>
                <a:ea typeface="Courier New" panose="02070309020205020404" pitchFamily="49" charset="0"/>
              </a:rPr>
              <a:t>(Data), method = "centroid"), main = "Centroid Linkage", labels = FALSE)</a:t>
            </a:r>
            <a:endParaRPr lang="en-IL"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751379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87B61-F3D7-417F-9797-B21C79C082ED}"/>
              </a:ext>
            </a:extLst>
          </p:cNvPr>
          <p:cNvSpPr>
            <a:spLocks noGrp="1"/>
          </p:cNvSpPr>
          <p:nvPr>
            <p:ph type="title"/>
          </p:nvPr>
        </p:nvSpPr>
        <p:spPr/>
        <p:txBody>
          <a:bodyPr/>
          <a:lstStyle/>
          <a:p>
            <a:pPr algn="ctr"/>
            <a:r>
              <a:rPr lang="en-US" dirty="0"/>
              <a:t>Scree plot</a:t>
            </a:r>
            <a:endParaRPr lang="en-IL" dirty="0"/>
          </a:p>
        </p:txBody>
      </p:sp>
      <p:pic>
        <p:nvPicPr>
          <p:cNvPr id="5" name="Picture 4" descr="Chart, histogram&#10;&#10;Description automatically generated">
            <a:extLst>
              <a:ext uri="{FF2B5EF4-FFF2-40B4-BE49-F238E27FC236}">
                <a16:creationId xmlns:a16="http://schemas.microsoft.com/office/drawing/2014/main" id="{5F5CE274-70AF-4A85-A28C-70F7EA05E169}"/>
              </a:ext>
            </a:extLst>
          </p:cNvPr>
          <p:cNvPicPr/>
          <p:nvPr/>
        </p:nvPicPr>
        <p:blipFill>
          <a:blip r:embed="rId2"/>
          <a:stretch>
            <a:fillRect/>
          </a:stretch>
        </p:blipFill>
        <p:spPr>
          <a:xfrm>
            <a:off x="3116424" y="1818957"/>
            <a:ext cx="5708371" cy="3966023"/>
          </a:xfrm>
          <a:prstGeom prst="rect">
            <a:avLst/>
          </a:prstGeom>
        </p:spPr>
      </p:pic>
    </p:spTree>
    <p:extLst>
      <p:ext uri="{BB962C8B-B14F-4D97-AF65-F5344CB8AC3E}">
        <p14:creationId xmlns:p14="http://schemas.microsoft.com/office/powerpoint/2010/main" val="772480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9EDB84D-310C-2F52-0071-79A0D84F930B}"/>
              </a:ext>
            </a:extLst>
          </p:cNvPr>
          <p:cNvSpPr txBox="1"/>
          <p:nvPr/>
        </p:nvSpPr>
        <p:spPr>
          <a:xfrm>
            <a:off x="1649802" y="675432"/>
            <a:ext cx="8658764" cy="4669805"/>
          </a:xfrm>
          <a:prstGeom prst="rect">
            <a:avLst/>
          </a:prstGeom>
          <a:noFill/>
        </p:spPr>
        <p:txBody>
          <a:bodyPr wrap="square">
            <a:spAutoFit/>
          </a:bodyPr>
          <a:lstStyle/>
          <a:p>
            <a:pPr>
              <a:lnSpc>
                <a:spcPct val="107000"/>
              </a:lnSpc>
              <a:spcAft>
                <a:spcPts val="800"/>
              </a:spcAft>
            </a:pPr>
            <a:r>
              <a:rPr lang="en-US" sz="1800" dirty="0" err="1">
                <a:effectLst/>
                <a:latin typeface="Courier New" panose="02070309020205020404" pitchFamily="49" charset="0"/>
                <a:ea typeface="Courier New" panose="02070309020205020404" pitchFamily="49" charset="0"/>
              </a:rPr>
              <a:t>max_clusters</a:t>
            </a:r>
            <a:r>
              <a:rPr lang="en-US" sz="1800" dirty="0">
                <a:effectLst/>
                <a:latin typeface="Courier New" panose="02070309020205020404" pitchFamily="49" charset="0"/>
                <a:ea typeface="Courier New" panose="02070309020205020404" pitchFamily="49" charset="0"/>
              </a:rPr>
              <a:t> = 20</a:t>
            </a:r>
            <a:endParaRPr lang="en-IL" sz="1600" dirty="0">
              <a:effectLst/>
              <a:latin typeface="Calibri" panose="020F0502020204030204" pitchFamily="34" charset="0"/>
              <a:ea typeface="Calibri" panose="020F0502020204030204" pitchFamily="34" charset="0"/>
            </a:endParaRPr>
          </a:p>
          <a:p>
            <a:pPr>
              <a:lnSpc>
                <a:spcPct val="107000"/>
              </a:lnSpc>
              <a:spcAft>
                <a:spcPts val="800"/>
              </a:spcAft>
            </a:pPr>
            <a:r>
              <a:rPr lang="en-US" sz="1800" dirty="0" err="1">
                <a:effectLst/>
                <a:latin typeface="Courier New" panose="02070309020205020404" pitchFamily="49" charset="0"/>
                <a:ea typeface="Courier New" panose="02070309020205020404" pitchFamily="49" charset="0"/>
              </a:rPr>
              <a:t>sum_dist</a:t>
            </a:r>
            <a:r>
              <a:rPr lang="en-US" sz="1800" dirty="0">
                <a:effectLst/>
                <a:latin typeface="Courier New" panose="02070309020205020404" pitchFamily="49" charset="0"/>
                <a:ea typeface="Courier New" panose="02070309020205020404" pitchFamily="49" charset="0"/>
              </a:rPr>
              <a:t> = vector(length = </a:t>
            </a:r>
            <a:r>
              <a:rPr lang="en-US" sz="1800" dirty="0" err="1">
                <a:effectLst/>
                <a:latin typeface="Courier New" panose="02070309020205020404" pitchFamily="49" charset="0"/>
                <a:ea typeface="Courier New" panose="02070309020205020404" pitchFamily="49" charset="0"/>
              </a:rPr>
              <a:t>max_clusters</a:t>
            </a:r>
            <a:r>
              <a:rPr lang="en-US" sz="1800" dirty="0">
                <a:effectLst/>
                <a:latin typeface="Courier New" panose="02070309020205020404" pitchFamily="49" charset="0"/>
                <a:ea typeface="Courier New" panose="02070309020205020404" pitchFamily="49" charset="0"/>
              </a:rPr>
              <a:t>)</a:t>
            </a:r>
            <a:endParaRPr lang="en-IL" sz="1600" dirty="0">
              <a:effectLst/>
              <a:latin typeface="Calibri" panose="020F0502020204030204" pitchFamily="34" charset="0"/>
              <a:ea typeface="Calibri" panose="020F0502020204030204" pitchFamily="34" charset="0"/>
            </a:endParaRPr>
          </a:p>
          <a:p>
            <a:pPr>
              <a:lnSpc>
                <a:spcPct val="107000"/>
              </a:lnSpc>
              <a:spcAft>
                <a:spcPts val="800"/>
              </a:spcAft>
            </a:pPr>
            <a:r>
              <a:rPr lang="en-US" sz="1800" dirty="0">
                <a:effectLst/>
                <a:latin typeface="Courier New" panose="02070309020205020404" pitchFamily="49" charset="0"/>
                <a:ea typeface="Courier New" panose="02070309020205020404" pitchFamily="49" charset="0"/>
              </a:rPr>
              <a:t>for (k in 1:max_clusters) {</a:t>
            </a:r>
            <a:endParaRPr lang="en-IL" sz="1600" dirty="0">
              <a:effectLst/>
              <a:latin typeface="Calibri" panose="020F0502020204030204" pitchFamily="34" charset="0"/>
              <a:ea typeface="Calibri" panose="020F0502020204030204" pitchFamily="34" charset="0"/>
            </a:endParaRPr>
          </a:p>
          <a:p>
            <a:pPr>
              <a:lnSpc>
                <a:spcPct val="107000"/>
              </a:lnSpc>
              <a:spcAft>
                <a:spcPts val="800"/>
              </a:spcAft>
            </a:pPr>
            <a:r>
              <a:rPr lang="en-US" sz="1800" dirty="0">
                <a:effectLst/>
                <a:latin typeface="Courier New" panose="02070309020205020404" pitchFamily="49" charset="0"/>
                <a:ea typeface="Courier New" panose="02070309020205020404" pitchFamily="49" charset="0"/>
              </a:rPr>
              <a:t>  </a:t>
            </a:r>
            <a:r>
              <a:rPr lang="en-US" sz="1800" dirty="0" err="1">
                <a:effectLst/>
                <a:latin typeface="Courier New" panose="02070309020205020404" pitchFamily="49" charset="0"/>
                <a:ea typeface="Courier New" panose="02070309020205020404" pitchFamily="49" charset="0"/>
              </a:rPr>
              <a:t>kData</a:t>
            </a:r>
            <a:r>
              <a:rPr lang="en-US" sz="1800" dirty="0">
                <a:effectLst/>
                <a:latin typeface="Courier New" panose="02070309020205020404" pitchFamily="49" charset="0"/>
                <a:ea typeface="Courier New" panose="02070309020205020404" pitchFamily="49" charset="0"/>
              </a:rPr>
              <a:t> = </a:t>
            </a:r>
            <a:r>
              <a:rPr lang="en-US" sz="1800" dirty="0" err="1">
                <a:effectLst/>
                <a:latin typeface="Courier New" panose="02070309020205020404" pitchFamily="49" charset="0"/>
                <a:ea typeface="Courier New" panose="02070309020205020404" pitchFamily="49" charset="0"/>
              </a:rPr>
              <a:t>kmeans</a:t>
            </a:r>
            <a:r>
              <a:rPr lang="en-US" sz="1800" dirty="0">
                <a:effectLst/>
                <a:latin typeface="Courier New" panose="02070309020205020404" pitchFamily="49" charset="0"/>
                <a:ea typeface="Courier New" panose="02070309020205020404" pitchFamily="49" charset="0"/>
              </a:rPr>
              <a:t>(Data, centers = </a:t>
            </a:r>
            <a:r>
              <a:rPr lang="en-US" sz="1800" dirty="0" err="1">
                <a:effectLst/>
                <a:latin typeface="Courier New" panose="02070309020205020404" pitchFamily="49" charset="0"/>
                <a:ea typeface="Courier New" panose="02070309020205020404" pitchFamily="49" charset="0"/>
              </a:rPr>
              <a:t>k,nstart</a:t>
            </a:r>
            <a:r>
              <a:rPr lang="en-US" sz="1800" dirty="0">
                <a:effectLst/>
                <a:latin typeface="Courier New" panose="02070309020205020404" pitchFamily="49" charset="0"/>
                <a:ea typeface="Courier New" panose="02070309020205020404" pitchFamily="49" charset="0"/>
              </a:rPr>
              <a:t>=10)</a:t>
            </a:r>
            <a:endParaRPr lang="en-IL" sz="1600" dirty="0">
              <a:effectLst/>
              <a:latin typeface="Calibri" panose="020F0502020204030204" pitchFamily="34" charset="0"/>
              <a:ea typeface="Calibri" panose="020F0502020204030204" pitchFamily="34" charset="0"/>
            </a:endParaRPr>
          </a:p>
          <a:p>
            <a:pPr>
              <a:lnSpc>
                <a:spcPct val="107000"/>
              </a:lnSpc>
              <a:spcAft>
                <a:spcPts val="800"/>
              </a:spcAft>
            </a:pPr>
            <a:r>
              <a:rPr lang="en-US" sz="1800" dirty="0">
                <a:effectLst/>
                <a:latin typeface="Courier New" panose="02070309020205020404" pitchFamily="49" charset="0"/>
                <a:ea typeface="Courier New" panose="02070309020205020404" pitchFamily="49" charset="0"/>
              </a:rPr>
              <a:t>  </a:t>
            </a:r>
            <a:r>
              <a:rPr lang="en-US" sz="1800" dirty="0" err="1">
                <a:effectLst/>
                <a:latin typeface="Courier New" panose="02070309020205020404" pitchFamily="49" charset="0"/>
                <a:ea typeface="Courier New" panose="02070309020205020404" pitchFamily="49" charset="0"/>
              </a:rPr>
              <a:t>sum_dist</a:t>
            </a:r>
            <a:r>
              <a:rPr lang="en-US" sz="1800" dirty="0">
                <a:effectLst/>
                <a:latin typeface="Courier New" panose="02070309020205020404" pitchFamily="49" charset="0"/>
                <a:ea typeface="Courier New" panose="02070309020205020404" pitchFamily="49" charset="0"/>
              </a:rPr>
              <a:t>[k] = </a:t>
            </a:r>
            <a:r>
              <a:rPr lang="en-US" sz="1800" dirty="0" err="1">
                <a:effectLst/>
                <a:latin typeface="Courier New" panose="02070309020205020404" pitchFamily="49" charset="0"/>
                <a:ea typeface="Courier New" panose="02070309020205020404" pitchFamily="49" charset="0"/>
              </a:rPr>
              <a:t>kData$tot.withinss</a:t>
            </a:r>
            <a:endParaRPr lang="en-IL" sz="1600" dirty="0">
              <a:effectLst/>
              <a:latin typeface="Calibri" panose="020F0502020204030204" pitchFamily="34" charset="0"/>
              <a:ea typeface="Calibri" panose="020F0502020204030204" pitchFamily="34" charset="0"/>
            </a:endParaRPr>
          </a:p>
          <a:p>
            <a:pPr>
              <a:lnSpc>
                <a:spcPct val="107000"/>
              </a:lnSpc>
              <a:spcAft>
                <a:spcPts val="800"/>
              </a:spcAft>
            </a:pPr>
            <a:r>
              <a:rPr lang="en-US" sz="1800" dirty="0">
                <a:effectLst/>
                <a:latin typeface="Courier New" panose="02070309020205020404" pitchFamily="49" charset="0"/>
                <a:ea typeface="Courier New" panose="02070309020205020404" pitchFamily="49" charset="0"/>
              </a:rPr>
              <a:t>}</a:t>
            </a:r>
            <a:endParaRPr lang="en-IL" sz="1600" dirty="0">
              <a:effectLst/>
              <a:latin typeface="Calibri" panose="020F0502020204030204" pitchFamily="34" charset="0"/>
              <a:ea typeface="Calibri" panose="020F0502020204030204" pitchFamily="34" charset="0"/>
            </a:endParaRPr>
          </a:p>
          <a:p>
            <a:pPr>
              <a:lnSpc>
                <a:spcPct val="107000"/>
              </a:lnSpc>
              <a:spcAft>
                <a:spcPts val="800"/>
              </a:spcAft>
            </a:pPr>
            <a:r>
              <a:rPr lang="en-US" sz="1800" dirty="0">
                <a:effectLst/>
                <a:latin typeface="Courier New" panose="02070309020205020404" pitchFamily="49" charset="0"/>
                <a:ea typeface="Courier New" panose="02070309020205020404" pitchFamily="49" charset="0"/>
              </a:rPr>
              <a:t> </a:t>
            </a:r>
            <a:endParaRPr lang="en-IL" sz="1600" dirty="0">
              <a:effectLst/>
              <a:latin typeface="Calibri" panose="020F0502020204030204" pitchFamily="34" charset="0"/>
              <a:ea typeface="Calibri" panose="020F0502020204030204" pitchFamily="34" charset="0"/>
            </a:endParaRPr>
          </a:p>
          <a:p>
            <a:pPr>
              <a:lnSpc>
                <a:spcPct val="107000"/>
              </a:lnSpc>
              <a:spcAft>
                <a:spcPts val="800"/>
              </a:spcAft>
            </a:pPr>
            <a:r>
              <a:rPr lang="en-US" sz="1800" dirty="0">
                <a:effectLst/>
                <a:latin typeface="Courier New" panose="02070309020205020404" pitchFamily="49" charset="0"/>
                <a:ea typeface="Courier New" panose="02070309020205020404" pitchFamily="49" charset="0"/>
              </a:rPr>
              <a:t>plot(x = seq(1,20), y = </a:t>
            </a:r>
            <a:r>
              <a:rPr lang="en-US" sz="1800" dirty="0" err="1">
                <a:effectLst/>
                <a:latin typeface="Courier New" panose="02070309020205020404" pitchFamily="49" charset="0"/>
                <a:ea typeface="Courier New" panose="02070309020205020404" pitchFamily="49" charset="0"/>
              </a:rPr>
              <a:t>sum_dist</a:t>
            </a:r>
            <a:r>
              <a:rPr lang="en-US" sz="1800" dirty="0">
                <a:effectLst/>
                <a:latin typeface="Courier New" panose="02070309020205020404" pitchFamily="49" charset="0"/>
                <a:ea typeface="Courier New" panose="02070309020205020404" pitchFamily="49" charset="0"/>
              </a:rPr>
              <a:t>, col = 'blue',</a:t>
            </a:r>
            <a:endParaRPr lang="en-IL" sz="1600" dirty="0">
              <a:effectLst/>
              <a:latin typeface="Calibri" panose="020F0502020204030204" pitchFamily="34" charset="0"/>
              <a:ea typeface="Calibri" panose="020F0502020204030204" pitchFamily="34" charset="0"/>
            </a:endParaRPr>
          </a:p>
          <a:p>
            <a:pPr>
              <a:lnSpc>
                <a:spcPct val="107000"/>
              </a:lnSpc>
              <a:spcAft>
                <a:spcPts val="800"/>
              </a:spcAft>
            </a:pPr>
            <a:r>
              <a:rPr lang="en-US" sz="1800" dirty="0">
                <a:effectLst/>
                <a:latin typeface="Courier New" panose="02070309020205020404" pitchFamily="49" charset="0"/>
                <a:ea typeface="Courier New" panose="02070309020205020404" pitchFamily="49" charset="0"/>
              </a:rPr>
              <a:t>     </a:t>
            </a:r>
            <a:r>
              <a:rPr lang="en-US" sz="1800" dirty="0" err="1">
                <a:effectLst/>
                <a:latin typeface="Courier New" panose="02070309020205020404" pitchFamily="49" charset="0"/>
                <a:ea typeface="Courier New" panose="02070309020205020404" pitchFamily="49" charset="0"/>
              </a:rPr>
              <a:t>xlab</a:t>
            </a:r>
            <a:r>
              <a:rPr lang="en-US" sz="1800" dirty="0">
                <a:effectLst/>
                <a:latin typeface="Courier New" panose="02070309020205020404" pitchFamily="49" charset="0"/>
                <a:ea typeface="Courier New" panose="02070309020205020404" pitchFamily="49" charset="0"/>
              </a:rPr>
              <a:t> = 'num of clusters', </a:t>
            </a:r>
            <a:r>
              <a:rPr lang="en-US" sz="1800" dirty="0" err="1">
                <a:effectLst/>
                <a:latin typeface="Courier New" panose="02070309020205020404" pitchFamily="49" charset="0"/>
                <a:ea typeface="Courier New" panose="02070309020205020404" pitchFamily="49" charset="0"/>
              </a:rPr>
              <a:t>ylab</a:t>
            </a:r>
            <a:r>
              <a:rPr lang="en-US" sz="1800" dirty="0">
                <a:effectLst/>
                <a:latin typeface="Courier New" panose="02070309020205020404" pitchFamily="49" charset="0"/>
                <a:ea typeface="Courier New" panose="02070309020205020404" pitchFamily="49" charset="0"/>
              </a:rPr>
              <a:t> = 'sum of within-group distances')</a:t>
            </a:r>
            <a:endParaRPr lang="en-IL" sz="1600" dirty="0">
              <a:effectLst/>
              <a:latin typeface="Calibri" panose="020F0502020204030204" pitchFamily="34" charset="0"/>
              <a:ea typeface="Calibri" panose="020F0502020204030204" pitchFamily="34" charset="0"/>
            </a:endParaRPr>
          </a:p>
          <a:p>
            <a:pPr>
              <a:lnSpc>
                <a:spcPct val="107000"/>
              </a:lnSpc>
              <a:spcAft>
                <a:spcPts val="800"/>
              </a:spcAft>
            </a:pPr>
            <a:r>
              <a:rPr lang="en-US" sz="1800" dirty="0">
                <a:effectLst/>
                <a:latin typeface="Courier New" panose="02070309020205020404" pitchFamily="49" charset="0"/>
                <a:ea typeface="Courier New" panose="02070309020205020404" pitchFamily="49" charset="0"/>
              </a:rPr>
              <a:t>lines(x = seq(1,20), y = </a:t>
            </a:r>
            <a:r>
              <a:rPr lang="en-US" sz="1800" dirty="0" err="1">
                <a:effectLst/>
                <a:latin typeface="Courier New" panose="02070309020205020404" pitchFamily="49" charset="0"/>
                <a:ea typeface="Courier New" panose="02070309020205020404" pitchFamily="49" charset="0"/>
              </a:rPr>
              <a:t>sum_dist</a:t>
            </a:r>
            <a:r>
              <a:rPr lang="en-US" sz="1800" dirty="0">
                <a:effectLst/>
                <a:latin typeface="Courier New" panose="02070309020205020404" pitchFamily="49" charset="0"/>
                <a:ea typeface="Courier New" panose="02070309020205020404" pitchFamily="49" charset="0"/>
              </a:rPr>
              <a:t>, col = 'blue')</a:t>
            </a:r>
            <a:endParaRPr lang="en-IL" sz="1600" dirty="0">
              <a:effectLst/>
              <a:latin typeface="Calibri" panose="020F0502020204030204" pitchFamily="34" charset="0"/>
              <a:ea typeface="Calibri" panose="020F0502020204030204" pitchFamily="34" charset="0"/>
            </a:endParaRPr>
          </a:p>
          <a:p>
            <a:pPr>
              <a:lnSpc>
                <a:spcPct val="107000"/>
              </a:lnSpc>
              <a:spcAft>
                <a:spcPts val="800"/>
              </a:spcAft>
            </a:pPr>
            <a:r>
              <a:rPr lang="en-US" sz="1800" dirty="0">
                <a:effectLst/>
                <a:latin typeface="Courier New" panose="02070309020205020404" pitchFamily="49" charset="0"/>
                <a:ea typeface="Courier New" panose="02070309020205020404" pitchFamily="49" charset="0"/>
              </a:rPr>
              <a:t>axis(1,labels = seq(1,20), at = seq(1,20))</a:t>
            </a:r>
            <a:endParaRPr lang="en-IL"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097634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071A5-FFA7-25E0-F475-1D4D8D60A5FE}"/>
              </a:ext>
            </a:extLst>
          </p:cNvPr>
          <p:cNvSpPr>
            <a:spLocks noGrp="1"/>
          </p:cNvSpPr>
          <p:nvPr>
            <p:ph type="title"/>
          </p:nvPr>
        </p:nvSpPr>
        <p:spPr/>
        <p:txBody>
          <a:bodyPr/>
          <a:lstStyle/>
          <a:p>
            <a:pPr algn="r" rtl="1"/>
            <a:r>
              <a:rPr lang="he-IL" dirty="0"/>
              <a:t>שבוע שעבר</a:t>
            </a:r>
            <a:endParaRPr lang="en-IL" dirty="0"/>
          </a:p>
        </p:txBody>
      </p:sp>
      <p:sp>
        <p:nvSpPr>
          <p:cNvPr id="3" name="Content Placeholder 2">
            <a:extLst>
              <a:ext uri="{FF2B5EF4-FFF2-40B4-BE49-F238E27FC236}">
                <a16:creationId xmlns:a16="http://schemas.microsoft.com/office/drawing/2014/main" id="{F4C738C8-C056-7E43-243B-F413F8068C08}"/>
              </a:ext>
            </a:extLst>
          </p:cNvPr>
          <p:cNvSpPr>
            <a:spLocks noGrp="1"/>
          </p:cNvSpPr>
          <p:nvPr>
            <p:ph idx="1"/>
          </p:nvPr>
        </p:nvSpPr>
        <p:spPr/>
        <p:txBody>
          <a:bodyPr>
            <a:normAutofit/>
          </a:bodyPr>
          <a:lstStyle/>
          <a:p>
            <a:pPr algn="r" rtl="1"/>
            <a:r>
              <a:rPr lang="he-IL" sz="2000" dirty="0"/>
              <a:t>המטרה של אשכול היא למצוא קבוצות בתוך הדאטא. למשל, נרצה למצוא תת קבוצות של חולי סרטן מסויים על מנת שנוכל להתאים את הטיפול לכל תת קבוצה. </a:t>
            </a:r>
          </a:p>
          <a:p>
            <a:pPr algn="r" rtl="1"/>
            <a:endParaRPr lang="he-IL" sz="2000" dirty="0"/>
          </a:p>
          <a:p>
            <a:pPr algn="r" rtl="1"/>
            <a:r>
              <a:rPr lang="he-IL" sz="2000" dirty="0"/>
              <a:t>אשכול הרככי הוא אשכול </a:t>
            </a:r>
            <a:r>
              <a:rPr lang="en-US" sz="2000" dirty="0"/>
              <a:t>bottom-up </a:t>
            </a:r>
            <a:r>
              <a:rPr lang="he-IL" sz="2000" dirty="0"/>
              <a:t> בו מניחים שכל קבוצה היא קבוצה נפרדת ומאגדים בכל צעד את שתי הקבוצות הכי קרובות. ניתן להציג את החיבורים בעץ (דנדרוגרמה) ולקבוע את מספר הקבוצות לפי הדנדרוגרמה. </a:t>
            </a:r>
            <a:endParaRPr lang="en-IL" sz="2000" dirty="0"/>
          </a:p>
        </p:txBody>
      </p:sp>
      <p:pic>
        <p:nvPicPr>
          <p:cNvPr id="1026" name="Picture 2" descr="Plot Hierarchical Clustering Dendrogram — scikit-learn 1.1.1 documentation">
            <a:extLst>
              <a:ext uri="{FF2B5EF4-FFF2-40B4-BE49-F238E27FC236}">
                <a16:creationId xmlns:a16="http://schemas.microsoft.com/office/drawing/2014/main" id="{A9BD6879-3C20-BEB6-01F8-DBCC7B56DC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717"/>
          <a:stretch/>
        </p:blipFill>
        <p:spPr bwMode="auto">
          <a:xfrm>
            <a:off x="900022" y="3579644"/>
            <a:ext cx="4689895" cy="3175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644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7C7C6-689B-414B-8F8E-CA4CA30E42FC}"/>
              </a:ext>
            </a:extLst>
          </p:cNvPr>
          <p:cNvSpPr>
            <a:spLocks noGrp="1"/>
          </p:cNvSpPr>
          <p:nvPr>
            <p:ph type="title"/>
          </p:nvPr>
        </p:nvSpPr>
        <p:spPr/>
        <p:txBody>
          <a:bodyPr/>
          <a:lstStyle/>
          <a:p>
            <a:pPr algn="ctr" rtl="1"/>
            <a:r>
              <a:rPr lang="he-IL" dirty="0"/>
              <a:t>מדד סילואט (</a:t>
            </a:r>
            <a:r>
              <a:rPr lang="en-US" dirty="0"/>
              <a:t>Silhouette</a:t>
            </a:r>
            <a:r>
              <a:rPr lang="he-IL" dirty="0"/>
              <a:t>)</a:t>
            </a:r>
            <a:endParaRPr lang="en-IL" dirty="0"/>
          </a:p>
        </p:txBody>
      </p:sp>
      <p:sp>
        <p:nvSpPr>
          <p:cNvPr id="3" name="Content Placeholder 2">
            <a:extLst>
              <a:ext uri="{FF2B5EF4-FFF2-40B4-BE49-F238E27FC236}">
                <a16:creationId xmlns:a16="http://schemas.microsoft.com/office/drawing/2014/main" id="{A51FC0DA-5DFF-4367-9555-D4CFD17C36AA}"/>
              </a:ext>
            </a:extLst>
          </p:cNvPr>
          <p:cNvSpPr>
            <a:spLocks noGrp="1"/>
          </p:cNvSpPr>
          <p:nvPr>
            <p:ph idx="1"/>
          </p:nvPr>
        </p:nvSpPr>
        <p:spPr/>
        <p:txBody>
          <a:bodyPr>
            <a:normAutofit/>
          </a:bodyPr>
          <a:lstStyle/>
          <a:p>
            <a:pPr marL="0" indent="0" algn="r" rtl="1">
              <a:buNone/>
            </a:pPr>
            <a:r>
              <a:rPr lang="he-IL" dirty="0"/>
              <a:t>מדד לטיב ההשתייכות של דוגמא לקבוצה אליה היא משתייכת, ביחס למרחק שלה מקבוצות אחרות</a:t>
            </a:r>
            <a:endParaRPr lang="en-US" dirty="0"/>
          </a:p>
          <a:p>
            <a:pPr marL="0" indent="0" algn="r" rtl="1">
              <a:buNone/>
            </a:pPr>
            <a:endParaRPr lang="he-IL" dirty="0"/>
          </a:p>
          <a:p>
            <a:pPr marL="0" indent="0" algn="r" rtl="1">
              <a:buNone/>
            </a:pPr>
            <a:endParaRPr lang="en-US" dirty="0"/>
          </a:p>
          <a:p>
            <a:pPr marL="0" indent="0" algn="r" rtl="1">
              <a:buNone/>
            </a:pPr>
            <a:endParaRPr lang="he-IL" dirty="0"/>
          </a:p>
          <a:p>
            <a:pPr marL="0" indent="0" algn="r" rtl="1">
              <a:buNone/>
            </a:pPr>
            <a:r>
              <a:rPr lang="en-US" dirty="0"/>
              <a:t>a </a:t>
            </a:r>
            <a:r>
              <a:rPr lang="he-IL" dirty="0"/>
              <a:t> הוא מדד הלכידות: ממוצע המרחקים בין הדוגמא לדוגמאות האחרות באותו קלסטר</a:t>
            </a:r>
          </a:p>
          <a:p>
            <a:pPr marL="0" indent="0" algn="r" rtl="1">
              <a:buNone/>
            </a:pPr>
            <a:r>
              <a:rPr lang="en-US" dirty="0"/>
              <a:t>b</a:t>
            </a:r>
            <a:r>
              <a:rPr lang="he-IL" dirty="0"/>
              <a:t> הוא מדד ההפרדה: ממוצע המרחקים בין הדוגמא לדגמאות בקלסטר הכי קרוב אליה</a:t>
            </a:r>
            <a:endParaRPr lang="en-IL" dirty="0"/>
          </a:p>
        </p:txBody>
      </p:sp>
      <p:pic>
        <p:nvPicPr>
          <p:cNvPr id="4" name="Picture 3">
            <a:extLst>
              <a:ext uri="{FF2B5EF4-FFF2-40B4-BE49-F238E27FC236}">
                <a16:creationId xmlns:a16="http://schemas.microsoft.com/office/drawing/2014/main" id="{FD021804-2248-48DF-B7A0-ABF0B7BAEA73}"/>
              </a:ext>
            </a:extLst>
          </p:cNvPr>
          <p:cNvPicPr>
            <a:picLocks noChangeAspect="1"/>
          </p:cNvPicPr>
          <p:nvPr/>
        </p:nvPicPr>
        <p:blipFill>
          <a:blip r:embed="rId2"/>
          <a:stretch>
            <a:fillRect/>
          </a:stretch>
        </p:blipFill>
        <p:spPr>
          <a:xfrm>
            <a:off x="4606787" y="2452757"/>
            <a:ext cx="2978426" cy="1665356"/>
          </a:xfrm>
          <a:prstGeom prst="rect">
            <a:avLst/>
          </a:prstGeom>
        </p:spPr>
      </p:pic>
    </p:spTree>
    <p:extLst>
      <p:ext uri="{BB962C8B-B14F-4D97-AF65-F5344CB8AC3E}">
        <p14:creationId xmlns:p14="http://schemas.microsoft.com/office/powerpoint/2010/main" val="3460493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04D3C5B-5135-4511-BA0A-491550106E1D}"/>
              </a:ext>
            </a:extLst>
          </p:cNvPr>
          <p:cNvSpPr txBox="1"/>
          <p:nvPr/>
        </p:nvSpPr>
        <p:spPr>
          <a:xfrm>
            <a:off x="597715" y="799091"/>
            <a:ext cx="10769368" cy="2311787"/>
          </a:xfrm>
          <a:prstGeom prst="rect">
            <a:avLst/>
          </a:prstGeom>
          <a:noFill/>
        </p:spPr>
        <p:txBody>
          <a:bodyPr wrap="square">
            <a:spAutoFit/>
          </a:bodyPr>
          <a:lstStyle/>
          <a:p>
            <a:pPr marL="0" marR="0">
              <a:lnSpc>
                <a:spcPct val="115000"/>
              </a:lnSpc>
              <a:spcBef>
                <a:spcPts val="0"/>
              </a:spcBef>
              <a:spcAft>
                <a:spcPts val="0"/>
              </a:spcAft>
            </a:pPr>
            <a:r>
              <a:rPr lang="en-US" sz="1800" dirty="0">
                <a:solidFill>
                  <a:srgbClr val="000000"/>
                </a:solidFill>
                <a:effectLst/>
                <a:latin typeface="Courier New" panose="02070309020205020404" pitchFamily="49" charset="0"/>
                <a:ea typeface="Courier New" panose="02070309020205020404" pitchFamily="49" charset="0"/>
              </a:rPr>
              <a:t>par(</a:t>
            </a:r>
            <a:r>
              <a:rPr lang="en-US" sz="1800" dirty="0" err="1">
                <a:solidFill>
                  <a:srgbClr val="000000"/>
                </a:solidFill>
                <a:effectLst/>
                <a:latin typeface="Courier New" panose="02070309020205020404" pitchFamily="49" charset="0"/>
                <a:ea typeface="Courier New" panose="02070309020205020404" pitchFamily="49" charset="0"/>
              </a:rPr>
              <a:t>mfrow</a:t>
            </a:r>
            <a:r>
              <a:rPr lang="en-US" sz="1800" dirty="0">
                <a:solidFill>
                  <a:srgbClr val="000000"/>
                </a:solidFill>
                <a:effectLst/>
                <a:latin typeface="Courier New" panose="02070309020205020404" pitchFamily="49" charset="0"/>
                <a:ea typeface="Courier New" panose="02070309020205020404" pitchFamily="49" charset="0"/>
              </a:rPr>
              <a:t>=c(3,2))</a:t>
            </a:r>
            <a:endParaRPr lang="en-IL" sz="2400" dirty="0">
              <a:effectLst/>
              <a:latin typeface="Calibri" panose="020F0502020204030204" pitchFamily="34" charset="0"/>
              <a:ea typeface="Calibri" panose="020F0502020204030204" pitchFamily="34" charset="0"/>
            </a:endParaRPr>
          </a:p>
          <a:p>
            <a:pPr marL="0" marR="0">
              <a:lnSpc>
                <a:spcPct val="115000"/>
              </a:lnSpc>
              <a:spcBef>
                <a:spcPts val="0"/>
              </a:spcBef>
              <a:spcAft>
                <a:spcPts val="0"/>
              </a:spcAft>
            </a:pPr>
            <a:r>
              <a:rPr lang="en-US" sz="1800" dirty="0">
                <a:solidFill>
                  <a:srgbClr val="000000"/>
                </a:solidFill>
                <a:effectLst/>
                <a:latin typeface="Courier New" panose="02070309020205020404" pitchFamily="49" charset="0"/>
                <a:ea typeface="Courier New" panose="02070309020205020404" pitchFamily="49" charset="0"/>
              </a:rPr>
              <a:t>for(</a:t>
            </a:r>
            <a:r>
              <a:rPr lang="en-US" sz="1800" dirty="0" err="1">
                <a:solidFill>
                  <a:srgbClr val="000000"/>
                </a:solidFill>
                <a:effectLst/>
                <a:latin typeface="Courier New" panose="02070309020205020404" pitchFamily="49" charset="0"/>
                <a:ea typeface="Courier New" panose="02070309020205020404" pitchFamily="49" charset="0"/>
              </a:rPr>
              <a:t>i</a:t>
            </a:r>
            <a:r>
              <a:rPr lang="en-US" sz="1800" dirty="0">
                <a:solidFill>
                  <a:srgbClr val="000000"/>
                </a:solidFill>
                <a:effectLst/>
                <a:latin typeface="Courier New" panose="02070309020205020404" pitchFamily="49" charset="0"/>
                <a:ea typeface="Courier New" panose="02070309020205020404" pitchFamily="49" charset="0"/>
              </a:rPr>
              <a:t> in 2:6){</a:t>
            </a:r>
            <a:endParaRPr lang="en-IL" sz="2400" dirty="0">
              <a:effectLst/>
              <a:latin typeface="Calibri" panose="020F0502020204030204" pitchFamily="34" charset="0"/>
              <a:ea typeface="Calibri" panose="020F0502020204030204" pitchFamily="34" charset="0"/>
            </a:endParaRPr>
          </a:p>
          <a:p>
            <a:pPr marL="0" marR="0">
              <a:lnSpc>
                <a:spcPct val="115000"/>
              </a:lnSpc>
              <a:spcBef>
                <a:spcPts val="0"/>
              </a:spcBef>
              <a:spcAft>
                <a:spcPts val="0"/>
              </a:spcAft>
            </a:pPr>
            <a:r>
              <a:rPr lang="en-US" sz="1800" dirty="0">
                <a:solidFill>
                  <a:srgbClr val="000000"/>
                </a:solidFill>
                <a:effectLst/>
                <a:latin typeface="Courier New" panose="02070309020205020404" pitchFamily="49" charset="0"/>
                <a:ea typeface="Courier New" panose="02070309020205020404" pitchFamily="49" charset="0"/>
              </a:rPr>
              <a:t>  </a:t>
            </a:r>
            <a:r>
              <a:rPr lang="en-US" sz="1800" dirty="0" err="1">
                <a:solidFill>
                  <a:srgbClr val="000000"/>
                </a:solidFill>
                <a:effectLst/>
                <a:latin typeface="Courier New" panose="02070309020205020404" pitchFamily="49" charset="0"/>
                <a:ea typeface="Courier New" panose="02070309020205020404" pitchFamily="49" charset="0"/>
              </a:rPr>
              <a:t>kData</a:t>
            </a:r>
            <a:r>
              <a:rPr lang="en-US" sz="1800" dirty="0">
                <a:solidFill>
                  <a:srgbClr val="000000"/>
                </a:solidFill>
                <a:effectLst/>
                <a:latin typeface="Courier New" panose="02070309020205020404" pitchFamily="49" charset="0"/>
                <a:ea typeface="Courier New" panose="02070309020205020404" pitchFamily="49" charset="0"/>
              </a:rPr>
              <a:t> = </a:t>
            </a:r>
            <a:r>
              <a:rPr lang="en-US" sz="1800" dirty="0" err="1">
                <a:solidFill>
                  <a:srgbClr val="000000"/>
                </a:solidFill>
                <a:effectLst/>
                <a:latin typeface="Courier New" panose="02070309020205020404" pitchFamily="49" charset="0"/>
                <a:ea typeface="Courier New" panose="02070309020205020404" pitchFamily="49" charset="0"/>
              </a:rPr>
              <a:t>kmeans</a:t>
            </a:r>
            <a:r>
              <a:rPr lang="en-US" sz="1800" dirty="0">
                <a:solidFill>
                  <a:srgbClr val="000000"/>
                </a:solidFill>
                <a:effectLst/>
                <a:latin typeface="Courier New" panose="02070309020205020404" pitchFamily="49" charset="0"/>
                <a:ea typeface="Courier New" panose="02070309020205020404" pitchFamily="49" charset="0"/>
              </a:rPr>
              <a:t>(Data, centers = </a:t>
            </a:r>
            <a:r>
              <a:rPr lang="en-US" dirty="0" err="1">
                <a:solidFill>
                  <a:srgbClr val="000000"/>
                </a:solidFill>
                <a:latin typeface="Courier New" panose="02070309020205020404" pitchFamily="49" charset="0"/>
                <a:ea typeface="Courier New" panose="02070309020205020404" pitchFamily="49" charset="0"/>
              </a:rPr>
              <a:t>i</a:t>
            </a:r>
            <a:r>
              <a:rPr lang="en-US" sz="1800" dirty="0" err="1">
                <a:solidFill>
                  <a:srgbClr val="000000"/>
                </a:solidFill>
                <a:effectLst/>
                <a:latin typeface="Courier New" panose="02070309020205020404" pitchFamily="49" charset="0"/>
                <a:ea typeface="Courier New" panose="02070309020205020404" pitchFamily="49" charset="0"/>
              </a:rPr>
              <a:t>,nstart</a:t>
            </a:r>
            <a:r>
              <a:rPr lang="en-US" sz="1800" dirty="0">
                <a:solidFill>
                  <a:srgbClr val="000000"/>
                </a:solidFill>
                <a:effectLst/>
                <a:latin typeface="Courier New" panose="02070309020205020404" pitchFamily="49" charset="0"/>
                <a:ea typeface="Courier New" panose="02070309020205020404" pitchFamily="49" charset="0"/>
              </a:rPr>
              <a:t>=10)</a:t>
            </a:r>
            <a:endParaRPr lang="en-IL" sz="2400" dirty="0">
              <a:effectLst/>
              <a:latin typeface="Calibri" panose="020F0502020204030204" pitchFamily="34" charset="0"/>
              <a:ea typeface="Calibri" panose="020F0502020204030204" pitchFamily="34" charset="0"/>
            </a:endParaRPr>
          </a:p>
          <a:p>
            <a:pPr marL="0" marR="0">
              <a:lnSpc>
                <a:spcPct val="115000"/>
              </a:lnSpc>
              <a:spcBef>
                <a:spcPts val="0"/>
              </a:spcBef>
              <a:spcAft>
                <a:spcPts val="0"/>
              </a:spcAft>
            </a:pPr>
            <a:r>
              <a:rPr lang="en-US" sz="1800" dirty="0">
                <a:solidFill>
                  <a:srgbClr val="000000"/>
                </a:solidFill>
                <a:effectLst/>
                <a:latin typeface="Courier New" panose="02070309020205020404" pitchFamily="49" charset="0"/>
                <a:ea typeface="Courier New" panose="02070309020205020404" pitchFamily="49" charset="0"/>
              </a:rPr>
              <a:t>  plot(silhouette(</a:t>
            </a:r>
            <a:r>
              <a:rPr lang="en-US" sz="1800" dirty="0" err="1">
                <a:solidFill>
                  <a:srgbClr val="000000"/>
                </a:solidFill>
                <a:effectLst/>
                <a:latin typeface="Courier New" panose="02070309020205020404" pitchFamily="49" charset="0"/>
                <a:ea typeface="Courier New" panose="02070309020205020404" pitchFamily="49" charset="0"/>
              </a:rPr>
              <a:t>kData$cluster</a:t>
            </a:r>
            <a:r>
              <a:rPr lang="en-US" sz="1800" dirty="0">
                <a:solidFill>
                  <a:srgbClr val="000000"/>
                </a:solidFill>
                <a:effectLst/>
                <a:latin typeface="Courier New" panose="02070309020205020404" pitchFamily="49" charset="0"/>
                <a:ea typeface="Courier New" panose="02070309020205020404" pitchFamily="49" charset="0"/>
              </a:rPr>
              <a:t>, </a:t>
            </a:r>
            <a:r>
              <a:rPr lang="en-US" sz="1800" dirty="0" err="1">
                <a:solidFill>
                  <a:srgbClr val="000000"/>
                </a:solidFill>
                <a:effectLst/>
                <a:latin typeface="Courier New" panose="02070309020205020404" pitchFamily="49" charset="0"/>
                <a:ea typeface="Courier New" panose="02070309020205020404" pitchFamily="49" charset="0"/>
              </a:rPr>
              <a:t>dist</a:t>
            </a:r>
            <a:r>
              <a:rPr lang="en-US" sz="1800" dirty="0">
                <a:solidFill>
                  <a:srgbClr val="000000"/>
                </a:solidFill>
                <a:effectLst/>
                <a:latin typeface="Courier New" panose="02070309020205020404" pitchFamily="49" charset="0"/>
                <a:ea typeface="Courier New" panose="02070309020205020404" pitchFamily="49" charset="0"/>
              </a:rPr>
              <a:t>(Data)), col = 1:i, border = NA,</a:t>
            </a:r>
            <a:br>
              <a:rPr lang="en-US" sz="1800" dirty="0">
                <a:solidFill>
                  <a:srgbClr val="000000"/>
                </a:solidFill>
                <a:effectLst/>
                <a:latin typeface="Courier New" panose="02070309020205020404" pitchFamily="49" charset="0"/>
                <a:ea typeface="Courier New" panose="02070309020205020404" pitchFamily="49" charset="0"/>
              </a:rPr>
            </a:br>
            <a:r>
              <a:rPr lang="en-US" sz="1800" dirty="0">
                <a:solidFill>
                  <a:srgbClr val="000000"/>
                </a:solidFill>
                <a:effectLst/>
                <a:latin typeface="Courier New" panose="02070309020205020404" pitchFamily="49" charset="0"/>
                <a:ea typeface="Courier New" panose="02070309020205020404" pitchFamily="49" charset="0"/>
              </a:rPr>
              <a:t>  </a:t>
            </a:r>
            <a:r>
              <a:rPr lang="en-US" sz="1800" dirty="0" err="1">
                <a:solidFill>
                  <a:srgbClr val="000000"/>
                </a:solidFill>
                <a:effectLst/>
                <a:latin typeface="Courier New" panose="02070309020205020404" pitchFamily="49" charset="0"/>
                <a:ea typeface="Courier New" panose="02070309020205020404" pitchFamily="49" charset="0"/>
              </a:rPr>
              <a:t>do.n.k</a:t>
            </a:r>
            <a:r>
              <a:rPr lang="en-US" sz="1800" dirty="0">
                <a:solidFill>
                  <a:srgbClr val="000000"/>
                </a:solidFill>
                <a:effectLst/>
                <a:latin typeface="Courier New" panose="02070309020205020404" pitchFamily="49" charset="0"/>
                <a:ea typeface="Courier New" panose="02070309020205020404" pitchFamily="49" charset="0"/>
              </a:rPr>
              <a:t> = F, </a:t>
            </a:r>
            <a:r>
              <a:rPr lang="en-US" sz="1800" dirty="0" err="1">
                <a:solidFill>
                  <a:srgbClr val="000000"/>
                </a:solidFill>
                <a:effectLst/>
                <a:latin typeface="Courier New" panose="02070309020205020404" pitchFamily="49" charset="0"/>
                <a:ea typeface="Courier New" panose="02070309020205020404" pitchFamily="49" charset="0"/>
              </a:rPr>
              <a:t>do.clus.stat</a:t>
            </a:r>
            <a:r>
              <a:rPr lang="en-US" sz="1800" dirty="0">
                <a:solidFill>
                  <a:srgbClr val="000000"/>
                </a:solidFill>
                <a:effectLst/>
                <a:latin typeface="Courier New" panose="02070309020205020404" pitchFamily="49" charset="0"/>
                <a:ea typeface="Courier New" panose="02070309020205020404" pitchFamily="49" charset="0"/>
              </a:rPr>
              <a:t> = T, </a:t>
            </a:r>
            <a:r>
              <a:rPr lang="en-US" sz="1800" dirty="0" err="1">
                <a:solidFill>
                  <a:srgbClr val="000000"/>
                </a:solidFill>
                <a:effectLst/>
                <a:latin typeface="Courier New" panose="02070309020205020404" pitchFamily="49" charset="0"/>
                <a:ea typeface="Courier New" panose="02070309020205020404" pitchFamily="49" charset="0"/>
              </a:rPr>
              <a:t>cex.lab</a:t>
            </a:r>
            <a:r>
              <a:rPr lang="en-US" sz="1800" dirty="0">
                <a:solidFill>
                  <a:srgbClr val="000000"/>
                </a:solidFill>
                <a:effectLst/>
                <a:latin typeface="Courier New" panose="02070309020205020404" pitchFamily="49" charset="0"/>
                <a:ea typeface="Courier New" panose="02070309020205020404" pitchFamily="49" charset="0"/>
              </a:rPr>
              <a:t>=1.5, </a:t>
            </a:r>
            <a:r>
              <a:rPr lang="en-US" sz="1800" dirty="0" err="1">
                <a:solidFill>
                  <a:srgbClr val="000000"/>
                </a:solidFill>
                <a:effectLst/>
                <a:latin typeface="Courier New" panose="02070309020205020404" pitchFamily="49" charset="0"/>
                <a:ea typeface="Courier New" panose="02070309020205020404" pitchFamily="49" charset="0"/>
              </a:rPr>
              <a:t>cex.axis</a:t>
            </a:r>
            <a:r>
              <a:rPr lang="en-US" sz="1800" dirty="0">
                <a:solidFill>
                  <a:srgbClr val="000000"/>
                </a:solidFill>
                <a:effectLst/>
                <a:latin typeface="Courier New" panose="02070309020205020404" pitchFamily="49" charset="0"/>
                <a:ea typeface="Courier New" panose="02070309020205020404" pitchFamily="49" charset="0"/>
              </a:rPr>
              <a:t>=1.5, </a:t>
            </a:r>
            <a:r>
              <a:rPr lang="en-US" sz="1800" dirty="0" err="1">
                <a:solidFill>
                  <a:srgbClr val="000000"/>
                </a:solidFill>
                <a:effectLst/>
                <a:latin typeface="Courier New" panose="02070309020205020404" pitchFamily="49" charset="0"/>
                <a:ea typeface="Courier New" panose="02070309020205020404" pitchFamily="49" charset="0"/>
              </a:rPr>
              <a:t>cex.sub</a:t>
            </a:r>
            <a:r>
              <a:rPr lang="en-US" sz="1800" dirty="0">
                <a:solidFill>
                  <a:srgbClr val="000000"/>
                </a:solidFill>
                <a:effectLst/>
                <a:latin typeface="Courier New" panose="02070309020205020404" pitchFamily="49" charset="0"/>
                <a:ea typeface="Courier New" panose="02070309020205020404" pitchFamily="49" charset="0"/>
              </a:rPr>
              <a:t> = 1.5,</a:t>
            </a:r>
            <a:br>
              <a:rPr lang="en-US" sz="1800" dirty="0">
                <a:solidFill>
                  <a:srgbClr val="000000"/>
                </a:solidFill>
                <a:effectLst/>
                <a:latin typeface="Courier New" panose="02070309020205020404" pitchFamily="49" charset="0"/>
                <a:ea typeface="Courier New" panose="02070309020205020404" pitchFamily="49" charset="0"/>
              </a:rPr>
            </a:br>
            <a:r>
              <a:rPr lang="en-US" sz="1800" dirty="0">
                <a:solidFill>
                  <a:srgbClr val="000000"/>
                </a:solidFill>
                <a:effectLst/>
                <a:latin typeface="Courier New" panose="02070309020205020404" pitchFamily="49" charset="0"/>
                <a:ea typeface="Courier New" panose="02070309020205020404" pitchFamily="49" charset="0"/>
              </a:rPr>
              <a:t>  </a:t>
            </a:r>
            <a:r>
              <a:rPr lang="en-US" sz="1800" dirty="0" err="1">
                <a:solidFill>
                  <a:srgbClr val="000000"/>
                </a:solidFill>
                <a:effectLst/>
                <a:latin typeface="Courier New" panose="02070309020205020404" pitchFamily="49" charset="0"/>
                <a:ea typeface="Courier New" panose="02070309020205020404" pitchFamily="49" charset="0"/>
              </a:rPr>
              <a:t>cex.names</a:t>
            </a:r>
            <a:r>
              <a:rPr lang="en-US" sz="1800" dirty="0">
                <a:solidFill>
                  <a:srgbClr val="000000"/>
                </a:solidFill>
                <a:effectLst/>
                <a:latin typeface="Courier New" panose="02070309020205020404" pitchFamily="49" charset="0"/>
                <a:ea typeface="Courier New" panose="02070309020205020404" pitchFamily="49" charset="0"/>
              </a:rPr>
              <a:t> = 1.5, main = "")</a:t>
            </a:r>
            <a:endParaRPr lang="en-IL" sz="2400" dirty="0">
              <a:effectLst/>
              <a:latin typeface="Calibri" panose="020F0502020204030204" pitchFamily="34" charset="0"/>
              <a:ea typeface="Calibri" panose="020F0502020204030204" pitchFamily="34" charset="0"/>
            </a:endParaRPr>
          </a:p>
          <a:p>
            <a:pPr marL="0" marR="0">
              <a:lnSpc>
                <a:spcPct val="115000"/>
              </a:lnSpc>
              <a:spcBef>
                <a:spcPts val="0"/>
              </a:spcBef>
              <a:spcAft>
                <a:spcPts val="0"/>
              </a:spcAft>
            </a:pPr>
            <a:r>
              <a:rPr lang="en-US" sz="1800" dirty="0">
                <a:solidFill>
                  <a:srgbClr val="000000"/>
                </a:solidFill>
                <a:effectLst/>
                <a:latin typeface="Courier New" panose="02070309020205020404" pitchFamily="49" charset="0"/>
                <a:ea typeface="Courier New" panose="02070309020205020404" pitchFamily="49" charset="0"/>
              </a:rPr>
              <a:t>}</a:t>
            </a:r>
            <a:endParaRPr lang="en-IL" sz="2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458485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ogo&#10;&#10;Description automatically generated">
            <a:extLst>
              <a:ext uri="{FF2B5EF4-FFF2-40B4-BE49-F238E27FC236}">
                <a16:creationId xmlns:a16="http://schemas.microsoft.com/office/drawing/2014/main" id="{D0F85B3D-443E-45E5-948A-5BD3093A884F}"/>
              </a:ext>
            </a:extLst>
          </p:cNvPr>
          <p:cNvPicPr/>
          <p:nvPr/>
        </p:nvPicPr>
        <p:blipFill>
          <a:blip r:embed="rId2"/>
          <a:stretch>
            <a:fillRect/>
          </a:stretch>
        </p:blipFill>
        <p:spPr>
          <a:xfrm>
            <a:off x="3230245" y="189547"/>
            <a:ext cx="5731510" cy="6478905"/>
          </a:xfrm>
          <a:prstGeom prst="rect">
            <a:avLst/>
          </a:prstGeom>
        </p:spPr>
      </p:pic>
    </p:spTree>
    <p:extLst>
      <p:ext uri="{BB962C8B-B14F-4D97-AF65-F5344CB8AC3E}">
        <p14:creationId xmlns:p14="http://schemas.microsoft.com/office/powerpoint/2010/main" val="3580609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2.png">
            <a:extLst>
              <a:ext uri="{FF2B5EF4-FFF2-40B4-BE49-F238E27FC236}">
                <a16:creationId xmlns:a16="http://schemas.microsoft.com/office/drawing/2014/main" id="{C8F8F67F-2062-44DB-A413-88F6DCE605AA}"/>
              </a:ext>
            </a:extLst>
          </p:cNvPr>
          <p:cNvPicPr/>
          <p:nvPr/>
        </p:nvPicPr>
        <p:blipFill>
          <a:blip r:embed="rId2"/>
          <a:srcRect t="11288"/>
          <a:stretch>
            <a:fillRect/>
          </a:stretch>
        </p:blipFill>
        <p:spPr>
          <a:xfrm>
            <a:off x="2441196" y="994134"/>
            <a:ext cx="8003097" cy="4701992"/>
          </a:xfrm>
          <a:prstGeom prst="rect">
            <a:avLst/>
          </a:prstGeom>
          <a:ln/>
        </p:spPr>
      </p:pic>
    </p:spTree>
    <p:extLst>
      <p:ext uri="{BB962C8B-B14F-4D97-AF65-F5344CB8AC3E}">
        <p14:creationId xmlns:p14="http://schemas.microsoft.com/office/powerpoint/2010/main" val="3859701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4DD27C7-641A-4CEB-8B82-2485DB114D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06284"/>
            <a:ext cx="12192000" cy="355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104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D24966-E4CE-4678-9ACD-41B894CD588F}"/>
              </a:ext>
            </a:extLst>
          </p:cNvPr>
          <p:cNvSpPr txBox="1"/>
          <p:nvPr/>
        </p:nvSpPr>
        <p:spPr>
          <a:xfrm>
            <a:off x="796954" y="1319558"/>
            <a:ext cx="10024844" cy="3267433"/>
          </a:xfrm>
          <a:prstGeom prst="rect">
            <a:avLst/>
          </a:prstGeom>
          <a:noFill/>
        </p:spPr>
        <p:txBody>
          <a:bodyPr wrap="square">
            <a:spAutoFit/>
          </a:bodyPr>
          <a:lstStyle/>
          <a:p>
            <a:pPr marL="0" marR="0">
              <a:lnSpc>
                <a:spcPct val="115000"/>
              </a:lnSpc>
              <a:spcBef>
                <a:spcPts val="0"/>
              </a:spcBef>
              <a:spcAft>
                <a:spcPts val="0"/>
              </a:spcAft>
            </a:pPr>
            <a:r>
              <a:rPr lang="en-US" sz="1800" dirty="0" err="1">
                <a:solidFill>
                  <a:srgbClr val="000000"/>
                </a:solidFill>
                <a:effectLst/>
                <a:latin typeface="Courier New" panose="02070309020205020404" pitchFamily="49" charset="0"/>
                <a:ea typeface="Courier New" panose="02070309020205020404" pitchFamily="49" charset="0"/>
              </a:rPr>
              <a:t>silAvg</a:t>
            </a:r>
            <a:r>
              <a:rPr lang="en-US" sz="1800" dirty="0">
                <a:solidFill>
                  <a:srgbClr val="000000"/>
                </a:solidFill>
                <a:effectLst/>
                <a:latin typeface="Courier New" panose="02070309020205020404" pitchFamily="49" charset="0"/>
                <a:ea typeface="Courier New" panose="02070309020205020404" pitchFamily="49" charset="0"/>
              </a:rPr>
              <a:t> = matrix(</a:t>
            </a:r>
            <a:r>
              <a:rPr lang="en-US" sz="1800" dirty="0" err="1">
                <a:solidFill>
                  <a:srgbClr val="000000"/>
                </a:solidFill>
                <a:effectLst/>
                <a:latin typeface="Courier New" panose="02070309020205020404" pitchFamily="49" charset="0"/>
                <a:ea typeface="Courier New" panose="02070309020205020404" pitchFamily="49" charset="0"/>
              </a:rPr>
              <a:t>ncol</a:t>
            </a:r>
            <a:r>
              <a:rPr lang="en-US" sz="1800" dirty="0">
                <a:solidFill>
                  <a:srgbClr val="000000"/>
                </a:solidFill>
                <a:effectLst/>
                <a:latin typeface="Courier New" panose="02070309020205020404" pitchFamily="49" charset="0"/>
                <a:ea typeface="Courier New" panose="02070309020205020404" pitchFamily="49" charset="0"/>
              </a:rPr>
              <a:t> = 2, </a:t>
            </a:r>
            <a:r>
              <a:rPr lang="en-US" sz="1800" dirty="0" err="1">
                <a:solidFill>
                  <a:srgbClr val="000000"/>
                </a:solidFill>
                <a:effectLst/>
                <a:latin typeface="Courier New" panose="02070309020205020404" pitchFamily="49" charset="0"/>
                <a:ea typeface="Courier New" panose="02070309020205020404" pitchFamily="49" charset="0"/>
              </a:rPr>
              <a:t>nrow</a:t>
            </a:r>
            <a:r>
              <a:rPr lang="en-US" sz="1800" dirty="0">
                <a:solidFill>
                  <a:srgbClr val="000000"/>
                </a:solidFill>
                <a:effectLst/>
                <a:latin typeface="Courier New" panose="02070309020205020404" pitchFamily="49" charset="0"/>
                <a:ea typeface="Courier New" panose="02070309020205020404" pitchFamily="49" charset="0"/>
              </a:rPr>
              <a:t> = 5)</a:t>
            </a:r>
            <a:endParaRPr lang="en-IL" sz="2400" dirty="0">
              <a:effectLst/>
              <a:latin typeface="Calibri" panose="020F0502020204030204" pitchFamily="34" charset="0"/>
              <a:ea typeface="Calibri" panose="020F0502020204030204" pitchFamily="34" charset="0"/>
            </a:endParaRPr>
          </a:p>
          <a:p>
            <a:pPr marL="0" marR="0">
              <a:lnSpc>
                <a:spcPct val="115000"/>
              </a:lnSpc>
              <a:spcBef>
                <a:spcPts val="0"/>
              </a:spcBef>
              <a:spcAft>
                <a:spcPts val="0"/>
              </a:spcAft>
            </a:pPr>
            <a:r>
              <a:rPr lang="en-US" sz="1800" dirty="0">
                <a:solidFill>
                  <a:srgbClr val="000000"/>
                </a:solidFill>
                <a:effectLst/>
                <a:latin typeface="Courier New" panose="02070309020205020404" pitchFamily="49" charset="0"/>
                <a:ea typeface="Courier New" panose="02070309020205020404" pitchFamily="49" charset="0"/>
              </a:rPr>
              <a:t>for(</a:t>
            </a:r>
            <a:r>
              <a:rPr lang="en-US" sz="1800" dirty="0" err="1">
                <a:solidFill>
                  <a:srgbClr val="000000"/>
                </a:solidFill>
                <a:effectLst/>
                <a:latin typeface="Courier New" panose="02070309020205020404" pitchFamily="49" charset="0"/>
                <a:ea typeface="Courier New" panose="02070309020205020404" pitchFamily="49" charset="0"/>
              </a:rPr>
              <a:t>i</a:t>
            </a:r>
            <a:r>
              <a:rPr lang="en-US" sz="1800" dirty="0">
                <a:solidFill>
                  <a:srgbClr val="000000"/>
                </a:solidFill>
                <a:effectLst/>
                <a:latin typeface="Courier New" panose="02070309020205020404" pitchFamily="49" charset="0"/>
                <a:ea typeface="Courier New" panose="02070309020205020404" pitchFamily="49" charset="0"/>
              </a:rPr>
              <a:t> in 2:6){</a:t>
            </a:r>
            <a:endParaRPr lang="en-IL" sz="2400" dirty="0">
              <a:effectLst/>
              <a:latin typeface="Calibri" panose="020F0502020204030204" pitchFamily="34" charset="0"/>
              <a:ea typeface="Calibri" panose="020F0502020204030204" pitchFamily="34" charset="0"/>
            </a:endParaRPr>
          </a:p>
          <a:p>
            <a:pPr marL="0" marR="0">
              <a:lnSpc>
                <a:spcPct val="115000"/>
              </a:lnSpc>
              <a:spcBef>
                <a:spcPts val="0"/>
              </a:spcBef>
              <a:spcAft>
                <a:spcPts val="0"/>
              </a:spcAft>
            </a:pPr>
            <a:r>
              <a:rPr lang="en-US" sz="1800" dirty="0">
                <a:solidFill>
                  <a:srgbClr val="000000"/>
                </a:solidFill>
                <a:effectLst/>
                <a:latin typeface="Courier New" panose="02070309020205020404" pitchFamily="49" charset="0"/>
                <a:ea typeface="Courier New" panose="02070309020205020404" pitchFamily="49" charset="0"/>
              </a:rPr>
              <a:t>  </a:t>
            </a:r>
            <a:r>
              <a:rPr lang="en-US" sz="1800" dirty="0" err="1">
                <a:solidFill>
                  <a:srgbClr val="000000"/>
                </a:solidFill>
                <a:effectLst/>
                <a:latin typeface="Courier New" panose="02070309020205020404" pitchFamily="49" charset="0"/>
                <a:ea typeface="Courier New" panose="02070309020205020404" pitchFamily="49" charset="0"/>
              </a:rPr>
              <a:t>kData</a:t>
            </a:r>
            <a:r>
              <a:rPr lang="en-US" sz="1800" dirty="0">
                <a:solidFill>
                  <a:srgbClr val="000000"/>
                </a:solidFill>
                <a:effectLst/>
                <a:latin typeface="Courier New" panose="02070309020205020404" pitchFamily="49" charset="0"/>
                <a:ea typeface="Courier New" panose="02070309020205020404" pitchFamily="49" charset="0"/>
              </a:rPr>
              <a:t> = </a:t>
            </a:r>
            <a:r>
              <a:rPr lang="en-US" sz="1800" dirty="0" err="1">
                <a:solidFill>
                  <a:srgbClr val="000000"/>
                </a:solidFill>
                <a:effectLst/>
                <a:latin typeface="Courier New" panose="02070309020205020404" pitchFamily="49" charset="0"/>
                <a:ea typeface="Courier New" panose="02070309020205020404" pitchFamily="49" charset="0"/>
              </a:rPr>
              <a:t>kmeans</a:t>
            </a:r>
            <a:r>
              <a:rPr lang="en-US" sz="1800" dirty="0">
                <a:solidFill>
                  <a:srgbClr val="000000"/>
                </a:solidFill>
                <a:effectLst/>
                <a:latin typeface="Courier New" panose="02070309020205020404" pitchFamily="49" charset="0"/>
                <a:ea typeface="Courier New" panose="02070309020205020404" pitchFamily="49" charset="0"/>
              </a:rPr>
              <a:t>(Data, centers = </a:t>
            </a:r>
            <a:r>
              <a:rPr lang="en-US" dirty="0" err="1">
                <a:solidFill>
                  <a:srgbClr val="000000"/>
                </a:solidFill>
                <a:latin typeface="Courier New" panose="02070309020205020404" pitchFamily="49" charset="0"/>
                <a:ea typeface="Courier New" panose="02070309020205020404" pitchFamily="49" charset="0"/>
              </a:rPr>
              <a:t>i</a:t>
            </a:r>
            <a:r>
              <a:rPr lang="en-US" sz="1800" dirty="0" err="1">
                <a:solidFill>
                  <a:srgbClr val="000000"/>
                </a:solidFill>
                <a:effectLst/>
                <a:latin typeface="Courier New" panose="02070309020205020404" pitchFamily="49" charset="0"/>
                <a:ea typeface="Courier New" panose="02070309020205020404" pitchFamily="49" charset="0"/>
              </a:rPr>
              <a:t>,nstart</a:t>
            </a:r>
            <a:r>
              <a:rPr lang="en-US" sz="1800" dirty="0">
                <a:solidFill>
                  <a:srgbClr val="000000"/>
                </a:solidFill>
                <a:effectLst/>
                <a:latin typeface="Courier New" panose="02070309020205020404" pitchFamily="49" charset="0"/>
                <a:ea typeface="Courier New" panose="02070309020205020404" pitchFamily="49" charset="0"/>
              </a:rPr>
              <a:t>=10)</a:t>
            </a:r>
            <a:endParaRPr lang="en-IL" sz="2400" dirty="0">
              <a:effectLst/>
              <a:latin typeface="Calibri" panose="020F0502020204030204" pitchFamily="34" charset="0"/>
              <a:ea typeface="Calibri" panose="020F0502020204030204" pitchFamily="34" charset="0"/>
            </a:endParaRPr>
          </a:p>
          <a:p>
            <a:pPr marL="0" marR="0">
              <a:lnSpc>
                <a:spcPct val="115000"/>
              </a:lnSpc>
              <a:spcBef>
                <a:spcPts val="0"/>
              </a:spcBef>
              <a:spcAft>
                <a:spcPts val="0"/>
              </a:spcAft>
            </a:pPr>
            <a:r>
              <a:rPr lang="en-US" sz="1800" dirty="0">
                <a:solidFill>
                  <a:srgbClr val="000000"/>
                </a:solidFill>
                <a:effectLst/>
                <a:latin typeface="Courier New" panose="02070309020205020404" pitchFamily="49" charset="0"/>
                <a:ea typeface="Courier New" panose="02070309020205020404" pitchFamily="49" charset="0"/>
              </a:rPr>
              <a:t>  </a:t>
            </a:r>
            <a:r>
              <a:rPr lang="en-US" sz="1800" dirty="0" err="1">
                <a:solidFill>
                  <a:srgbClr val="000000"/>
                </a:solidFill>
                <a:effectLst/>
                <a:latin typeface="Courier New" panose="02070309020205020404" pitchFamily="49" charset="0"/>
                <a:ea typeface="Courier New" panose="02070309020205020404" pitchFamily="49" charset="0"/>
              </a:rPr>
              <a:t>silAvg</a:t>
            </a:r>
            <a:r>
              <a:rPr lang="en-US" sz="1800" dirty="0">
                <a:solidFill>
                  <a:srgbClr val="000000"/>
                </a:solidFill>
                <a:effectLst/>
                <a:latin typeface="Courier New" panose="02070309020205020404" pitchFamily="49" charset="0"/>
                <a:ea typeface="Courier New" panose="02070309020205020404" pitchFamily="49" charset="0"/>
              </a:rPr>
              <a:t>[i-1,1] = </a:t>
            </a:r>
            <a:r>
              <a:rPr lang="en-US" sz="1800" dirty="0" err="1">
                <a:solidFill>
                  <a:srgbClr val="000000"/>
                </a:solidFill>
                <a:effectLst/>
                <a:latin typeface="Courier New" panose="02070309020205020404" pitchFamily="49" charset="0"/>
                <a:ea typeface="Courier New" panose="02070309020205020404" pitchFamily="49" charset="0"/>
              </a:rPr>
              <a:t>i</a:t>
            </a:r>
            <a:endParaRPr lang="en-IL" sz="2400" dirty="0">
              <a:effectLst/>
              <a:latin typeface="Calibri" panose="020F0502020204030204" pitchFamily="34" charset="0"/>
              <a:ea typeface="Calibri" panose="020F0502020204030204" pitchFamily="34" charset="0"/>
            </a:endParaRPr>
          </a:p>
          <a:p>
            <a:pPr marL="0" marR="0">
              <a:lnSpc>
                <a:spcPct val="115000"/>
              </a:lnSpc>
              <a:spcBef>
                <a:spcPts val="0"/>
              </a:spcBef>
              <a:spcAft>
                <a:spcPts val="0"/>
              </a:spcAft>
            </a:pPr>
            <a:r>
              <a:rPr lang="en-US" sz="1800" dirty="0">
                <a:solidFill>
                  <a:srgbClr val="000000"/>
                </a:solidFill>
                <a:effectLst/>
                <a:latin typeface="Courier New" panose="02070309020205020404" pitchFamily="49" charset="0"/>
                <a:ea typeface="Courier New" panose="02070309020205020404" pitchFamily="49" charset="0"/>
              </a:rPr>
              <a:t>  </a:t>
            </a:r>
            <a:r>
              <a:rPr lang="en-US" sz="1800" dirty="0" err="1">
                <a:solidFill>
                  <a:srgbClr val="000000"/>
                </a:solidFill>
                <a:effectLst/>
                <a:latin typeface="Courier New" panose="02070309020205020404" pitchFamily="49" charset="0"/>
                <a:ea typeface="Courier New" panose="02070309020205020404" pitchFamily="49" charset="0"/>
              </a:rPr>
              <a:t>silAvg</a:t>
            </a:r>
            <a:r>
              <a:rPr lang="en-US" sz="1800" dirty="0">
                <a:solidFill>
                  <a:srgbClr val="000000"/>
                </a:solidFill>
                <a:effectLst/>
                <a:latin typeface="Courier New" panose="02070309020205020404" pitchFamily="49" charset="0"/>
                <a:ea typeface="Courier New" panose="02070309020205020404" pitchFamily="49" charset="0"/>
              </a:rPr>
              <a:t>[i-1,2] = mean(silhouette(</a:t>
            </a:r>
            <a:r>
              <a:rPr lang="en-US" sz="1800" dirty="0" err="1">
                <a:solidFill>
                  <a:srgbClr val="000000"/>
                </a:solidFill>
                <a:effectLst/>
                <a:latin typeface="Courier New" panose="02070309020205020404" pitchFamily="49" charset="0"/>
                <a:ea typeface="Courier New" panose="02070309020205020404" pitchFamily="49" charset="0"/>
              </a:rPr>
              <a:t>kData$cluster</a:t>
            </a:r>
            <a:r>
              <a:rPr lang="en-US" sz="1800" dirty="0">
                <a:solidFill>
                  <a:srgbClr val="000000"/>
                </a:solidFill>
                <a:effectLst/>
                <a:latin typeface="Courier New" panose="02070309020205020404" pitchFamily="49" charset="0"/>
                <a:ea typeface="Courier New" panose="02070309020205020404" pitchFamily="49" charset="0"/>
              </a:rPr>
              <a:t>, </a:t>
            </a:r>
            <a:r>
              <a:rPr lang="en-US" sz="1800" dirty="0" err="1">
                <a:solidFill>
                  <a:srgbClr val="000000"/>
                </a:solidFill>
                <a:effectLst/>
                <a:latin typeface="Courier New" panose="02070309020205020404" pitchFamily="49" charset="0"/>
                <a:ea typeface="Courier New" panose="02070309020205020404" pitchFamily="49" charset="0"/>
              </a:rPr>
              <a:t>dist</a:t>
            </a:r>
            <a:r>
              <a:rPr lang="en-US" sz="1800" dirty="0">
                <a:solidFill>
                  <a:srgbClr val="000000"/>
                </a:solidFill>
                <a:effectLst/>
                <a:latin typeface="Courier New" panose="02070309020205020404" pitchFamily="49" charset="0"/>
                <a:ea typeface="Courier New" panose="02070309020205020404" pitchFamily="49" charset="0"/>
              </a:rPr>
              <a:t>(Data))[,3])</a:t>
            </a:r>
            <a:endParaRPr lang="en-IL" sz="2400" dirty="0">
              <a:effectLst/>
              <a:latin typeface="Calibri" panose="020F0502020204030204" pitchFamily="34" charset="0"/>
              <a:ea typeface="Calibri" panose="020F0502020204030204" pitchFamily="34" charset="0"/>
            </a:endParaRPr>
          </a:p>
          <a:p>
            <a:pPr marL="0" marR="0">
              <a:lnSpc>
                <a:spcPct val="115000"/>
              </a:lnSpc>
              <a:spcBef>
                <a:spcPts val="0"/>
              </a:spcBef>
              <a:spcAft>
                <a:spcPts val="0"/>
              </a:spcAft>
            </a:pPr>
            <a:r>
              <a:rPr lang="en-US" sz="1800" dirty="0">
                <a:solidFill>
                  <a:srgbClr val="000000"/>
                </a:solidFill>
                <a:effectLst/>
                <a:latin typeface="Courier New" panose="02070309020205020404" pitchFamily="49" charset="0"/>
                <a:ea typeface="Courier New" panose="02070309020205020404" pitchFamily="49" charset="0"/>
              </a:rPr>
              <a:t>}</a:t>
            </a:r>
            <a:endParaRPr lang="en-IL" sz="2400" dirty="0">
              <a:effectLst/>
              <a:latin typeface="Calibri" panose="020F0502020204030204" pitchFamily="34" charset="0"/>
              <a:ea typeface="Calibri" panose="020F0502020204030204" pitchFamily="34" charset="0"/>
            </a:endParaRPr>
          </a:p>
          <a:p>
            <a:pPr marL="0" marR="0">
              <a:lnSpc>
                <a:spcPct val="115000"/>
              </a:lnSpc>
              <a:spcBef>
                <a:spcPts val="0"/>
              </a:spcBef>
              <a:spcAft>
                <a:spcPts val="0"/>
              </a:spcAft>
            </a:pPr>
            <a:r>
              <a:rPr lang="en-US" sz="1800" dirty="0">
                <a:solidFill>
                  <a:srgbClr val="000000"/>
                </a:solidFill>
                <a:effectLst/>
                <a:latin typeface="Courier New" panose="02070309020205020404" pitchFamily="49" charset="0"/>
                <a:ea typeface="Courier New" panose="02070309020205020404" pitchFamily="49" charset="0"/>
              </a:rPr>
              <a:t> </a:t>
            </a:r>
            <a:endParaRPr lang="en-IL" sz="2400" dirty="0">
              <a:effectLst/>
              <a:latin typeface="Calibri" panose="020F0502020204030204" pitchFamily="34" charset="0"/>
              <a:ea typeface="Calibri" panose="020F0502020204030204" pitchFamily="34" charset="0"/>
            </a:endParaRPr>
          </a:p>
          <a:p>
            <a:pPr marL="0" marR="0">
              <a:lnSpc>
                <a:spcPct val="115000"/>
              </a:lnSpc>
              <a:spcBef>
                <a:spcPts val="0"/>
              </a:spcBef>
              <a:spcAft>
                <a:spcPts val="0"/>
              </a:spcAft>
            </a:pPr>
            <a:r>
              <a:rPr lang="en-US" sz="1800" dirty="0">
                <a:solidFill>
                  <a:srgbClr val="000000"/>
                </a:solidFill>
                <a:effectLst/>
                <a:latin typeface="Courier New" panose="02070309020205020404" pitchFamily="49" charset="0"/>
                <a:ea typeface="Courier New" panose="02070309020205020404" pitchFamily="49" charset="0"/>
              </a:rPr>
              <a:t>plot(</a:t>
            </a:r>
            <a:r>
              <a:rPr lang="en-US" sz="1800" dirty="0" err="1">
                <a:solidFill>
                  <a:srgbClr val="000000"/>
                </a:solidFill>
                <a:effectLst/>
                <a:latin typeface="Courier New" panose="02070309020205020404" pitchFamily="49" charset="0"/>
                <a:ea typeface="Courier New" panose="02070309020205020404" pitchFamily="49" charset="0"/>
              </a:rPr>
              <a:t>silAvg</a:t>
            </a:r>
            <a:r>
              <a:rPr lang="en-US" sz="1800" dirty="0">
                <a:solidFill>
                  <a:srgbClr val="000000"/>
                </a:solidFill>
                <a:effectLst/>
                <a:latin typeface="Courier New" panose="02070309020205020404" pitchFamily="49" charset="0"/>
                <a:ea typeface="Courier New" panose="02070309020205020404" pitchFamily="49" charset="0"/>
              </a:rPr>
              <a:t>, </a:t>
            </a:r>
            <a:r>
              <a:rPr lang="en-US" sz="1800" dirty="0" err="1">
                <a:solidFill>
                  <a:srgbClr val="000000"/>
                </a:solidFill>
                <a:effectLst/>
                <a:latin typeface="Courier New" panose="02070309020205020404" pitchFamily="49" charset="0"/>
                <a:ea typeface="Courier New" panose="02070309020205020404" pitchFamily="49" charset="0"/>
              </a:rPr>
              <a:t>xlab</a:t>
            </a:r>
            <a:r>
              <a:rPr lang="en-US" sz="1800" dirty="0">
                <a:solidFill>
                  <a:srgbClr val="000000"/>
                </a:solidFill>
                <a:effectLst/>
                <a:latin typeface="Courier New" panose="02070309020205020404" pitchFamily="49" charset="0"/>
                <a:ea typeface="Courier New" panose="02070309020205020404" pitchFamily="49" charset="0"/>
              </a:rPr>
              <a:t> = "Number of clusters", </a:t>
            </a:r>
            <a:r>
              <a:rPr lang="en-US" sz="1800" dirty="0" err="1">
                <a:solidFill>
                  <a:srgbClr val="000000"/>
                </a:solidFill>
                <a:effectLst/>
                <a:latin typeface="Courier New" panose="02070309020205020404" pitchFamily="49" charset="0"/>
                <a:ea typeface="Courier New" panose="02070309020205020404" pitchFamily="49" charset="0"/>
              </a:rPr>
              <a:t>ylab</a:t>
            </a:r>
            <a:r>
              <a:rPr lang="en-US" sz="1800" dirty="0">
                <a:solidFill>
                  <a:srgbClr val="000000"/>
                </a:solidFill>
                <a:effectLst/>
                <a:latin typeface="Courier New" panose="02070309020205020404" pitchFamily="49" charset="0"/>
                <a:ea typeface="Courier New" panose="02070309020205020404" pitchFamily="49" charset="0"/>
              </a:rPr>
              <a:t> = "Average silhouette value")</a:t>
            </a:r>
            <a:endParaRPr lang="en-IL" sz="2400" dirty="0">
              <a:effectLst/>
              <a:latin typeface="Calibri" panose="020F0502020204030204" pitchFamily="34" charset="0"/>
              <a:ea typeface="Calibri" panose="020F0502020204030204" pitchFamily="34" charset="0"/>
            </a:endParaRPr>
          </a:p>
          <a:p>
            <a:pPr marL="0" marR="0">
              <a:lnSpc>
                <a:spcPct val="115000"/>
              </a:lnSpc>
              <a:spcBef>
                <a:spcPts val="0"/>
              </a:spcBef>
              <a:spcAft>
                <a:spcPts val="0"/>
              </a:spcAft>
            </a:pPr>
            <a:r>
              <a:rPr lang="en-US" sz="1800" dirty="0">
                <a:solidFill>
                  <a:srgbClr val="000000"/>
                </a:solidFill>
                <a:effectLst/>
                <a:latin typeface="Courier New" panose="02070309020205020404" pitchFamily="49" charset="0"/>
                <a:ea typeface="Courier New" panose="02070309020205020404" pitchFamily="49" charset="0"/>
              </a:rPr>
              <a:t>lines(</a:t>
            </a:r>
            <a:r>
              <a:rPr lang="en-US" sz="1800" dirty="0" err="1">
                <a:solidFill>
                  <a:srgbClr val="000000"/>
                </a:solidFill>
                <a:effectLst/>
                <a:latin typeface="Courier New" panose="02070309020205020404" pitchFamily="49" charset="0"/>
                <a:ea typeface="Courier New" panose="02070309020205020404" pitchFamily="49" charset="0"/>
              </a:rPr>
              <a:t>silAvg</a:t>
            </a:r>
            <a:r>
              <a:rPr lang="en-US" sz="1800" dirty="0">
                <a:solidFill>
                  <a:srgbClr val="000000"/>
                </a:solidFill>
                <a:effectLst/>
                <a:latin typeface="Courier New" panose="02070309020205020404" pitchFamily="49" charset="0"/>
                <a:ea typeface="Courier New" panose="02070309020205020404" pitchFamily="49" charset="0"/>
              </a:rPr>
              <a:t>)</a:t>
            </a:r>
            <a:endParaRPr lang="en-IL" sz="2400" dirty="0">
              <a:effectLst/>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7D77CCEC-D52A-CC28-4583-810033448830}"/>
              </a:ext>
            </a:extLst>
          </p:cNvPr>
          <p:cNvSpPr txBox="1"/>
          <p:nvPr/>
        </p:nvSpPr>
        <p:spPr>
          <a:xfrm>
            <a:off x="1244360" y="5353776"/>
            <a:ext cx="6094562" cy="369332"/>
          </a:xfrm>
          <a:prstGeom prst="rect">
            <a:avLst/>
          </a:prstGeom>
          <a:noFill/>
        </p:spPr>
        <p:txBody>
          <a:bodyPr wrap="square">
            <a:spAutoFit/>
          </a:bodyPr>
          <a:lstStyle/>
          <a:p>
            <a:r>
              <a:rPr lang="en-US" sz="1800" dirty="0">
                <a:solidFill>
                  <a:srgbClr val="000000"/>
                </a:solidFill>
                <a:effectLst/>
                <a:latin typeface="Courier New" panose="02070309020205020404" pitchFamily="49" charset="0"/>
                <a:ea typeface="Courier New" panose="02070309020205020404" pitchFamily="49" charset="0"/>
              </a:rPr>
              <a:t>silhouette(</a:t>
            </a:r>
            <a:r>
              <a:rPr lang="en-US" sz="1800" dirty="0" err="1">
                <a:solidFill>
                  <a:srgbClr val="000000"/>
                </a:solidFill>
                <a:effectLst/>
                <a:latin typeface="Courier New" panose="02070309020205020404" pitchFamily="49" charset="0"/>
                <a:ea typeface="Courier New" panose="02070309020205020404" pitchFamily="49" charset="0"/>
              </a:rPr>
              <a:t>kData$cluster</a:t>
            </a:r>
            <a:r>
              <a:rPr lang="en-US" sz="1800" dirty="0">
                <a:solidFill>
                  <a:srgbClr val="000000"/>
                </a:solidFill>
                <a:effectLst/>
                <a:latin typeface="Courier New" panose="02070309020205020404" pitchFamily="49" charset="0"/>
                <a:ea typeface="Courier New" panose="02070309020205020404" pitchFamily="49" charset="0"/>
              </a:rPr>
              <a:t>, </a:t>
            </a:r>
            <a:r>
              <a:rPr lang="en-US" sz="1800" dirty="0" err="1">
                <a:solidFill>
                  <a:srgbClr val="000000"/>
                </a:solidFill>
                <a:effectLst/>
                <a:latin typeface="Courier New" panose="02070309020205020404" pitchFamily="49" charset="0"/>
                <a:ea typeface="Courier New" panose="02070309020205020404" pitchFamily="49" charset="0"/>
              </a:rPr>
              <a:t>dist</a:t>
            </a:r>
            <a:r>
              <a:rPr lang="en-US" sz="1800" dirty="0">
                <a:solidFill>
                  <a:srgbClr val="000000"/>
                </a:solidFill>
                <a:effectLst/>
                <a:latin typeface="Courier New" panose="02070309020205020404" pitchFamily="49" charset="0"/>
                <a:ea typeface="Courier New" panose="02070309020205020404" pitchFamily="49" charset="0"/>
              </a:rPr>
              <a:t>(Data))</a:t>
            </a:r>
            <a:endParaRPr lang="en-IL" dirty="0"/>
          </a:p>
        </p:txBody>
      </p:sp>
      <p:pic>
        <p:nvPicPr>
          <p:cNvPr id="6" name="Picture 5">
            <a:extLst>
              <a:ext uri="{FF2B5EF4-FFF2-40B4-BE49-F238E27FC236}">
                <a16:creationId xmlns:a16="http://schemas.microsoft.com/office/drawing/2014/main" id="{FA4E7B82-6047-0D6E-A271-2C5855386CE8}"/>
              </a:ext>
            </a:extLst>
          </p:cNvPr>
          <p:cNvPicPr>
            <a:picLocks noChangeAspect="1"/>
          </p:cNvPicPr>
          <p:nvPr/>
        </p:nvPicPr>
        <p:blipFill>
          <a:blip r:embed="rId2"/>
          <a:stretch>
            <a:fillRect/>
          </a:stretch>
        </p:blipFill>
        <p:spPr>
          <a:xfrm>
            <a:off x="7083237" y="4391218"/>
            <a:ext cx="2216038" cy="2466782"/>
          </a:xfrm>
          <a:prstGeom prst="rect">
            <a:avLst/>
          </a:prstGeom>
        </p:spPr>
      </p:pic>
      <p:sp>
        <p:nvSpPr>
          <p:cNvPr id="7" name="Arrow: Right 6">
            <a:extLst>
              <a:ext uri="{FF2B5EF4-FFF2-40B4-BE49-F238E27FC236}">
                <a16:creationId xmlns:a16="http://schemas.microsoft.com/office/drawing/2014/main" id="{5EF14DEC-ED05-0502-E232-6F68D1737BC0}"/>
              </a:ext>
            </a:extLst>
          </p:cNvPr>
          <p:cNvSpPr/>
          <p:nvPr/>
        </p:nvSpPr>
        <p:spPr>
          <a:xfrm>
            <a:off x="6392174" y="5439943"/>
            <a:ext cx="577970"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6539213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ABB46A-6053-457A-8D24-50F80434A94A}"/>
              </a:ext>
            </a:extLst>
          </p:cNvPr>
          <p:cNvPicPr>
            <a:picLocks noChangeAspect="1"/>
          </p:cNvPicPr>
          <p:nvPr/>
        </p:nvPicPr>
        <p:blipFill>
          <a:blip r:embed="rId2"/>
          <a:stretch>
            <a:fillRect/>
          </a:stretch>
        </p:blipFill>
        <p:spPr>
          <a:xfrm>
            <a:off x="3851659" y="1108365"/>
            <a:ext cx="3925503" cy="4058948"/>
          </a:xfrm>
          <a:prstGeom prst="rect">
            <a:avLst/>
          </a:prstGeom>
        </p:spPr>
      </p:pic>
    </p:spTree>
    <p:extLst>
      <p:ext uri="{BB962C8B-B14F-4D97-AF65-F5344CB8AC3E}">
        <p14:creationId xmlns:p14="http://schemas.microsoft.com/office/powerpoint/2010/main" val="888134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F2CB0-0B21-1EF9-1495-976141F14A8D}"/>
              </a:ext>
            </a:extLst>
          </p:cNvPr>
          <p:cNvSpPr>
            <a:spLocks noGrp="1"/>
          </p:cNvSpPr>
          <p:nvPr>
            <p:ph type="title"/>
          </p:nvPr>
        </p:nvSpPr>
        <p:spPr/>
        <p:txBody>
          <a:bodyPr/>
          <a:lstStyle/>
          <a:p>
            <a:pPr algn="ctr"/>
            <a:r>
              <a:rPr lang="en-US" dirty="0"/>
              <a:t>K</a:t>
            </a:r>
            <a:r>
              <a:rPr lang="he-IL" dirty="0"/>
              <a:t>-</a:t>
            </a:r>
            <a:r>
              <a:rPr lang="en-US" dirty="0"/>
              <a:t>means</a:t>
            </a:r>
            <a:endParaRPr lang="en-IL" dirty="0"/>
          </a:p>
        </p:txBody>
      </p:sp>
      <p:sp>
        <p:nvSpPr>
          <p:cNvPr id="3" name="Content Placeholder 2">
            <a:extLst>
              <a:ext uri="{FF2B5EF4-FFF2-40B4-BE49-F238E27FC236}">
                <a16:creationId xmlns:a16="http://schemas.microsoft.com/office/drawing/2014/main" id="{49A14204-0B64-A927-5089-D2C4F35C47B9}"/>
              </a:ext>
            </a:extLst>
          </p:cNvPr>
          <p:cNvSpPr>
            <a:spLocks noGrp="1"/>
          </p:cNvSpPr>
          <p:nvPr>
            <p:ph idx="1"/>
          </p:nvPr>
        </p:nvSpPr>
        <p:spPr/>
        <p:txBody>
          <a:bodyPr>
            <a:normAutofit/>
          </a:bodyPr>
          <a:lstStyle/>
          <a:p>
            <a:pPr algn="r" rtl="1"/>
            <a:r>
              <a:rPr lang="he-IL" sz="2400" dirty="0"/>
              <a:t>בניגוד לאשכול הררכי, </a:t>
            </a:r>
            <a:r>
              <a:rPr lang="en-US" sz="2400" dirty="0"/>
              <a:t>k-means</a:t>
            </a:r>
            <a:r>
              <a:rPr lang="he-IL" sz="2400" dirty="0"/>
              <a:t> הוא שיטה</a:t>
            </a:r>
            <a:r>
              <a:rPr lang="en-US" sz="2400" dirty="0"/>
              <a:t> </a:t>
            </a:r>
            <a:r>
              <a:rPr lang="he-IL" sz="2400" dirty="0"/>
              <a:t> </a:t>
            </a:r>
            <a:r>
              <a:rPr lang="en-US" sz="2400" dirty="0"/>
              <a:t>top-down</a:t>
            </a:r>
            <a:r>
              <a:rPr lang="he-IL" sz="2400" dirty="0"/>
              <a:t> כך שאנחנו קובעים מראש את מספר הקבוצות.  </a:t>
            </a:r>
          </a:p>
          <a:p>
            <a:pPr algn="r" rtl="1"/>
            <a:r>
              <a:rPr lang="he-IL" sz="2400" dirty="0"/>
              <a:t>המטרה שלנו היא לקבל קבוצות שעבורם סכום המרחקים בתוך הקבוצות הוא מנימלי. הבעיה הזו היא בלתי פתירה מתמטית, לכן נשתמש בשיטות חלופיות כמו </a:t>
            </a:r>
            <a:r>
              <a:rPr lang="en-US" sz="2400" dirty="0"/>
              <a:t>K-means </a:t>
            </a:r>
            <a:r>
              <a:rPr lang="he-IL" sz="2400" dirty="0"/>
              <a:t>. </a:t>
            </a:r>
          </a:p>
          <a:p>
            <a:pPr algn="r" rtl="1"/>
            <a:r>
              <a:rPr lang="he-IL" sz="2400" dirty="0"/>
              <a:t>ב </a:t>
            </a:r>
            <a:r>
              <a:rPr lang="en-US" sz="2400" dirty="0"/>
              <a:t>k-means </a:t>
            </a:r>
            <a:r>
              <a:rPr lang="he-IL" sz="2400" dirty="0"/>
              <a:t> נקבל מינימום בסכום המרחקים בתוך הקבוצות, אבל לאו דווקא מינימום גלובלי. </a:t>
            </a:r>
          </a:p>
          <a:p>
            <a:pPr algn="r" rtl="1"/>
            <a:endParaRPr lang="he-IL" sz="2400" dirty="0"/>
          </a:p>
          <a:p>
            <a:pPr algn="r" rtl="1"/>
            <a:endParaRPr lang="en-IL" sz="2400" dirty="0"/>
          </a:p>
        </p:txBody>
      </p:sp>
    </p:spTree>
    <p:extLst>
      <p:ext uri="{BB962C8B-B14F-4D97-AF65-F5344CB8AC3E}">
        <p14:creationId xmlns:p14="http://schemas.microsoft.com/office/powerpoint/2010/main" val="3922978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B675942-BF5F-4BB8-B896-0171280D4F9E}"/>
              </a:ext>
            </a:extLst>
          </p:cNvPr>
          <p:cNvSpPr>
            <a:spLocks noGrp="1"/>
          </p:cNvSpPr>
          <p:nvPr>
            <p:ph type="title"/>
          </p:nvPr>
        </p:nvSpPr>
        <p:spPr>
          <a:xfrm>
            <a:off x="777484" y="-167833"/>
            <a:ext cx="10515600" cy="1325563"/>
          </a:xfrm>
        </p:spPr>
        <p:txBody>
          <a:bodyPr>
            <a:normAutofit/>
          </a:bodyPr>
          <a:lstStyle/>
          <a:p>
            <a:pPr algn="ctr" rtl="1"/>
            <a:r>
              <a:rPr lang="en-US" sz="3200" dirty="0"/>
              <a:t>K-means</a:t>
            </a:r>
            <a:br>
              <a:rPr lang="en-US" sz="3200" dirty="0"/>
            </a:br>
            <a:r>
              <a:rPr lang="en-US" sz="3200" dirty="0"/>
              <a:t>Top-down method </a:t>
            </a:r>
            <a:endParaRPr lang="en-IL" sz="3200" dirty="0"/>
          </a:p>
        </p:txBody>
      </p:sp>
      <p:grpSp>
        <p:nvGrpSpPr>
          <p:cNvPr id="5" name="Group 4">
            <a:extLst>
              <a:ext uri="{FF2B5EF4-FFF2-40B4-BE49-F238E27FC236}">
                <a16:creationId xmlns:a16="http://schemas.microsoft.com/office/drawing/2014/main" id="{DDC07535-FDE3-4D71-B30D-20933BC218B6}"/>
              </a:ext>
            </a:extLst>
          </p:cNvPr>
          <p:cNvGrpSpPr>
            <a:grpSpLocks noChangeAspect="1"/>
          </p:cNvGrpSpPr>
          <p:nvPr/>
        </p:nvGrpSpPr>
        <p:grpSpPr bwMode="auto">
          <a:xfrm>
            <a:off x="2828326" y="1034143"/>
            <a:ext cx="6245248" cy="5720076"/>
            <a:chOff x="1809" y="300"/>
            <a:chExt cx="4067" cy="3725"/>
          </a:xfrm>
        </p:grpSpPr>
        <p:sp>
          <p:nvSpPr>
            <p:cNvPr id="6" name="AutoShape 3">
              <a:extLst>
                <a:ext uri="{FF2B5EF4-FFF2-40B4-BE49-F238E27FC236}">
                  <a16:creationId xmlns:a16="http://schemas.microsoft.com/office/drawing/2014/main" id="{DB62EA38-E02E-4E17-A2B0-756673146AB5}"/>
                </a:ext>
              </a:extLst>
            </p:cNvPr>
            <p:cNvSpPr>
              <a:spLocks noChangeAspect="1" noChangeArrowheads="1" noTextEdit="1"/>
            </p:cNvSpPr>
            <p:nvPr/>
          </p:nvSpPr>
          <p:spPr bwMode="auto">
            <a:xfrm>
              <a:off x="1809" y="300"/>
              <a:ext cx="4062" cy="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87561126-F108-48B3-A098-D792813717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 y="300"/>
              <a:ext cx="4067" cy="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71662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0AB5C6-BB46-4593-FF55-11C8A48F18AE}"/>
              </a:ext>
            </a:extLst>
          </p:cNvPr>
          <p:cNvSpPr>
            <a:spLocks noGrp="1"/>
          </p:cNvSpPr>
          <p:nvPr>
            <p:ph idx="1"/>
          </p:nvPr>
        </p:nvSpPr>
        <p:spPr>
          <a:xfrm>
            <a:off x="700177" y="1161391"/>
            <a:ext cx="10515600" cy="4351338"/>
          </a:xfrm>
        </p:spPr>
        <p:txBody>
          <a:bodyPr/>
          <a:lstStyle/>
          <a:p>
            <a:pPr marL="0" indent="0">
              <a:buNone/>
            </a:pPr>
            <a:r>
              <a:rPr lang="en-US" dirty="0"/>
              <a:t>K-means visualization</a:t>
            </a:r>
          </a:p>
          <a:p>
            <a:pPr marL="0" indent="0">
              <a:buNone/>
            </a:pPr>
            <a:endParaRPr lang="en-US" dirty="0"/>
          </a:p>
          <a:p>
            <a:pPr marL="0" indent="0">
              <a:buNone/>
            </a:pPr>
            <a:r>
              <a:rPr lang="en-US" dirty="0"/>
              <a:t>https://www.naftaliharris.com/blog/visualizing-k-means-clustering/</a:t>
            </a:r>
            <a:endParaRPr lang="en-IL" dirty="0"/>
          </a:p>
        </p:txBody>
      </p:sp>
    </p:spTree>
    <p:extLst>
      <p:ext uri="{BB962C8B-B14F-4D97-AF65-F5344CB8AC3E}">
        <p14:creationId xmlns:p14="http://schemas.microsoft.com/office/powerpoint/2010/main" val="434954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C7DE11-01D4-4A7F-831E-95C8B108DEFE}"/>
              </a:ext>
            </a:extLst>
          </p:cNvPr>
          <p:cNvSpPr/>
          <p:nvPr/>
        </p:nvSpPr>
        <p:spPr>
          <a:xfrm>
            <a:off x="1219200" y="1117034"/>
            <a:ext cx="9949543" cy="2538067"/>
          </a:xfrm>
          <a:prstGeom prst="rect">
            <a:avLst/>
          </a:prstGeom>
        </p:spPr>
        <p:txBody>
          <a:bodyPr wrap="square">
            <a:spAutoFit/>
          </a:bodyPr>
          <a:lstStyle/>
          <a:p>
            <a:pPr algn="r" rtl="1">
              <a:lnSpc>
                <a:spcPct val="115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he-IL" sz="2800" dirty="0">
                <a:solidFill>
                  <a:srgbClr val="000000"/>
                </a:solidFill>
                <a:latin typeface="Calibri" panose="020F0502020204030204" pitchFamily="34" charset="0"/>
                <a:ea typeface="Times New Roman" panose="02020603050405020304" pitchFamily="18" charset="0"/>
              </a:rPr>
              <a:t>האלגוריתם:</a:t>
            </a:r>
            <a:endParaRPr lang="en-IL" sz="24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Bef>
                <a:spcPts val="0"/>
              </a:spcBef>
              <a:spcAft>
                <a:spcPts val="0"/>
              </a:spcAft>
              <a:buFont typeface="+mj-lt"/>
              <a:buAutoNum type="arabicPeriod"/>
            </a:pPr>
            <a:r>
              <a:rPr lang="he-IL" sz="2800" dirty="0">
                <a:solidFill>
                  <a:srgbClr val="000000"/>
                </a:solidFill>
                <a:ea typeface="Times New Roman" panose="02020603050405020304" pitchFamily="18" charset="0"/>
              </a:rPr>
              <a:t>אתחול: תייג כל דוגמה במספר קלסטר אקראי.</a:t>
            </a:r>
            <a:endParaRPr lang="en-IL" sz="4000" dirty="0">
              <a:solidFill>
                <a:srgbClr val="000000"/>
              </a:solidFill>
            </a:endParaRPr>
          </a:p>
          <a:p>
            <a:pPr marL="342900" marR="0" lvl="0" indent="-342900" algn="r" rtl="1">
              <a:lnSpc>
                <a:spcPct val="115000"/>
              </a:lnSpc>
              <a:spcBef>
                <a:spcPts val="0"/>
              </a:spcBef>
              <a:spcAft>
                <a:spcPts val="0"/>
              </a:spcAft>
              <a:buFont typeface="+mj-lt"/>
              <a:buAutoNum type="arabicPeriod"/>
            </a:pPr>
            <a:r>
              <a:rPr lang="he-IL" sz="2800" dirty="0">
                <a:solidFill>
                  <a:srgbClr val="000000"/>
                </a:solidFill>
                <a:ea typeface="Times New Roman" panose="02020603050405020304" pitchFamily="18" charset="0"/>
              </a:rPr>
              <a:t>חזור עד להתכנסות</a:t>
            </a:r>
            <a:r>
              <a:rPr lang="en-US" sz="2800" dirty="0">
                <a:solidFill>
                  <a:srgbClr val="000000"/>
                </a:solidFill>
                <a:latin typeface="Arial" panose="020B0604020202020204" pitchFamily="34" charset="0"/>
                <a:ea typeface="Times New Roman" panose="02020603050405020304" pitchFamily="18" charset="0"/>
              </a:rPr>
              <a:t>:</a:t>
            </a:r>
            <a:endParaRPr lang="en-IL" sz="4000" dirty="0">
              <a:solidFill>
                <a:srgbClr val="000000"/>
              </a:solidFill>
            </a:endParaRPr>
          </a:p>
          <a:p>
            <a:pPr marL="742950" marR="0" lvl="1" indent="-285750" algn="r" rtl="1">
              <a:lnSpc>
                <a:spcPct val="115000"/>
              </a:lnSpc>
              <a:spcBef>
                <a:spcPts val="0"/>
              </a:spcBef>
              <a:spcAft>
                <a:spcPts val="0"/>
              </a:spcAft>
              <a:buFont typeface="+mj-lt"/>
              <a:buAutoNum type="alphaLcPeriod"/>
            </a:pPr>
            <a:r>
              <a:rPr lang="he-IL" sz="2800" dirty="0">
                <a:solidFill>
                  <a:srgbClr val="000000"/>
                </a:solidFill>
                <a:ea typeface="Times New Roman" panose="02020603050405020304" pitchFamily="18" charset="0"/>
              </a:rPr>
              <a:t>לכל קלסטר חשב צנטרואיד (הנקודה ה'ממוצעת' בקלסטר</a:t>
            </a:r>
            <a:r>
              <a:rPr lang="en-US" sz="2800" dirty="0">
                <a:solidFill>
                  <a:srgbClr val="000000"/>
                </a:solidFill>
                <a:latin typeface="Arial" panose="020B0604020202020204" pitchFamily="34" charset="0"/>
                <a:ea typeface="Times New Roman" panose="02020603050405020304" pitchFamily="18" charset="0"/>
              </a:rPr>
              <a:t>(</a:t>
            </a:r>
            <a:r>
              <a:rPr lang="he-IL" sz="2800" dirty="0">
                <a:solidFill>
                  <a:srgbClr val="000000"/>
                </a:solidFill>
                <a:ea typeface="Times New Roman" panose="02020603050405020304" pitchFamily="18" charset="0"/>
              </a:rPr>
              <a:t>.</a:t>
            </a:r>
            <a:endParaRPr lang="en-IL" sz="4000" dirty="0">
              <a:solidFill>
                <a:srgbClr val="000000"/>
              </a:solidFill>
            </a:endParaRPr>
          </a:p>
          <a:p>
            <a:pPr marL="742950" marR="0" lvl="1" indent="-285750" algn="r" rtl="1">
              <a:lnSpc>
                <a:spcPct val="115000"/>
              </a:lnSpc>
              <a:spcBef>
                <a:spcPts val="0"/>
              </a:spcBef>
              <a:spcAft>
                <a:spcPts val="0"/>
              </a:spcAft>
              <a:buFont typeface="+mj-lt"/>
              <a:buAutoNum type="alphaLcPeriod"/>
            </a:pPr>
            <a:r>
              <a:rPr lang="he-IL" sz="2800" dirty="0">
                <a:solidFill>
                  <a:srgbClr val="000000"/>
                </a:solidFill>
                <a:ea typeface="Times New Roman" panose="02020603050405020304" pitchFamily="18" charset="0"/>
              </a:rPr>
              <a:t>תייג כל נקודה בהתאם לתיוג הצנטרואיד הקרוב אליה ביותר.</a:t>
            </a:r>
            <a:endParaRPr lang="en-IL" sz="4000" dirty="0">
              <a:solidFill>
                <a:srgbClr val="000000"/>
              </a:solidFill>
              <a:effectLst/>
            </a:endParaRPr>
          </a:p>
        </p:txBody>
      </p:sp>
      <p:sp>
        <p:nvSpPr>
          <p:cNvPr id="7" name="Title 1">
            <a:extLst>
              <a:ext uri="{FF2B5EF4-FFF2-40B4-BE49-F238E27FC236}">
                <a16:creationId xmlns:a16="http://schemas.microsoft.com/office/drawing/2014/main" id="{23432259-C94E-4667-8048-074A9DAB0FB4}"/>
              </a:ext>
            </a:extLst>
          </p:cNvPr>
          <p:cNvSpPr>
            <a:spLocks noGrp="1"/>
          </p:cNvSpPr>
          <p:nvPr>
            <p:ph type="title"/>
          </p:nvPr>
        </p:nvSpPr>
        <p:spPr>
          <a:xfrm>
            <a:off x="777484" y="-167833"/>
            <a:ext cx="10515600" cy="1325563"/>
          </a:xfrm>
        </p:spPr>
        <p:txBody>
          <a:bodyPr>
            <a:normAutofit/>
          </a:bodyPr>
          <a:lstStyle/>
          <a:p>
            <a:pPr algn="ctr" rtl="1"/>
            <a:r>
              <a:rPr lang="en-US" sz="3200" dirty="0"/>
              <a:t>K-means</a:t>
            </a:r>
            <a:br>
              <a:rPr lang="en-US" sz="3200" dirty="0"/>
            </a:br>
            <a:r>
              <a:rPr lang="en-US" sz="3200" dirty="0"/>
              <a:t>Top-down method </a:t>
            </a:r>
            <a:endParaRPr lang="en-IL" sz="3200" dirty="0"/>
          </a:p>
        </p:txBody>
      </p:sp>
    </p:spTree>
    <p:extLst>
      <p:ext uri="{BB962C8B-B14F-4D97-AF65-F5344CB8AC3E}">
        <p14:creationId xmlns:p14="http://schemas.microsoft.com/office/powerpoint/2010/main" val="3440529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8CB52-41D5-44CA-80FF-BED807E6AECE}"/>
              </a:ext>
            </a:extLst>
          </p:cNvPr>
          <p:cNvSpPr>
            <a:spLocks noGrp="1"/>
          </p:cNvSpPr>
          <p:nvPr>
            <p:ph type="title"/>
          </p:nvPr>
        </p:nvSpPr>
        <p:spPr/>
        <p:txBody>
          <a:bodyPr/>
          <a:lstStyle/>
          <a:p>
            <a:pPr algn="ctr" rtl="1"/>
            <a:r>
              <a:rPr lang="he-IL" dirty="0"/>
              <a:t>תנאי עצירה</a:t>
            </a:r>
            <a:endParaRPr lang="en-IL" dirty="0"/>
          </a:p>
        </p:txBody>
      </p:sp>
      <p:sp>
        <p:nvSpPr>
          <p:cNvPr id="3" name="Content Placeholder 2">
            <a:extLst>
              <a:ext uri="{FF2B5EF4-FFF2-40B4-BE49-F238E27FC236}">
                <a16:creationId xmlns:a16="http://schemas.microsoft.com/office/drawing/2014/main" id="{0B6016AD-84C3-423D-B042-F4554FA51EEF}"/>
              </a:ext>
            </a:extLst>
          </p:cNvPr>
          <p:cNvSpPr>
            <a:spLocks noGrp="1"/>
          </p:cNvSpPr>
          <p:nvPr>
            <p:ph idx="1"/>
          </p:nvPr>
        </p:nvSpPr>
        <p:spPr/>
        <p:txBody>
          <a:bodyPr/>
          <a:lstStyle/>
          <a:p>
            <a:pPr marL="0" indent="0" algn="r" rtl="1">
              <a:buNone/>
            </a:pPr>
            <a:r>
              <a:rPr lang="he-IL" dirty="0"/>
              <a:t>תנאי עצירה שנלמדו בהרצאה:</a:t>
            </a:r>
          </a:p>
          <a:p>
            <a:pPr marL="514350" indent="-514350" algn="r" rtl="1">
              <a:buAutoNum type="arabicPeriod"/>
            </a:pPr>
            <a:r>
              <a:rPr lang="he-IL" dirty="0"/>
              <a:t>כשבכל ריצה של הלולאה אין יותר מעבר של דוגמאות מקבוצה לקבוצה.</a:t>
            </a:r>
          </a:p>
          <a:p>
            <a:pPr marL="514350" indent="-514350" algn="r" rtl="1">
              <a:buAutoNum type="arabicPeriod"/>
            </a:pPr>
            <a:r>
              <a:rPr lang="he-IL" dirty="0"/>
              <a:t>כשבכל ריצה של הלולאה השינוי בממוצע המרחקים של הדוגמאות מהצנטרואידים קטן מערך מסויים</a:t>
            </a:r>
          </a:p>
          <a:p>
            <a:pPr marL="514350" indent="-514350" algn="r" rtl="1">
              <a:buAutoNum type="arabicPeriod"/>
            </a:pPr>
            <a:r>
              <a:rPr lang="he-IL" dirty="0"/>
              <a:t>לאחר מספר קבוע מראש של הרצות</a:t>
            </a:r>
            <a:endParaRPr lang="en-IL" dirty="0"/>
          </a:p>
        </p:txBody>
      </p:sp>
    </p:spTree>
    <p:extLst>
      <p:ext uri="{BB962C8B-B14F-4D97-AF65-F5344CB8AC3E}">
        <p14:creationId xmlns:p14="http://schemas.microsoft.com/office/powerpoint/2010/main" val="3280299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D4229DA-9B8F-4A2A-9E8C-65243CB9AB57}"/>
              </a:ext>
            </a:extLst>
          </p:cNvPr>
          <p:cNvSpPr/>
          <p:nvPr/>
        </p:nvSpPr>
        <p:spPr>
          <a:xfrm>
            <a:off x="750498" y="0"/>
            <a:ext cx="10884456" cy="2198038"/>
          </a:xfrm>
          <a:prstGeom prst="rect">
            <a:avLst/>
          </a:prstGeom>
        </p:spPr>
        <p:txBody>
          <a:bodyPr wrap="square">
            <a:spAutoFit/>
          </a:bodyPr>
          <a:lstStyle/>
          <a:p>
            <a:pPr algn="r" rtl="1">
              <a:lnSpc>
                <a:spcPct val="115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he-IL" sz="3200" b="1" dirty="0">
                <a:solidFill>
                  <a:srgbClr val="000000"/>
                </a:solidFill>
                <a:latin typeface="Calibri" panose="020F0502020204030204" pitchFamily="34" charset="0"/>
                <a:ea typeface="Times New Roman" panose="02020603050405020304" pitchFamily="18" charset="0"/>
              </a:rPr>
              <a:t>חסרונות </a:t>
            </a:r>
            <a:r>
              <a:rPr lang="en-US" sz="3200" b="1" dirty="0">
                <a:solidFill>
                  <a:srgbClr val="000000"/>
                </a:solidFill>
                <a:latin typeface="Calibri" panose="020F0502020204030204" pitchFamily="34" charset="0"/>
                <a:ea typeface="Times New Roman" panose="02020603050405020304" pitchFamily="18" charset="0"/>
              </a:rPr>
              <a:t> -</a:t>
            </a:r>
            <a:r>
              <a:rPr lang="en-US" sz="3200" b="1" dirty="0" err="1">
                <a:solidFill>
                  <a:srgbClr val="000000"/>
                </a:solidFill>
                <a:latin typeface="Calibri" panose="020F0502020204030204" pitchFamily="34" charset="0"/>
                <a:ea typeface="Times New Roman" panose="02020603050405020304" pitchFamily="18" charset="0"/>
              </a:rPr>
              <a:t>kmeans</a:t>
            </a:r>
            <a:r>
              <a:rPr lang="he-IL" sz="3200" b="1" dirty="0">
                <a:solidFill>
                  <a:srgbClr val="000000"/>
                </a:solidFill>
                <a:latin typeface="Calibri" panose="020F0502020204030204" pitchFamily="34" charset="0"/>
                <a:ea typeface="Times New Roman" panose="02020603050405020304" pitchFamily="18" charset="0"/>
              </a:rPr>
              <a:t>תלות בתנאי התחלה</a:t>
            </a:r>
            <a:r>
              <a:rPr lang="he-IL" sz="3200" dirty="0">
                <a:solidFill>
                  <a:srgbClr val="000000"/>
                </a:solidFill>
                <a:latin typeface="Calibri" panose="020F0502020204030204" pitchFamily="34" charset="0"/>
                <a:ea typeface="Times New Roman" panose="02020603050405020304" pitchFamily="18" charset="0"/>
              </a:rPr>
              <a:t> </a:t>
            </a:r>
            <a:endParaRPr lang="en-IL" sz="2800" dirty="0">
              <a:latin typeface="Calibri" panose="020F0502020204030204" pitchFamily="34" charset="0"/>
              <a:ea typeface="Calibri" panose="020F0502020204030204" pitchFamily="34" charset="0"/>
              <a:cs typeface="Arial" panose="020B0604020202020204" pitchFamily="34" charset="0"/>
            </a:endParaRPr>
          </a:p>
          <a:p>
            <a:pPr algn="r" rtl="1">
              <a:lnSpc>
                <a:spcPct val="115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he-IL" sz="2000" dirty="0">
                <a:solidFill>
                  <a:srgbClr val="000000"/>
                </a:solidFill>
                <a:latin typeface="Calibri" panose="020F0502020204030204" pitchFamily="34" charset="0"/>
                <a:ea typeface="Times New Roman" panose="02020603050405020304" pitchFamily="18" charset="0"/>
              </a:rPr>
              <a:t>נתונות 24 נקודות במרחב דו-מימדי. הדוגמאות עברו</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clustering </a:t>
            </a:r>
            <a:r>
              <a:rPr lang="he-IL" sz="2000" dirty="0">
                <a:solidFill>
                  <a:srgbClr val="000000"/>
                </a:solidFill>
                <a:latin typeface="Calibri" panose="020F0502020204030204" pitchFamily="34" charset="0"/>
                <a:ea typeface="Times New Roman" panose="02020603050405020304" pitchFamily="18" charset="0"/>
              </a:rPr>
              <a:t>פעמיים באמצעות שיטת</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k means </a:t>
            </a:r>
            <a:r>
              <a:rPr lang="he-IL" sz="2000" dirty="0">
                <a:solidFill>
                  <a:srgbClr val="000000"/>
                </a:solidFill>
                <a:latin typeface="Calibri" panose="020F0502020204030204" pitchFamily="34" charset="0"/>
                <a:ea typeface="Times New Roman" panose="02020603050405020304" pitchFamily="18" charset="0"/>
              </a:rPr>
              <a:t>עם</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k=3 </a:t>
            </a:r>
            <a:r>
              <a:rPr lang="he-IL" sz="2000" dirty="0">
                <a:solidFill>
                  <a:srgbClr val="000000"/>
                </a:solidFill>
                <a:latin typeface="Calibri" panose="020F0502020204030204" pitchFamily="34" charset="0"/>
                <a:ea typeface="Times New Roman" panose="02020603050405020304" pitchFamily="18" charset="0"/>
              </a:rPr>
              <a:t>נתונים להלן תנאי ההתחלה של האלגוריתם בשני המקרים </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he-IL" sz="2000" dirty="0">
                <a:solidFill>
                  <a:srgbClr val="000000"/>
                </a:solidFill>
                <a:latin typeface="Calibri" panose="020F0502020204030204" pitchFamily="34" charset="0"/>
                <a:ea typeface="Times New Roman" panose="02020603050405020304" pitchFamily="18" charset="0"/>
              </a:rPr>
              <a:t>צורה שונה מסמלת תיוג התחלתי שונה</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2000" dirty="0">
              <a:solidFill>
                <a:srgbClr val="000000"/>
              </a:solidFill>
              <a:latin typeface="Arial" panose="020B0604020202020204" pitchFamily="34" charset="0"/>
              <a:cs typeface="Arial" panose="020B0604020202020204" pitchFamily="34" charset="0"/>
            </a:endParaRPr>
          </a:p>
          <a:p>
            <a:pPr algn="r" rtl="1">
              <a:lnSpc>
                <a:spcPct val="115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he-IL" dirty="0"/>
              <a:t>איך תהיה החלוקה לקלסטרים לאחר התכנסות האלגוריתם?</a:t>
            </a:r>
            <a:endParaRPr lang="en-IL" dirty="0"/>
          </a:p>
          <a:p>
            <a:pPr algn="r" rtl="1">
              <a:lnSpc>
                <a:spcPct val="115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IL"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sz="1200" dirty="0">
                <a:solidFill>
                  <a:srgbClr val="0000FF"/>
                </a:solidFill>
                <a:latin typeface="Courier New" panose="02070309020205020404" pitchFamily="49" charset="0"/>
                <a:ea typeface="Calibri" panose="020F0502020204030204" pitchFamily="34" charset="0"/>
                <a:cs typeface="Arial" panose="020B0604020202020204" pitchFamily="34" charset="0"/>
              </a:rPr>
              <a:t> </a:t>
            </a:r>
            <a:endParaRPr lang="en-IL"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B788AE1-E0D9-4829-8233-B338F83DD03A}"/>
              </a:ext>
            </a:extLst>
          </p:cNvPr>
          <p:cNvPicPr/>
          <p:nvPr/>
        </p:nvPicPr>
        <p:blipFill>
          <a:blip r:embed="rId2"/>
          <a:stretch>
            <a:fillRect/>
          </a:stretch>
        </p:blipFill>
        <p:spPr>
          <a:xfrm>
            <a:off x="2690648" y="1923393"/>
            <a:ext cx="6274675" cy="4934607"/>
          </a:xfrm>
          <a:prstGeom prst="rect">
            <a:avLst/>
          </a:prstGeom>
        </p:spPr>
      </p:pic>
    </p:spTree>
    <p:extLst>
      <p:ext uri="{BB962C8B-B14F-4D97-AF65-F5344CB8AC3E}">
        <p14:creationId xmlns:p14="http://schemas.microsoft.com/office/powerpoint/2010/main" val="1143788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BDD2D-4704-4499-ADF2-6C9476940AD6}"/>
              </a:ext>
            </a:extLst>
          </p:cNvPr>
          <p:cNvSpPr>
            <a:spLocks noGrp="1"/>
          </p:cNvSpPr>
          <p:nvPr>
            <p:ph type="title"/>
          </p:nvPr>
        </p:nvSpPr>
        <p:spPr/>
        <p:txBody>
          <a:bodyPr>
            <a:normAutofit fontScale="90000"/>
          </a:bodyPr>
          <a:lstStyle/>
          <a:p>
            <a:pPr algn="ctr"/>
            <a:r>
              <a:rPr lang="he-IL" dirty="0"/>
              <a:t>התכנסות למינימום מקומי</a:t>
            </a:r>
            <a:br>
              <a:rPr lang="en-US" dirty="0"/>
            </a:br>
            <a:r>
              <a:rPr lang="he-IL" sz="3600" dirty="0"/>
              <a:t>צריך לנסות מספר רב של תנאי התחלה שונים, ולקחת את הפתרון הכי טוב מבין כולם</a:t>
            </a:r>
            <a:endParaRPr lang="en-IL" dirty="0"/>
          </a:p>
        </p:txBody>
      </p:sp>
      <p:pic>
        <p:nvPicPr>
          <p:cNvPr id="4" name="Picture 3">
            <a:extLst>
              <a:ext uri="{FF2B5EF4-FFF2-40B4-BE49-F238E27FC236}">
                <a16:creationId xmlns:a16="http://schemas.microsoft.com/office/drawing/2014/main" id="{CECF14F9-8588-4C19-96BA-B50533173522}"/>
              </a:ext>
            </a:extLst>
          </p:cNvPr>
          <p:cNvPicPr>
            <a:picLocks noChangeAspect="1"/>
          </p:cNvPicPr>
          <p:nvPr/>
        </p:nvPicPr>
        <p:blipFill>
          <a:blip r:embed="rId2"/>
          <a:stretch>
            <a:fillRect/>
          </a:stretch>
        </p:blipFill>
        <p:spPr>
          <a:xfrm>
            <a:off x="974135" y="2224881"/>
            <a:ext cx="10698957" cy="3566319"/>
          </a:xfrm>
          <a:prstGeom prst="rect">
            <a:avLst/>
          </a:prstGeom>
        </p:spPr>
      </p:pic>
    </p:spTree>
    <p:extLst>
      <p:ext uri="{BB962C8B-B14F-4D97-AF65-F5344CB8AC3E}">
        <p14:creationId xmlns:p14="http://schemas.microsoft.com/office/powerpoint/2010/main" val="9437057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2104</TotalTime>
  <Words>976</Words>
  <Application>Microsoft Office PowerPoint</Application>
  <PresentationFormat>Widescreen</PresentationFormat>
  <Paragraphs>95</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Courier New</vt:lpstr>
      <vt:lpstr>Office Theme</vt:lpstr>
      <vt:lpstr>תרגול 12</vt:lpstr>
      <vt:lpstr>שבוע שעבר</vt:lpstr>
      <vt:lpstr>K-means</vt:lpstr>
      <vt:lpstr>K-means Top-down method </vt:lpstr>
      <vt:lpstr>PowerPoint Presentation</vt:lpstr>
      <vt:lpstr>K-means Top-down method </vt:lpstr>
      <vt:lpstr>תנאי עצירה</vt:lpstr>
      <vt:lpstr>PowerPoint Presentation</vt:lpstr>
      <vt:lpstr>התכנסות למינימום מקומי צריך לנסות מספר רב של תנאי התחלה שונים, ולקחת את הפתרון הכי טוב מבין כולם</vt:lpstr>
      <vt:lpstr>PowerPoint Presentation</vt:lpstr>
      <vt:lpstr>PowerPoint Presentation</vt:lpstr>
      <vt:lpstr>PowerPoint Presentation</vt:lpstr>
      <vt:lpstr>PowerPoint Presentation</vt:lpstr>
      <vt:lpstr>PowerPoint Presentation</vt:lpstr>
      <vt:lpstr>איך נקבע מהו מספר הקבוצות האופטימלי?</vt:lpstr>
      <vt:lpstr>באמצעות האשכול ההיררכי</vt:lpstr>
      <vt:lpstr>PowerPoint Presentation</vt:lpstr>
      <vt:lpstr>Scree plot</vt:lpstr>
      <vt:lpstr>PowerPoint Presentation</vt:lpstr>
      <vt:lpstr>מדד סילואט (Silhouette)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Aseel Shomar</dc:creator>
  <cp:lastModifiedBy>Aseel Shomar</cp:lastModifiedBy>
  <cp:revision>62</cp:revision>
  <dcterms:created xsi:type="dcterms:W3CDTF">2020-06-21T18:42:46Z</dcterms:created>
  <dcterms:modified xsi:type="dcterms:W3CDTF">2022-07-01T08:42:22Z</dcterms:modified>
</cp:coreProperties>
</file>