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62" r:id="rId5"/>
    <p:sldId id="264" r:id="rId6"/>
    <p:sldId id="265" r:id="rId7"/>
    <p:sldId id="267" r:id="rId8"/>
    <p:sldId id="270" r:id="rId9"/>
    <p:sldId id="273" r:id="rId10"/>
    <p:sldId id="272" r:id="rId11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7039-8E81-418C-B69C-0A3800AC8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3ADE6-4490-4ED5-BD12-B6C38C776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82234-8C10-4571-91F1-1FADA8329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9BD-01AF-4F36-A36E-04CEDC2902EF}" type="datetimeFigureOut">
              <a:rPr lang="LID4096" smtClean="0"/>
              <a:t>04/27/2022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E8A9D-D212-46F4-8AB5-A122EE37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351FB-B057-42EE-BF44-FCC67E3D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DBF1-C53D-4C64-AD78-C2B1719DDED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4140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E5E3A-590E-446A-85EC-B2D9E1FD3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242C9-8779-464A-B08B-C10B27A9B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E723C-D8BA-41F0-8790-4C1739BD1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9BD-01AF-4F36-A36E-04CEDC2902EF}" type="datetimeFigureOut">
              <a:rPr lang="LID4096" smtClean="0"/>
              <a:t>04/27/2022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67BA1-320E-45A0-BFBD-3F9E5A66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FFE1E-79E4-4B5B-9507-E230222FB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DBF1-C53D-4C64-AD78-C2B1719DDED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4348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823A4-CEA4-4C0F-8DC1-CFC3CED7A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A7CAE2-11E7-4907-812F-49867CAE8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515CC-D563-4E47-ABA8-F25767069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9BD-01AF-4F36-A36E-04CEDC2902EF}" type="datetimeFigureOut">
              <a:rPr lang="LID4096" smtClean="0"/>
              <a:t>04/27/2022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CB7EA-A53D-4551-B0A2-4C89AA714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E152B-8D63-4591-AF70-39E764436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DBF1-C53D-4C64-AD78-C2B1719DDED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3435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B820-EA52-4FC5-BE83-9C854594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12DCA-A6AE-414A-9875-0158A7D64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6F917-3434-4ADA-85E8-6AE18603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9BD-01AF-4F36-A36E-04CEDC2902EF}" type="datetimeFigureOut">
              <a:rPr lang="LID4096" smtClean="0"/>
              <a:t>04/27/2022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589CD-4B3D-4068-8132-A7791D850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18859-796A-47E8-9FA0-6BC2E4BC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DBF1-C53D-4C64-AD78-C2B1719DDED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3846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9A0B-D6DB-4DEA-A265-089D80EBB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D4DF3-F34F-439D-935E-818DAA1DF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CA0AD-E216-46D9-A9D3-6C4B88C3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9BD-01AF-4F36-A36E-04CEDC2902EF}" type="datetimeFigureOut">
              <a:rPr lang="LID4096" smtClean="0"/>
              <a:t>04/27/2022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428E2-3451-4EE1-9871-DEC81C5D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0E8F5-9EFF-4B54-852C-D3E9974B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DBF1-C53D-4C64-AD78-C2B1719DDED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3315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D952-A279-4687-BF68-DDF974B72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AC4DB-B017-44A6-A1A6-9215E6516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0D2C17-4974-4CA0-8432-7F7E60C53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3D5BF-103D-4D54-B1B7-947C66734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9BD-01AF-4F36-A36E-04CEDC2902EF}" type="datetimeFigureOut">
              <a:rPr lang="LID4096" smtClean="0"/>
              <a:t>04/27/2022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00879-BDE9-4112-A6AC-008B77CE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73D62-4A84-4178-AF1C-A10A932D7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DBF1-C53D-4C64-AD78-C2B1719DDED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4361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DDE75-B5C8-434D-A811-6C8356D9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243AF-98FB-4A27-A0A2-5BD5CD4D6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F7BCA-DCC2-4E7A-B196-0142A1DB7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F1E2D5-EAA3-4049-8446-AA5F3145D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C008BD-4E4B-4150-B5E7-58D78A717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1738C2-9FC1-4FC2-821C-4F82136B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9BD-01AF-4F36-A36E-04CEDC2902EF}" type="datetimeFigureOut">
              <a:rPr lang="LID4096" smtClean="0"/>
              <a:t>04/27/2022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9A289-DA4E-44A3-943B-AA0EBB00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4DBC6B-514B-44E8-8C6E-C0CDF237B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DBF1-C53D-4C64-AD78-C2B1719DDED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929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58B8-9FEE-4308-96F1-935648D8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7C7EDA-59D3-40FC-8913-EFE6A68E5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9BD-01AF-4F36-A36E-04CEDC2902EF}" type="datetimeFigureOut">
              <a:rPr lang="LID4096" smtClean="0"/>
              <a:t>04/27/2022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79BE35-DD89-4B0C-9682-BDF911F3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EA1273-B18E-47D6-987A-918275D9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DBF1-C53D-4C64-AD78-C2B1719DDED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5383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F03EEB-D422-41B6-A6F9-63E3680F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9BD-01AF-4F36-A36E-04CEDC2902EF}" type="datetimeFigureOut">
              <a:rPr lang="LID4096" smtClean="0"/>
              <a:t>04/27/2022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0B39D-F857-46C3-944C-811C85B2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3DA75-B613-4537-8A21-11DBF88D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DBF1-C53D-4C64-AD78-C2B1719DDED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564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0EEC8-C25E-4318-9855-086ED0AB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97564-C2AA-4781-89A1-361481BA5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4DF16-D0D5-44AA-A49D-12E296E61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A6324-0AA9-472B-A32A-7A1B8CAAB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9BD-01AF-4F36-A36E-04CEDC2902EF}" type="datetimeFigureOut">
              <a:rPr lang="LID4096" smtClean="0"/>
              <a:t>04/27/2022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584F8-F594-40BB-9783-E01EFAB60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89E91-D8F9-4797-92BF-1F3B684D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DBF1-C53D-4C64-AD78-C2B1719DDED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2946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54DA-CCAD-4BA5-A62E-CE8AB087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883177-2EEB-477E-8060-A8C95C8336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DF567-30A3-40BF-824A-4DDEA92B8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C5B66-6C6F-4B7F-BB64-0E7CE1D5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D9BD-01AF-4F36-A36E-04CEDC2902EF}" type="datetimeFigureOut">
              <a:rPr lang="LID4096" smtClean="0"/>
              <a:t>04/27/2022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FFEEE-F087-4760-B6EB-7213E65B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2CBC4-7C88-42F8-A61A-BEE0AA2E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DBF1-C53D-4C64-AD78-C2B1719DDED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1940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EC55E9-63F0-47C8-BA14-5EB45B4E4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EE80C-9D77-4AF0-8011-7E3C47140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3D7CA-145A-4497-9F53-6A18D9A42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6D9BD-01AF-4F36-A36E-04CEDC2902EF}" type="datetimeFigureOut">
              <a:rPr lang="LID4096" smtClean="0"/>
              <a:t>04/27/2022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C3CD1-D527-4477-95F2-C7A0CC345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B484-BED4-4428-8D29-9A078118B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DBF1-C53D-4C64-AD78-C2B1719DDED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1382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jpeg"/><Relationship Id="rId2" Type="http://schemas.openxmlformats.org/officeDocument/2006/relationships/video" Target="https://www.youtube.com/embed/17tqXgvCN0E?feature=oembed" TargetMode="External"/><Relationship Id="rId1" Type="http://schemas.openxmlformats.org/officeDocument/2006/relationships/video" Target="https://www.youtube.com/embed/3mclp9QmCGs?feature=oembed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8B5EA-166A-4DD3-BFAC-A4C434B8D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180159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he-IL" sz="2800" dirty="0"/>
              <a:t>מעבר ממערכת חד </a:t>
            </a:r>
            <a:r>
              <a:rPr lang="he-IL" sz="2800" dirty="0" err="1"/>
              <a:t>מימדית</a:t>
            </a:r>
            <a:r>
              <a:rPr lang="he-IL" sz="2800" dirty="0"/>
              <a:t> מסדר שני למערכת דו </a:t>
            </a:r>
            <a:r>
              <a:rPr lang="he-IL" sz="2800" dirty="0" err="1"/>
              <a:t>מימדית</a:t>
            </a:r>
            <a:r>
              <a:rPr lang="he-IL" sz="2800" dirty="0"/>
              <a:t> מסדר ראשון</a:t>
            </a:r>
            <a:endParaRPr lang="LID4096" sz="28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322BDE3-133A-439A-915F-B6ADC81BF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761" y="1083325"/>
            <a:ext cx="3962743" cy="114614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682A78-E468-4D8E-A9EB-CEB55633006E}"/>
              </a:ext>
            </a:extLst>
          </p:cNvPr>
          <p:cNvSpPr/>
          <p:nvPr/>
        </p:nvSpPr>
        <p:spPr>
          <a:xfrm>
            <a:off x="9881777" y="775548"/>
            <a:ext cx="19672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600" i="0" dirty="0">
                <a:effectLst/>
                <a:latin typeface="-apple-system"/>
              </a:rPr>
              <a:t>נתונה המערכת הבאה:</a:t>
            </a:r>
            <a:endParaRPr lang="LID4096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83A31E-96BF-4603-A05F-37AE1ECFDF43}"/>
              </a:ext>
            </a:extLst>
          </p:cNvPr>
          <p:cNvSpPr/>
          <p:nvPr/>
        </p:nvSpPr>
        <p:spPr>
          <a:xfrm>
            <a:off x="8360502" y="2352583"/>
            <a:ext cx="3831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b="0" i="0" dirty="0">
                <a:effectLst/>
                <a:latin typeface="-apple-system"/>
              </a:rPr>
              <a:t>באיזה מרגעי הזמן הבאים יתקיים </a:t>
            </a:r>
            <a:r>
              <a:rPr lang="en-US" b="0" i="0" dirty="0">
                <a:effectLst/>
                <a:latin typeface="-apple-system"/>
              </a:rPr>
              <a:t>?x(t)=0</a:t>
            </a:r>
            <a:endParaRPr lang="LID4096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B344A2-299F-46EF-8FC2-2CA6115AA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925" y="2845026"/>
            <a:ext cx="112395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5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8930504-398D-4D40-AE87-AB9AC8284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5295" y="26005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LID4096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מועד א 2017 </a:t>
            </a:r>
            <a:endParaRPr kumimoji="0" lang="en-US" altLang="LID4096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LID4096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נתונה המערכת הבאה: </a:t>
            </a:r>
            <a:endParaRPr kumimoji="0" lang="en-US" altLang="LID4096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LID4096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89" name="Picture 7">
            <a:extLst>
              <a:ext uri="{FF2B5EF4-FFF2-40B4-BE49-F238E27FC236}">
                <a16:creationId xmlns:a16="http://schemas.microsoft.com/office/drawing/2014/main" id="{370710B4-8A67-4564-BBDF-F857AB041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19"/>
          <a:stretch>
            <a:fillRect/>
          </a:stretch>
        </p:blipFill>
        <p:spPr bwMode="auto">
          <a:xfrm>
            <a:off x="8481269" y="599812"/>
            <a:ext cx="1627188" cy="46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4CE769E-424C-4FD3-A63F-C8E24C7A9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526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LID4096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כאשר </a:t>
            </a:r>
            <a:r>
              <a:rPr kumimoji="0" lang="en-US" altLang="LID4096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f(x)</a:t>
            </a:r>
            <a:r>
              <a:rPr kumimoji="0" lang="he-IL" altLang="LID4096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 </a:t>
            </a:r>
            <a:r>
              <a:rPr kumimoji="0" lang="en-US" altLang="LID4096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x(t)</a:t>
            </a:r>
            <a:r>
              <a:rPr kumimoji="0" lang="he-IL" altLang="LID4096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נתונים בגרפים הבאים:</a:t>
            </a:r>
            <a:endParaRPr kumimoji="0" lang="he-IL" altLang="LID4096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E2E7CB-699A-45F0-8AD5-9CFC5ECB3A6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432890" y="1788111"/>
            <a:ext cx="3430486" cy="49943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CC4121-FDFE-4ADD-B233-1928C56DF2C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73191" y="1862360"/>
            <a:ext cx="588645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F22B-C535-4178-86D9-3588C1D4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180159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he-IL" sz="2800" dirty="0"/>
              <a:t>תהודה</a:t>
            </a:r>
            <a:endParaRPr lang="LID4096" sz="2800" dirty="0"/>
          </a:p>
        </p:txBody>
      </p:sp>
      <p:pic>
        <p:nvPicPr>
          <p:cNvPr id="1026" name="Picture 2" descr="Working at Five Times the Normal Rate&quot; Was a &quot;Privilege&quot; For the ...">
            <a:extLst>
              <a:ext uri="{FF2B5EF4-FFF2-40B4-BE49-F238E27FC236}">
                <a16:creationId xmlns:a16="http://schemas.microsoft.com/office/drawing/2014/main" id="{E03E7186-8EEB-4280-A5F7-9A6CCF934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90" y="804655"/>
            <a:ext cx="3191455" cy="212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4 Unit Metal Swing Set - Smyths Toys">
            <a:extLst>
              <a:ext uri="{FF2B5EF4-FFF2-40B4-BE49-F238E27FC236}">
                <a16:creationId xmlns:a16="http://schemas.microsoft.com/office/drawing/2014/main" id="{0F8E71E1-5CD0-4EF1-BCF8-CF0F77BDE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554" y="151021"/>
            <a:ext cx="3776311" cy="377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nline Media 2" title="Tacoma Bridge">
            <a:hlinkClick r:id="" action="ppaction://media"/>
            <a:extLst>
              <a:ext uri="{FF2B5EF4-FFF2-40B4-BE49-F238E27FC236}">
                <a16:creationId xmlns:a16="http://schemas.microsoft.com/office/drawing/2014/main" id="{BEEDA147-E617-4685-A227-6062ED9379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66700" y="3452207"/>
            <a:ext cx="4187854" cy="3138610"/>
          </a:xfrm>
          <a:prstGeom prst="rect">
            <a:avLst/>
          </a:prstGeom>
        </p:spPr>
      </p:pic>
      <p:pic>
        <p:nvPicPr>
          <p:cNvPr id="5" name="Online Media 4" title="breaking a wine glass using resonance">
            <a:hlinkClick r:id="" action="ppaction://media"/>
            <a:extLst>
              <a:ext uri="{FF2B5EF4-FFF2-40B4-BE49-F238E27FC236}">
                <a16:creationId xmlns:a16="http://schemas.microsoft.com/office/drawing/2014/main" id="{8A3CD2C8-04B3-4912-879F-B0E3D8AB1451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7878137" y="3717040"/>
            <a:ext cx="4047163" cy="303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1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232FF5-C4DF-4BBA-AB16-685086B1C07E}"/>
              </a:ext>
            </a:extLst>
          </p:cNvPr>
          <p:cNvSpPr/>
          <p:nvPr/>
        </p:nvSpPr>
        <p:spPr>
          <a:xfrm>
            <a:off x="612396" y="823867"/>
            <a:ext cx="115180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sz="1600" b="0" i="0" dirty="0">
                <a:effectLst/>
                <a:latin typeface="-apple-system"/>
              </a:rPr>
              <a:t>אתם חוקרים במעבדה שעובדת על טיפול חדשני בקצב לב איטי על ידי גירוי חשמלי.</a:t>
            </a:r>
          </a:p>
          <a:p>
            <a:pPr algn="r"/>
            <a:r>
              <a:rPr lang="he-IL" sz="1600" b="0" i="0" dirty="0">
                <a:effectLst/>
                <a:latin typeface="-apple-system"/>
              </a:rPr>
              <a:t>הנכם עובדים על תרבית תאי לב  של </a:t>
            </a:r>
            <a:r>
              <a:rPr lang="he-IL" sz="1600" b="0" i="0" dirty="0" err="1">
                <a:effectLst/>
                <a:latin typeface="-apple-system"/>
              </a:rPr>
              <a:t>לויתן</a:t>
            </a:r>
            <a:r>
              <a:rPr lang="he-IL" sz="1600" b="0" i="0" dirty="0">
                <a:effectLst/>
                <a:latin typeface="-apple-system"/>
              </a:rPr>
              <a:t> שקצב ההתכווצות מתואר בה על ידי המשוואה הבאה: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E62137-9C8E-456D-8372-70250DE5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180159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he-IL" sz="2800" dirty="0"/>
              <a:t>תהודה</a:t>
            </a:r>
            <a:endParaRPr lang="LID4096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60AA2D-D169-447D-AB5B-D9D1534F4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5574" y="1408642"/>
            <a:ext cx="2352675" cy="8667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3D67E1F-20FF-48AC-A4CC-74F5790004B1}"/>
              </a:ext>
            </a:extLst>
          </p:cNvPr>
          <p:cNvSpPr/>
          <p:nvPr/>
        </p:nvSpPr>
        <p:spPr>
          <a:xfrm>
            <a:off x="4043494" y="2275417"/>
            <a:ext cx="79863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b="0" i="0" dirty="0">
                <a:solidFill>
                  <a:srgbClr val="3D464C"/>
                </a:solidFill>
                <a:effectLst/>
                <a:latin typeface="-apple-system"/>
              </a:rPr>
              <a:t>  x</a:t>
            </a:r>
            <a:r>
              <a:rPr lang="he-IL" sz="1600" b="0" i="0" dirty="0">
                <a:effectLst/>
                <a:latin typeface="-apple-system"/>
              </a:rPr>
              <a:t>מתאר את אורך שריר הלב במהלך ההתכווצויות</a:t>
            </a:r>
          </a:p>
          <a:p>
            <a:pPr algn="r"/>
            <a:r>
              <a:rPr lang="he-IL" sz="1600" b="0" i="0" dirty="0">
                <a:effectLst/>
                <a:latin typeface="-apple-system"/>
              </a:rPr>
              <a:t>על מנת להיות מסוגלים להבין את הדינמיקה של התאים יש לעבור למערכת משוואות מסדר ראשון.</a:t>
            </a:r>
          </a:p>
          <a:p>
            <a:pPr algn="r"/>
            <a:r>
              <a:rPr lang="he-IL" sz="1600" b="0" i="0" dirty="0">
                <a:effectLst/>
                <a:latin typeface="-apple-system"/>
              </a:rPr>
              <a:t> </a:t>
            </a:r>
          </a:p>
          <a:p>
            <a:pPr algn="r"/>
            <a:r>
              <a:rPr lang="he-IL" sz="1600" b="0" i="0" dirty="0">
                <a:effectLst/>
                <a:latin typeface="-apple-system"/>
              </a:rPr>
              <a:t>המתארת את המערכת מסדר ראשון?</a:t>
            </a:r>
          </a:p>
          <a:p>
            <a:pPr algn="r"/>
            <a:r>
              <a:rPr lang="he-IL" b="0" i="0" dirty="0">
                <a:solidFill>
                  <a:srgbClr val="3D464C"/>
                </a:solidFill>
                <a:effectLst/>
                <a:latin typeface="-apple-system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249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EE62137-9C8E-456D-8372-70250DE5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180159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he-IL" sz="2800" dirty="0"/>
              <a:t>תהודה</a:t>
            </a:r>
            <a:endParaRPr lang="LID4096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2928B8-E933-4448-848E-CEBC763F06CC}"/>
              </a:ext>
            </a:extLst>
          </p:cNvPr>
          <p:cNvSpPr/>
          <p:nvPr/>
        </p:nvSpPr>
        <p:spPr>
          <a:xfrm>
            <a:off x="637563" y="815154"/>
            <a:ext cx="115544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b="0" i="0" dirty="0">
                <a:effectLst/>
                <a:latin typeface="-apple-system"/>
              </a:rPr>
              <a:t>קולגה מהמעבדה ביקש מכם עזרה. כל פעם שהוא היה מגרה את תאי הלב בתדר </a:t>
            </a:r>
            <a:r>
              <a:rPr lang="he-IL" b="0" i="0" dirty="0" err="1">
                <a:effectLst/>
                <a:latin typeface="-apple-system"/>
              </a:rPr>
              <a:t>מסויים</a:t>
            </a:r>
            <a:r>
              <a:rPr lang="he-IL" b="0" i="0" dirty="0">
                <a:effectLst/>
                <a:latin typeface="-apple-system"/>
              </a:rPr>
              <a:t>, קצב הלב היה עולה כל כך שלבסוף התאים היו מפסיקים לעבוד ומתים. לאחר ששאלתם מה היה תדר הגירוי הבנתם מיד את הבעיה.</a:t>
            </a:r>
          </a:p>
          <a:p>
            <a:pPr algn="r"/>
            <a:r>
              <a:rPr lang="he-IL" b="0" i="0" dirty="0">
                <a:effectLst/>
                <a:latin typeface="-apple-system"/>
              </a:rPr>
              <a:t> </a:t>
            </a:r>
          </a:p>
          <a:p>
            <a:pPr algn="r"/>
            <a:r>
              <a:rPr lang="he-IL" b="0" i="0" dirty="0">
                <a:effectLst/>
                <a:latin typeface="-apple-system"/>
              </a:rPr>
              <a:t>מה הוא תדר הגירוי שבו השתמש הקולגה?</a:t>
            </a:r>
          </a:p>
          <a:p>
            <a:pPr algn="r"/>
            <a:r>
              <a:rPr lang="he-IL" b="0" i="0" dirty="0">
                <a:effectLst/>
                <a:latin typeface="-apple-system"/>
              </a:rPr>
              <a:t> </a:t>
            </a:r>
          </a:p>
          <a:p>
            <a:pPr algn="r"/>
            <a:r>
              <a:rPr lang="he-IL" b="0" i="0" dirty="0">
                <a:effectLst/>
                <a:latin typeface="-apple-system"/>
              </a:rPr>
              <a:t>(ביחידות של הרץ-נא לעגל כלפי מטה)</a:t>
            </a:r>
          </a:p>
        </p:txBody>
      </p:sp>
    </p:spTree>
    <p:extLst>
      <p:ext uri="{BB962C8B-B14F-4D97-AF65-F5344CB8AC3E}">
        <p14:creationId xmlns:p14="http://schemas.microsoft.com/office/powerpoint/2010/main" val="189288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EE62137-9C8E-456D-8372-70250DE5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77169" y="372784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he-IL" sz="2800" dirty="0"/>
              <a:t>חד </a:t>
            </a:r>
            <a:r>
              <a:rPr lang="he-IL" sz="2800" dirty="0" err="1"/>
              <a:t>מימד</a:t>
            </a:r>
            <a:r>
              <a:rPr lang="he-IL" sz="2800" dirty="0"/>
              <a:t> לא </a:t>
            </a:r>
            <a:r>
              <a:rPr lang="he-IL" sz="2800" dirty="0" err="1"/>
              <a:t>לניארי</a:t>
            </a:r>
            <a:r>
              <a:rPr lang="he-IL" sz="2800" dirty="0"/>
              <a:t> –פתרון גרפי</a:t>
            </a:r>
            <a:endParaRPr lang="LID4096"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0C4605-7175-43BF-B1CB-A3DD33C23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7690" y="1988444"/>
            <a:ext cx="1181100" cy="609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60A6B44-53D2-40BD-B13A-69678B109C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131" y="2882715"/>
            <a:ext cx="4305300" cy="25050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4F41A2-DD71-4BD6-8BBC-E02C3209ED33}"/>
              </a:ext>
            </a:extLst>
          </p:cNvPr>
          <p:cNvSpPr/>
          <p:nvPr/>
        </p:nvSpPr>
        <p:spPr>
          <a:xfrm>
            <a:off x="4452309" y="1470210"/>
            <a:ext cx="4459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0" i="0" dirty="0">
                <a:effectLst/>
                <a:latin typeface="-apple-system"/>
              </a:rPr>
              <a:t>נתונה משוואה </a:t>
            </a:r>
            <a:r>
              <a:rPr lang="he-IL" b="0" i="0" dirty="0" err="1">
                <a:effectLst/>
                <a:latin typeface="-apple-system"/>
              </a:rPr>
              <a:t>דפרנציאלית</a:t>
            </a:r>
            <a:r>
              <a:rPr lang="he-IL" b="0" i="0" dirty="0">
                <a:effectLst/>
                <a:latin typeface="-apple-system"/>
              </a:rPr>
              <a:t> לא </a:t>
            </a:r>
            <a:r>
              <a:rPr lang="he-IL" b="0" i="0" dirty="0" err="1">
                <a:effectLst/>
                <a:latin typeface="-apple-system"/>
              </a:rPr>
              <a:t>לניארית</a:t>
            </a:r>
            <a:r>
              <a:rPr lang="he-IL" b="0" i="0" dirty="0">
                <a:effectLst/>
                <a:latin typeface="-apple-system"/>
              </a:rPr>
              <a:t> מהצורה:</a:t>
            </a:r>
            <a:endParaRPr lang="LID4096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769C7D-51FF-4D4B-8A2C-93074AA720AA}"/>
              </a:ext>
            </a:extLst>
          </p:cNvPr>
          <p:cNvSpPr/>
          <p:nvPr/>
        </p:nvSpPr>
        <p:spPr>
          <a:xfrm>
            <a:off x="2600523" y="57846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b="0" i="0" dirty="0">
                <a:effectLst/>
                <a:latin typeface="-apple-system"/>
              </a:rPr>
              <a:t>מצא את </a:t>
            </a:r>
            <a:r>
              <a:rPr lang="en-US" b="0" i="0" dirty="0">
                <a:effectLst/>
                <a:latin typeface="-apple-system"/>
              </a:rPr>
              <a:t>x </a:t>
            </a:r>
            <a:r>
              <a:rPr lang="he-IL" b="0" i="0" dirty="0">
                <a:effectLst/>
                <a:latin typeface="-apple-system"/>
              </a:rPr>
              <a:t> כעבור הרבה זמן כאשר תנאי ההתחלה </a:t>
            </a:r>
            <a:r>
              <a:rPr lang="en-US" b="0" i="0" dirty="0">
                <a:effectLst/>
                <a:latin typeface="-apple-system"/>
              </a:rPr>
              <a:t>x(0)=0</a:t>
            </a:r>
          </a:p>
          <a:p>
            <a:pPr algn="r" rtl="1"/>
            <a:r>
              <a:rPr lang="en-US" b="0" i="0" dirty="0">
                <a:effectLst/>
                <a:latin typeface="-apple-system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78520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D737FEA-246C-4CFE-9302-B23E61605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179388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he-IL" sz="2800" dirty="0"/>
              <a:t>חד </a:t>
            </a:r>
            <a:r>
              <a:rPr lang="he-IL" sz="2800" dirty="0" err="1"/>
              <a:t>מימד</a:t>
            </a:r>
            <a:r>
              <a:rPr lang="he-IL" sz="2800" dirty="0"/>
              <a:t> לא </a:t>
            </a:r>
            <a:r>
              <a:rPr lang="he-IL" sz="2800" dirty="0" err="1"/>
              <a:t>לניארי</a:t>
            </a:r>
            <a:r>
              <a:rPr lang="he-IL" sz="2800" dirty="0"/>
              <a:t> –קירוב אנליטי</a:t>
            </a:r>
            <a:endParaRPr lang="LID4096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790928-76F7-4BBD-85AA-B38FAF4BA897}"/>
              </a:ext>
            </a:extLst>
          </p:cNvPr>
          <p:cNvSpPr/>
          <p:nvPr/>
        </p:nvSpPr>
        <p:spPr>
          <a:xfrm>
            <a:off x="1093735" y="728014"/>
            <a:ext cx="109832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b="0" i="0" dirty="0">
                <a:effectLst/>
                <a:latin typeface="-apple-system"/>
              </a:rPr>
              <a:t>ידוע שדופק </a:t>
            </a:r>
            <a:r>
              <a:rPr lang="en-US" b="0" i="1" dirty="0">
                <a:effectLst/>
                <a:latin typeface="-apple-system"/>
              </a:rPr>
              <a:t>x</a:t>
            </a:r>
            <a:r>
              <a:rPr lang="en-US" b="0" i="0" dirty="0">
                <a:effectLst/>
                <a:latin typeface="-apple-system"/>
              </a:rPr>
              <a:t> </a:t>
            </a:r>
            <a:r>
              <a:rPr lang="he-IL" b="0" i="0" dirty="0">
                <a:effectLst/>
                <a:latin typeface="-apple-system"/>
              </a:rPr>
              <a:t>אצל אדם בוגר </a:t>
            </a:r>
            <a:r>
              <a:rPr lang="he-IL" b="1" i="0" dirty="0">
                <a:effectLst/>
                <a:latin typeface="-apple-system"/>
              </a:rPr>
              <a:t>במנוחה</a:t>
            </a:r>
            <a:r>
              <a:rPr lang="he-IL" b="0" i="0" dirty="0">
                <a:effectLst/>
                <a:latin typeface="-apple-system"/>
              </a:rPr>
              <a:t> נשלט ע"י משוואה </a:t>
            </a:r>
            <a:r>
              <a:rPr lang="he-IL" b="0" i="0" dirty="0" err="1">
                <a:effectLst/>
                <a:latin typeface="-apple-system"/>
              </a:rPr>
              <a:t>דפרנציאלית</a:t>
            </a:r>
            <a:r>
              <a:rPr lang="he-IL" b="0" i="0" dirty="0">
                <a:effectLst/>
                <a:latin typeface="-apple-system"/>
              </a:rPr>
              <a:t>:</a:t>
            </a:r>
          </a:p>
          <a:p>
            <a:pPr algn="r" rtl="1"/>
            <a:r>
              <a:rPr lang="en-US" b="0" i="0" dirty="0">
                <a:effectLst/>
                <a:latin typeface="-apple-system"/>
              </a:rPr>
              <a:t>dx/dt=1-(x/60)^3</a:t>
            </a:r>
          </a:p>
          <a:p>
            <a:pPr algn="r" rtl="1"/>
            <a:r>
              <a:rPr lang="he-IL" b="0" i="0" dirty="0">
                <a:effectLst/>
                <a:latin typeface="-apple-system"/>
              </a:rPr>
              <a:t>(הזמן נמדד בשניות, ואילו הדופק נמדד בפעימות לדקה).</a:t>
            </a:r>
          </a:p>
          <a:p>
            <a:pPr algn="r" rtl="1"/>
            <a:r>
              <a:rPr lang="he-IL" b="0" i="0" dirty="0">
                <a:effectLst/>
                <a:latin typeface="-apple-system"/>
              </a:rPr>
              <a:t>נבדק מבצע תרגילי כושר כאלה ואחרים שבמהלכם הדופק שלו עולה. לאחר מכן הוא ממתין 60 שניות במצב מנוחה ואז מודדים לו את הדופק. תוצאת המדידה היא 65 פעימות לדקה.</a:t>
            </a:r>
          </a:p>
          <a:p>
            <a:pPr algn="r" rtl="1"/>
            <a:r>
              <a:rPr lang="he-IL" b="0" i="0" dirty="0">
                <a:effectLst/>
                <a:latin typeface="-apple-system"/>
              </a:rPr>
              <a:t>השתמשו </a:t>
            </a:r>
            <a:r>
              <a:rPr lang="he-IL" b="1" i="0" dirty="0">
                <a:effectLst/>
                <a:latin typeface="-apple-system"/>
              </a:rPr>
              <a:t>בקירוב </a:t>
            </a:r>
            <a:r>
              <a:rPr lang="he-IL" b="1" i="0" dirty="0" err="1">
                <a:effectLst/>
                <a:latin typeface="-apple-system"/>
              </a:rPr>
              <a:t>לניארי</a:t>
            </a:r>
            <a:r>
              <a:rPr lang="he-IL" b="0" i="0" dirty="0">
                <a:effectLst/>
                <a:latin typeface="-apple-system"/>
              </a:rPr>
              <a:t> סביב נקודת שיווי משקל של המערכת, והעריכו את הדופק של הנבדק מיד בתום תרגילי הכושר. (נא לדייק עד ספרה אחת אחרי הנקודה)</a:t>
            </a:r>
          </a:p>
        </p:txBody>
      </p:sp>
    </p:spTree>
    <p:extLst>
      <p:ext uri="{BB962C8B-B14F-4D97-AF65-F5344CB8AC3E}">
        <p14:creationId xmlns:p14="http://schemas.microsoft.com/office/powerpoint/2010/main" val="129153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F7AE-0A7D-444F-AAD5-B650B4029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502099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he-IL" sz="2800" dirty="0"/>
              <a:t>חד </a:t>
            </a:r>
            <a:r>
              <a:rPr lang="he-IL" sz="2800" dirty="0" err="1"/>
              <a:t>מימד</a:t>
            </a:r>
            <a:r>
              <a:rPr lang="he-IL" sz="2800" dirty="0"/>
              <a:t> לא </a:t>
            </a:r>
            <a:r>
              <a:rPr lang="he-IL" sz="2800" dirty="0" err="1"/>
              <a:t>לניארי</a:t>
            </a:r>
            <a:r>
              <a:rPr lang="he-IL" sz="2800" dirty="0"/>
              <a:t> –קירוב אנליטי</a:t>
            </a:r>
            <a:endParaRPr lang="LID4096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DD83CD-FF70-47FB-BFC0-A418F7A75972}"/>
              </a:ext>
            </a:extLst>
          </p:cNvPr>
          <p:cNvSpPr/>
          <p:nvPr/>
        </p:nvSpPr>
        <p:spPr>
          <a:xfrm>
            <a:off x="756671" y="2019731"/>
            <a:ext cx="112915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b="0" i="0" dirty="0">
                <a:effectLst/>
                <a:latin typeface="-apple-system"/>
              </a:rPr>
              <a:t>כמובן, הקירוב </a:t>
            </a:r>
            <a:r>
              <a:rPr lang="he-IL" b="0" i="0" dirty="0" err="1">
                <a:effectLst/>
                <a:latin typeface="-apple-system"/>
              </a:rPr>
              <a:t>הלניארי</a:t>
            </a:r>
            <a:r>
              <a:rPr lang="he-IL" b="0" i="0" dirty="0">
                <a:effectLst/>
                <a:latin typeface="-apple-system"/>
              </a:rPr>
              <a:t> אינו מושלם.</a:t>
            </a:r>
          </a:p>
          <a:p>
            <a:pPr algn="r" rtl="1"/>
            <a:r>
              <a:rPr lang="he-IL" b="0" i="0" dirty="0">
                <a:effectLst/>
                <a:latin typeface="-apple-system"/>
              </a:rPr>
              <a:t>נתבונן בשני תסריטים של התכנסות המערכת למצב שיווי המשקל.</a:t>
            </a:r>
          </a:p>
          <a:p>
            <a:pPr algn="r" rtl="1"/>
            <a:r>
              <a:rPr lang="he-IL" b="0" i="0" dirty="0">
                <a:effectLst/>
                <a:latin typeface="-apple-system"/>
              </a:rPr>
              <a:t>1. הדופק ההתחלתי הוא 65 פעימות בדקה.</a:t>
            </a:r>
          </a:p>
          <a:p>
            <a:pPr algn="r" rtl="1"/>
            <a:r>
              <a:rPr lang="he-IL" b="0" i="0" dirty="0">
                <a:effectLst/>
                <a:latin typeface="-apple-system"/>
              </a:rPr>
              <a:t>2. הדופק ההתחלתי הוא 55 פעימות לדקה.</a:t>
            </a:r>
          </a:p>
          <a:p>
            <a:pPr algn="r" rtl="1"/>
            <a:r>
              <a:rPr lang="he-IL" b="0" i="0" dirty="0">
                <a:effectLst/>
                <a:latin typeface="-apple-system"/>
              </a:rPr>
              <a:t>באיזה מהתסריטים ההתכנסות לנקודת שווי משקל תהיה </a:t>
            </a:r>
            <a:r>
              <a:rPr lang="he-IL" b="1" i="0" dirty="0">
                <a:effectLst/>
                <a:latin typeface="-apple-system"/>
              </a:rPr>
              <a:t>איטית</a:t>
            </a:r>
            <a:r>
              <a:rPr lang="he-IL" b="0" i="0" dirty="0">
                <a:effectLst/>
                <a:latin typeface="-apple-system"/>
              </a:rPr>
              <a:t> יותר מהמנובא ע"י הקירוב </a:t>
            </a:r>
            <a:r>
              <a:rPr lang="he-IL" b="0" i="0" dirty="0" err="1">
                <a:effectLst/>
                <a:latin typeface="-apple-system"/>
              </a:rPr>
              <a:t>הלניארי</a:t>
            </a:r>
            <a:r>
              <a:rPr lang="he-IL" b="0" i="0" dirty="0">
                <a:effectLst/>
                <a:latin typeface="-apple-system"/>
              </a:rPr>
              <a:t>?</a:t>
            </a:r>
          </a:p>
          <a:p>
            <a:pPr algn="r" rtl="1"/>
            <a:r>
              <a:rPr lang="he-IL" b="0" i="0" dirty="0">
                <a:effectLst/>
                <a:latin typeface="-apple-system"/>
              </a:rPr>
              <a:t>(מומלץ מאד לצייר את הגרף של </a:t>
            </a:r>
            <a:r>
              <a:rPr lang="en-US" b="0" i="0" dirty="0">
                <a:effectLst/>
                <a:latin typeface="-apple-system"/>
              </a:rPr>
              <a:t>dx/dt </a:t>
            </a:r>
            <a:r>
              <a:rPr lang="he-IL" b="0" i="0" dirty="0">
                <a:effectLst/>
                <a:latin typeface="-apple-system"/>
              </a:rPr>
              <a:t>כתלות ב-</a:t>
            </a:r>
            <a:r>
              <a:rPr lang="en-US" b="0" i="0" dirty="0">
                <a:effectLst/>
                <a:latin typeface="-apple-system"/>
              </a:rPr>
              <a:t>x </a:t>
            </a:r>
            <a:r>
              <a:rPr lang="he-IL" b="0" i="0" dirty="0">
                <a:effectLst/>
                <a:latin typeface="-apple-system"/>
              </a:rPr>
              <a:t>ושל הקירוב </a:t>
            </a:r>
            <a:r>
              <a:rPr lang="he-IL" b="0" i="0" dirty="0" err="1">
                <a:effectLst/>
                <a:latin typeface="-apple-system"/>
              </a:rPr>
              <a:t>הלניארי</a:t>
            </a:r>
            <a:r>
              <a:rPr lang="he-IL" b="0" i="0" dirty="0">
                <a:effectLst/>
                <a:latin typeface="-apple-system"/>
              </a:rPr>
              <a:t> שלו על אותה מערכת צירים) </a:t>
            </a:r>
          </a:p>
        </p:txBody>
      </p:sp>
    </p:spTree>
    <p:extLst>
      <p:ext uri="{BB962C8B-B14F-4D97-AF65-F5344CB8AC3E}">
        <p14:creationId xmlns:p14="http://schemas.microsoft.com/office/powerpoint/2010/main" val="300386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C799EA3-4464-4EF1-B81A-A207E105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179388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he-IL" sz="2800" dirty="0"/>
              <a:t>חד </a:t>
            </a:r>
            <a:r>
              <a:rPr lang="he-IL" sz="2800" dirty="0" err="1"/>
              <a:t>מימד</a:t>
            </a:r>
            <a:r>
              <a:rPr lang="he-IL" sz="2800" dirty="0"/>
              <a:t> לא </a:t>
            </a:r>
            <a:r>
              <a:rPr lang="he-IL" sz="2800" dirty="0" err="1"/>
              <a:t>לניארי</a:t>
            </a:r>
            <a:r>
              <a:rPr lang="he-IL" sz="2800" dirty="0"/>
              <a:t> –פתרון נומרי</a:t>
            </a:r>
            <a:endParaRPr lang="LID4096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B75B44-4A41-40B3-970F-DFE04B5DA9AD}"/>
              </a:ext>
            </a:extLst>
          </p:cNvPr>
          <p:cNvSpPr/>
          <p:nvPr/>
        </p:nvSpPr>
        <p:spPr>
          <a:xfrm>
            <a:off x="8983770" y="887028"/>
            <a:ext cx="3063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0" i="0" dirty="0">
                <a:effectLst/>
                <a:latin typeface="-apple-system"/>
              </a:rPr>
              <a:t>נתונה המערכת הדינמית הבאה: </a:t>
            </a:r>
            <a:endParaRPr lang="LID4096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F61259C-FD1B-4E89-8531-C2D726341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202" y="1481467"/>
            <a:ext cx="3962743" cy="64013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9149FED-ABD8-4B71-AE8D-B2B4CA9E152D}"/>
              </a:ext>
            </a:extLst>
          </p:cNvPr>
          <p:cNvSpPr/>
          <p:nvPr/>
        </p:nvSpPr>
        <p:spPr>
          <a:xfrm>
            <a:off x="7938611" y="2522881"/>
            <a:ext cx="4108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b="0" i="0" dirty="0">
                <a:effectLst/>
                <a:latin typeface="-apple-system"/>
              </a:rPr>
              <a:t>חשב את </a:t>
            </a:r>
            <a:r>
              <a:rPr lang="en-US" b="0" i="0" dirty="0">
                <a:effectLst/>
                <a:latin typeface="-apple-system"/>
              </a:rPr>
              <a:t>x </a:t>
            </a:r>
            <a:r>
              <a:rPr lang="he-IL" b="0" i="0" dirty="0">
                <a:effectLst/>
                <a:latin typeface="-apple-system"/>
              </a:rPr>
              <a:t> בזמן</a:t>
            </a:r>
            <a:r>
              <a:rPr lang="en-US" b="0" i="0" dirty="0">
                <a:effectLst/>
                <a:latin typeface="-apple-system"/>
              </a:rPr>
              <a:t>t=3 </a:t>
            </a:r>
            <a:r>
              <a:rPr lang="he-IL" b="0" i="0" dirty="0">
                <a:effectLst/>
                <a:latin typeface="-apple-system"/>
              </a:rPr>
              <a:t> באמצעות פתרון נומרי. </a:t>
            </a:r>
            <a:endParaRPr lang="LID4096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40AA70-BEFC-4332-ABBE-46EF5120F3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160" y="2599580"/>
            <a:ext cx="816935" cy="2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9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967B3D-4D3D-42DA-9043-F046A4CD9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275" y="1457325"/>
            <a:ext cx="474345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7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406</Words>
  <Application>Microsoft Office PowerPoint</Application>
  <PresentationFormat>Widescreen</PresentationFormat>
  <Paragraphs>41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-apple-system</vt:lpstr>
      <vt:lpstr>Arial</vt:lpstr>
      <vt:lpstr>Calibri</vt:lpstr>
      <vt:lpstr>Calibri Light</vt:lpstr>
      <vt:lpstr>Office Theme</vt:lpstr>
      <vt:lpstr>מעבר ממערכת חד מימדית מסדר שני למערכת דו מימדית מסדר ראשון</vt:lpstr>
      <vt:lpstr>תהודה</vt:lpstr>
      <vt:lpstr>תהודה</vt:lpstr>
      <vt:lpstr>תהודה</vt:lpstr>
      <vt:lpstr>חד מימד לא לניארי –פתרון גרפי</vt:lpstr>
      <vt:lpstr>חד מימד לא לניארי –קירוב אנליטי</vt:lpstr>
      <vt:lpstr>חד מימד לא לניארי –קירוב אנליטי</vt:lpstr>
      <vt:lpstr>חד מימד לא לניארי –פתרון נומרי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Aseel Shomar</dc:creator>
  <cp:lastModifiedBy>Aseel Shomar</cp:lastModifiedBy>
  <cp:revision>24</cp:revision>
  <dcterms:created xsi:type="dcterms:W3CDTF">2020-05-11T02:21:06Z</dcterms:created>
  <dcterms:modified xsi:type="dcterms:W3CDTF">2022-04-27T21:57:53Z</dcterms:modified>
</cp:coreProperties>
</file>