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7" r:id="rId4"/>
    <p:sldId id="277" r:id="rId5"/>
    <p:sldId id="273" r:id="rId6"/>
    <p:sldId id="257" r:id="rId7"/>
    <p:sldId id="260" r:id="rId8"/>
    <p:sldId id="261" r:id="rId9"/>
    <p:sldId id="279" r:id="rId10"/>
    <p:sldId id="265" r:id="rId11"/>
    <p:sldId id="280" r:id="rId12"/>
    <p:sldId id="281" r:id="rId13"/>
    <p:sldId id="268" r:id="rId14"/>
    <p:sldId id="275" r:id="rId1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1561F-B3A3-424E-AF0F-59A6CD76C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6E479-240A-4A02-A5FA-70F64F279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F89EB-3318-4441-9152-9603FBB0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DEE-D2D0-4D17-826B-60640C92F7A2}" type="datetimeFigureOut">
              <a:rPr lang="LID4096" smtClean="0"/>
              <a:t>05/12/2022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275F9-0568-4619-A85F-2CBF291A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9D6FB-9CD2-45E2-A50B-7973246F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F055-2FAB-43D3-9E27-467769282CE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089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982B-38CE-4E6E-97EE-8E807598F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45008-FC34-4150-838B-15625B767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4912C-E781-47DF-9B03-EE929AE3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DEE-D2D0-4D17-826B-60640C92F7A2}" type="datetimeFigureOut">
              <a:rPr lang="LID4096" smtClean="0"/>
              <a:t>05/12/2022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C9B11-1775-489C-AABB-60D1D1BD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0E77-1D53-4483-945E-EF4881FF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F055-2FAB-43D3-9E27-467769282CE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5077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B229E9-2816-48DA-B1EB-03D0300AE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D054F-7BBD-4A3E-8AF1-BADB32551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AF358-D4E2-4BBD-97A4-B6A0A456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DEE-D2D0-4D17-826B-60640C92F7A2}" type="datetimeFigureOut">
              <a:rPr lang="LID4096" smtClean="0"/>
              <a:t>05/12/2022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58DE8-F4BD-4C3C-A232-93D1D8E72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CCA3A-8BD2-4DE1-9ECA-C3F1CCB08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F055-2FAB-43D3-9E27-467769282CE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6728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0CBE7-D964-454D-B537-BA1E0E29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207E4-BF2E-4B77-B3DF-0838D3715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D8B09-BAFC-47C1-87FC-67FD1E8D2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DEE-D2D0-4D17-826B-60640C92F7A2}" type="datetimeFigureOut">
              <a:rPr lang="LID4096" smtClean="0"/>
              <a:t>05/12/2022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D351E-0433-49B2-A9F4-E11CBBEC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BB16C-69F7-4C0A-9A09-6EA1C0151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F055-2FAB-43D3-9E27-467769282CE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152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4068F-FB1F-44D0-9F17-BF1314FA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4A9B3-601F-4239-8B3F-F08F7B511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2D591-F41D-492C-B1ED-FED77F94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DEE-D2D0-4D17-826B-60640C92F7A2}" type="datetimeFigureOut">
              <a:rPr lang="LID4096" smtClean="0"/>
              <a:t>05/12/2022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A30A2-0687-4CC9-924E-05BF95BC7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500BF-5016-4325-9535-B284DCAF4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F055-2FAB-43D3-9E27-467769282CE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0557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B4D6-ABC4-475F-8E50-F45817754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4F15F-4022-4DD8-B10C-523D5DA53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B96C8-DB04-444D-AE70-47C8058E4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D8735-FE66-4A30-88F3-0CD98E21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DEE-D2D0-4D17-826B-60640C92F7A2}" type="datetimeFigureOut">
              <a:rPr lang="LID4096" smtClean="0"/>
              <a:t>05/12/2022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9E773-CFC7-4D40-93A8-06626B99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793FF-CC13-4C20-9CDD-F16A9E1C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F055-2FAB-43D3-9E27-467769282CE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7220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BD0C-38D2-4F02-935B-B7E6CFD0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95CF1-D451-4958-B91E-F0BC599A8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05975-99F2-491B-BEAC-36B3A0B75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C0C29-6F5F-4202-BA0A-C95EF3F6B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CD18C-30C2-44A1-A389-1F96D5904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065C22-2F59-4DC5-AAA3-863B70C55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DEE-D2D0-4D17-826B-60640C92F7A2}" type="datetimeFigureOut">
              <a:rPr lang="LID4096" smtClean="0"/>
              <a:t>05/12/2022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6B7E9E-E538-486B-BE9B-76CD77BE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C98836-9B05-4733-8739-5D078E89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F055-2FAB-43D3-9E27-467769282CE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85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1009D-DB4D-4029-9E38-F167DE269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BAFFFB-33B6-4FC6-89D0-675DB1D6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DEE-D2D0-4D17-826B-60640C92F7A2}" type="datetimeFigureOut">
              <a:rPr lang="LID4096" smtClean="0"/>
              <a:t>05/12/2022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76896-A75D-42C7-B140-E274D3DD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F1DB5D-CD0A-415E-96A6-CF203EE0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F055-2FAB-43D3-9E27-467769282CE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4502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340C20-D795-49F5-B1DD-B25F54C2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DEE-D2D0-4D17-826B-60640C92F7A2}" type="datetimeFigureOut">
              <a:rPr lang="LID4096" smtClean="0"/>
              <a:t>05/12/2022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16B7C-63D9-47B0-8CEC-E16F2F0B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26D2F-50B6-47E3-9137-A7177362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F055-2FAB-43D3-9E27-467769282CE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720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661D6-A7AC-4350-8051-156FF81C7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5F5BE-AB44-405E-BE38-DF9473F56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1156E-2D76-461D-92F7-69B38232D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94690-A74F-43AC-965D-9ACE9F5C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DEE-D2D0-4D17-826B-60640C92F7A2}" type="datetimeFigureOut">
              <a:rPr lang="LID4096" smtClean="0"/>
              <a:t>05/12/2022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19407-8320-4DEE-A7CC-6EFDB9BA9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F7C7B-C606-428F-994E-7807A2F35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F055-2FAB-43D3-9E27-467769282CE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9876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D918-A2AA-4CB5-B537-8DD1D5C8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95095-58CB-47DA-AAEE-156CDA6B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763C5-042C-4F36-8D93-811DD133F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5CF33-E09E-4BB3-9553-135C8084D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DEE-D2D0-4D17-826B-60640C92F7A2}" type="datetimeFigureOut">
              <a:rPr lang="LID4096" smtClean="0"/>
              <a:t>05/12/2022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F3A72-B74B-4A0F-BB50-DE2CC2F1D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753F1-A99D-41AA-8865-883B4F77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F055-2FAB-43D3-9E27-467769282CE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3988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EF85D4-7013-4DB9-BEEB-5A0EF5AA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F74C9-C1E2-4794-B130-E7F3190D7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8819F-3D63-4ABE-8983-9EC1CCC8B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1CDEE-D2D0-4D17-826B-60640C92F7A2}" type="datetimeFigureOut">
              <a:rPr lang="LID4096" smtClean="0"/>
              <a:t>05/12/2022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6CF03-D75D-4E36-A6F6-3EA24A44D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26727-46DA-4C2E-B8A6-E45CD5B71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1F055-2FAB-43D3-9E27-467769282CE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56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A1972F-B6BB-4B93-9E09-7EA28FD99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751601"/>
            <a:ext cx="91344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5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286E8D-76A9-0F07-817F-47686B7FA811}"/>
                  </a:ext>
                </a:extLst>
              </p:cNvPr>
              <p:cNvSpPr txBox="1"/>
              <p:nvPr/>
            </p:nvSpPr>
            <p:spPr>
              <a:xfrm>
                <a:off x="2967360" y="958569"/>
                <a:ext cx="6094520" cy="2178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על מנת לחסוך מאמץ בחקירת הנש"מ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נציב בצורה מפורשת רק את 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ונשאיר את 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סתום: </a:t>
                </a:r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𝐽</m:t>
                      </m:r>
                      <m:sSub>
                        <m:sSubPr>
                          <m:ctrlPr>
                            <a:rPr lang="en-I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</m:e>
                        <m:sub>
                          <m:sSubSup>
                            <m:sSubSupPr>
                              <m:ctrlPr>
                                <a:rPr lang="en-IL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I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L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𝛾</m:t>
                                </m:r>
                              </m:e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  <m:f>
                                  <m:fPr>
                                    <m:ctrlPr>
                                      <a:rPr lang="en-IL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𝜈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𝛽</m:t>
                                    </m:r>
                                  </m:den>
                                </m:f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𝛾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  <m:f>
                                  <m:fPr>
                                    <m:ctrlPr>
                                      <a:rPr lang="en-IL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𝜈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𝛽</m:t>
                                    </m:r>
                                  </m:den>
                                </m:f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𝜈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I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L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𝛾</m:t>
                                </m:r>
                              </m:e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ν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𝛾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286E8D-76A9-0F07-817F-47686B7FA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360" y="958569"/>
                <a:ext cx="6094520" cy="2178673"/>
              </a:xfrm>
              <a:prstGeom prst="rect">
                <a:avLst/>
              </a:prstGeom>
              <a:blipFill>
                <a:blip r:embed="rId2"/>
                <a:stretch>
                  <a:fillRect t="-559" r="-8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128221-C436-C16E-070E-B8A1376FEEBD}"/>
                  </a:ext>
                </a:extLst>
              </p:cNvPr>
              <p:cNvSpPr txBox="1"/>
              <p:nvPr/>
            </p:nvSpPr>
            <p:spPr>
              <a:xfrm>
                <a:off x="2967360" y="3590842"/>
                <a:ext cx="6094520" cy="2059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Δ</m:t>
                      </m:r>
                      <m:r>
                        <a:rPr lang="en-US" sz="18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𝛽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ν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𝛾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)&gt;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𝛽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𝛾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/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נשים לב שבנקודת השבת 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I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𝛾</m:t>
                        </m:r>
                        <m:d>
                          <m:dPr>
                            <m:ctrlPr>
                              <a:rPr lang="en-IL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IL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𝜈</m:t>
                                </m:r>
                              </m:num>
                              <m:den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𝜈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I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IL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den>
                        </m:f>
                        <m:d>
                          <m:dPr>
                            <m:ctrlPr>
                              <a:rPr lang="en-IL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e>
                        </m:d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𝜈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הוא חיובי  </a:t>
                </a: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(שהרי הנחנו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), ומכאן שהעקבה שלילית והדטרמיננטה חיובית.</a:t>
                </a:r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128221-C436-C16E-070E-B8A1376FE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360" y="3590842"/>
                <a:ext cx="6094520" cy="2059795"/>
              </a:xfrm>
              <a:prstGeom prst="rect">
                <a:avLst/>
              </a:prstGeom>
              <a:blipFill>
                <a:blip r:embed="rId3"/>
                <a:stretch>
                  <a:fillRect l="-300" r="-800" b="-35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53CFF0-1037-85F2-27FD-39F3ABD737BC}"/>
                  </a:ext>
                </a:extLst>
              </p:cNvPr>
              <p:cNvSpPr txBox="1"/>
              <p:nvPr/>
            </p:nvSpPr>
            <p:spPr>
              <a:xfrm>
                <a:off x="-122068" y="958569"/>
                <a:ext cx="3513338" cy="984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L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I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L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𝛽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IL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en-IL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𝑁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IL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𝜈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𝛽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53CFF0-1037-85F2-27FD-39F3ABD73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068" y="958569"/>
                <a:ext cx="3513338" cy="9840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8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4BA3C0FB-164A-31C2-0683-0406F0DBD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72681" y="249825"/>
            <a:ext cx="13425342" cy="96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אם ניזכר בתרשים </a:t>
            </a:r>
            <a:r>
              <a:rPr kumimoji="0" lang="en-US" altLang="en-I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τ-</a:t>
            </a:r>
            <a:r>
              <a:rPr kumimoji="0" lang="en-US" altLang="en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he-IL" altLang="en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he-IL" altLang="en-I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נסיק ש-</a:t>
            </a:r>
            <a:r>
              <a:rPr kumimoji="0" lang="en-US" altLang="en-IL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X2*</a:t>
            </a:r>
            <a:r>
              <a:rPr kumimoji="0" lang="he-IL" altLang="en-I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היא נקודה יציבה.</a:t>
            </a:r>
            <a:endParaRPr kumimoji="0" lang="he-IL" altLang="en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IL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I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Picture 2" descr="https://upload.wikimedia.org/wikipedia/commons/thumb/3/3f/LinDynSysTraceDet.jpg/400px-LinDynSysTraceDet.jpg">
            <a:extLst>
              <a:ext uri="{FF2B5EF4-FFF2-40B4-BE49-F238E27FC236}">
                <a16:creationId xmlns:a16="http://schemas.microsoft.com/office/drawing/2014/main" id="{6E780520-74A8-E56E-267F-0A8198592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05" y="1343302"/>
            <a:ext cx="6560598" cy="402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315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BE6DE1-1A9B-8A24-3D4B-F268ED04F529}"/>
                  </a:ext>
                </a:extLst>
              </p:cNvPr>
              <p:cNvSpPr txBox="1"/>
              <p:nvPr/>
            </p:nvSpPr>
            <p:spPr>
              <a:xfrm>
                <a:off x="3366856" y="547741"/>
                <a:ext cx="60945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LID4096" altLang="LID4096" sz="105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</a:rPr>
                  <a:t>    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0" lang="LID4096" altLang="LID4096" sz="105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</a:rPr>
                  <a:t>        </a:t>
                </a:r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BE6DE1-1A9B-8A24-3D4B-F268ED04F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856" y="547741"/>
                <a:ext cx="6094520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8A579-B617-6E7B-D984-F092154B124C}"/>
                  </a:ext>
                </a:extLst>
              </p:cNvPr>
              <p:cNvSpPr txBox="1"/>
              <p:nvPr/>
            </p:nvSpPr>
            <p:spPr>
              <a:xfrm>
                <a:off x="1480" y="1195108"/>
                <a:ext cx="6094520" cy="1507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JO" sz="18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ar-JO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𝑑𝑆</m:t>
                          </m:r>
                        </m:num>
                        <m:den>
                          <m:r>
                            <a:rPr lang="ar-JO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ar-JO" sz="1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r>
                        <a:rPr lang="ar-JO" sz="1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𝑆𝐼</m:t>
                      </m:r>
                      <m:r>
                        <a:rPr lang="ar-JO" sz="1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ar-JO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ar-JO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ar-JO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𝑆</m:t>
                          </m:r>
                          <m:r>
                            <a:rPr lang="ar-JO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ar-JO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ar-JO" sz="14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JO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ar-JO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ar-JO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ar-JO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ar-JO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𝑆𝐼</m:t>
                      </m:r>
                      <m:r>
                        <a:rPr lang="ar-JO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ar-JO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𝐼</m:t>
                      </m:r>
                    </m:oMath>
                  </m:oMathPara>
                </a14:m>
                <a:endParaRPr lang="ar-JO" sz="14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8A579-B617-6E7B-D984-F092154B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" y="1195108"/>
                <a:ext cx="6094520" cy="15070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84D478-6012-C018-FEC6-3EAB5CBE1550}"/>
                  </a:ext>
                </a:extLst>
              </p:cNvPr>
              <p:cNvSpPr txBox="1"/>
              <p:nvPr/>
            </p:nvSpPr>
            <p:spPr>
              <a:xfrm>
                <a:off x="490489" y="3337898"/>
                <a:ext cx="1462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IL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84D478-6012-C018-FEC6-3EAB5CBE1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89" y="3337898"/>
                <a:ext cx="146259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38CA80-C630-BCEB-308D-FCCD1173D5A0}"/>
                  </a:ext>
                </a:extLst>
              </p:cNvPr>
              <p:cNvSpPr txBox="1"/>
              <p:nvPr/>
            </p:nvSpPr>
            <p:spPr>
              <a:xfrm>
                <a:off x="-318116" y="4013391"/>
                <a:ext cx="3366856" cy="984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L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I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L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𝛽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IL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en-IL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𝑁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IL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𝜈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𝛽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38CA80-C630-BCEB-308D-FCCD1173D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8116" y="4013391"/>
                <a:ext cx="3366856" cy="9840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AB7B9E-8FF1-4787-D47D-81923C31A9D4}"/>
              </a:ext>
            </a:extLst>
          </p:cNvPr>
          <p:cNvCxnSpPr/>
          <p:nvPr/>
        </p:nvCxnSpPr>
        <p:spPr>
          <a:xfrm>
            <a:off x="2574524" y="3826277"/>
            <a:ext cx="113634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BEF267-E45F-FB50-1CDF-214D764E2EE5}"/>
                  </a:ext>
                </a:extLst>
              </p:cNvPr>
              <p:cNvSpPr txBox="1"/>
              <p:nvPr/>
            </p:nvSpPr>
            <p:spPr>
              <a:xfrm>
                <a:off x="4175461" y="3480321"/>
                <a:ext cx="1462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IL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BEF267-E45F-FB50-1CDF-214D764E2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461" y="3480321"/>
                <a:ext cx="1462597" cy="369332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354F94-9A15-11C8-B895-04D2CC63A653}"/>
                  </a:ext>
                </a:extLst>
              </p:cNvPr>
              <p:cNvSpPr txBox="1"/>
              <p:nvPr/>
            </p:nvSpPr>
            <p:spPr>
              <a:xfrm>
                <a:off x="3366856" y="4155814"/>
                <a:ext cx="3366856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L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I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IL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d>
                                <m:dPr>
                                  <m:ctrlPr>
                                    <a:rPr lang="en-IL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354F94-9A15-11C8-B895-04D2CC63A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856" y="4155814"/>
                <a:ext cx="3366856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F16D7C-429A-7872-AF18-DB40BFD94282}"/>
                  </a:ext>
                </a:extLst>
              </p:cNvPr>
              <p:cNvSpPr txBox="1"/>
              <p:nvPr/>
            </p:nvSpPr>
            <p:spPr>
              <a:xfrm>
                <a:off x="5817093" y="1516171"/>
                <a:ext cx="6254318" cy="1548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r" rtl="1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עקום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אפס עבור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r>
                  <a:rPr lang="he-I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</a:t>
                </a:r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IL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𝛾</m:t>
                        </m:r>
                        <m:d>
                          <m:dPr>
                            <m:ctrlPr>
                              <a:rPr lang="en-IL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𝛽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:r>
                  <a:rPr lang="en-IL" sz="24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IL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endParaRPr lang="he-IL" sz="1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F16D7C-429A-7872-AF18-DB40BFD94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093" y="1516171"/>
                <a:ext cx="6254318" cy="1548501"/>
              </a:xfrm>
              <a:prstGeom prst="rect">
                <a:avLst/>
              </a:prstGeom>
              <a:blipFill>
                <a:blip r:embed="rId8"/>
                <a:stretch>
                  <a:fillRect t="-1181" r="-877" b="-3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352FC8-58F1-148B-4B71-F5BF9C011F21}"/>
                  </a:ext>
                </a:extLst>
              </p:cNvPr>
              <p:cNvSpPr txBox="1"/>
              <p:nvPr/>
            </p:nvSpPr>
            <p:spPr>
              <a:xfrm>
                <a:off x="5933240" y="3687244"/>
                <a:ext cx="6254318" cy="1514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עקומי אפס עבור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</a:t>
                </a:r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4472C4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n-US" sz="2000" i="1" smtClean="0">
                          <a:solidFill>
                            <a:srgbClr val="4472C4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4472C4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2000" i="1" smtClean="0">
                          <a:solidFill>
                            <a:srgbClr val="4472C4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𝑜𝑟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4472C4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000" i="1">
                          <a:solidFill>
                            <a:srgbClr val="4472C4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IL" sz="2000" i="1">
                              <a:solidFill>
                                <a:srgbClr val="4472C4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4472C4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4472C4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4472C4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4472C4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en-IL" sz="2000" dirty="0"/>
              </a:p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352FC8-58F1-148B-4B71-F5BF9C011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240" y="3687244"/>
                <a:ext cx="6254318" cy="1514902"/>
              </a:xfrm>
              <a:prstGeom prst="rect">
                <a:avLst/>
              </a:prstGeom>
              <a:blipFill>
                <a:blip r:embed="rId9"/>
                <a:stretch>
                  <a:fillRect t="-1210" r="-8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77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3">
            <a:extLst>
              <a:ext uri="{FF2B5EF4-FFF2-40B4-BE49-F238E27FC236}">
                <a16:creationId xmlns:a16="http://schemas.microsoft.com/office/drawing/2014/main" id="{BCCAF78E-E1D2-3C8D-F9B0-AEFDA3DC9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3" b="3999"/>
          <a:stretch>
            <a:fillRect/>
          </a:stretch>
        </p:blipFill>
        <p:spPr bwMode="auto">
          <a:xfrm>
            <a:off x="2512380" y="1797728"/>
            <a:ext cx="54864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FBDF4650-AFBD-C4B7-BEDC-76B02115F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493" y="2297791"/>
            <a:ext cx="692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IL" sz="14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IL" sz="1400" b="0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S&lt;0</a:t>
            </a:r>
            <a:endParaRPr kumimoji="0" lang="en-US" alt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B14C6FE-4967-380B-8CD9-0D53A6639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818" y="2297791"/>
            <a:ext cx="692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IL" sz="1400" b="0" i="1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IL" sz="1400" b="0" i="1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I&lt;0</a:t>
            </a:r>
            <a:endParaRPr kumimoji="0" lang="en-US" alt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210B130-F3DB-95F1-0F91-6453AAAFD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080" y="2724828"/>
            <a:ext cx="692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IL" sz="14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IL" sz="1400" b="0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S&gt;0</a:t>
            </a:r>
            <a:endParaRPr kumimoji="0" lang="en-US" alt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BA3CE33-4E06-F8E0-40FF-ECFA9C16B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330" y="2297791"/>
            <a:ext cx="692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IL" sz="1400" b="0" i="1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IL" sz="1400" b="0" i="1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I&gt;0</a:t>
            </a:r>
            <a:endParaRPr kumimoji="0" lang="en-US" alt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B34828C-AA6F-0F55-89E1-6C723B1B2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493" y="3944028"/>
            <a:ext cx="692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IL" sz="1400" b="0" i="1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IL" sz="1400" b="0" i="1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I&lt;0</a:t>
            </a:r>
            <a:endParaRPr kumimoji="0" lang="en-US" alt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482FDD15-3A29-7BEE-5CA5-8BEC4BB5C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230" y="4507591"/>
            <a:ext cx="692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IL" sz="1400" b="0" i="1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IL" sz="1400" b="0" i="1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I&gt;0</a:t>
            </a:r>
            <a:endParaRPr kumimoji="0" lang="en-US" alt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809ADA96-E779-5236-0940-1B022BE6C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2518" y="4563153"/>
            <a:ext cx="692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IL" sz="1400" b="0" i="1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IL" sz="1400" b="0" i="1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I&lt;0</a:t>
            </a:r>
            <a:endParaRPr kumimoji="0" lang="en-US" alt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76913CE-0DF2-56C4-496A-C049B9F8F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2518" y="4228191"/>
            <a:ext cx="692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IL" sz="1400" b="0" i="1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IL" sz="1400" b="0" i="1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I&gt;0</a:t>
            </a:r>
            <a:endParaRPr kumimoji="0" lang="en-US" alt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D67332-AD0F-B133-1CAA-8B043E89A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40420" y="7286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IL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מקבלים:</a:t>
            </a:r>
            <a:endParaRPr kumimoji="0" lang="he-IL" alt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A67BF7-A897-0F62-97FA-C0BA9273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I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954DFF-7232-9729-6E41-764F28B8C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866204-858F-88B7-E5E0-93680C78F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76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3782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C1923B-61B1-30D4-86A6-380D7A953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464" y="561096"/>
            <a:ext cx="6706536" cy="6296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D496C5-C5E5-C7CA-5943-10D4D1E5E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80" y="1227172"/>
            <a:ext cx="7048073" cy="119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0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94E70E-01C0-4A20-AAD0-9ADB1C972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547" y="18793"/>
            <a:ext cx="803777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LID4096" sz="1600" b="0" i="0" u="none" strike="noStrike" cap="none" normalizeH="0" baseline="0" dirty="0">
                <a:ln>
                  <a:noFill/>
                </a:ln>
                <a:solidFill>
                  <a:srgbClr val="3D464C"/>
                </a:solidFill>
                <a:effectLst/>
                <a:latin typeface="-apple-system"/>
                <a:cs typeface="Arial" panose="020B0604020202020204" pitchFamily="34" charset="0"/>
              </a:rPr>
              <a:t>נתונה מערכת דו-</a:t>
            </a:r>
            <a:r>
              <a:rPr kumimoji="0" lang="he-IL" altLang="LID4096" sz="1600" b="0" i="0" u="none" strike="noStrike" cap="none" normalizeH="0" baseline="0" dirty="0" err="1">
                <a:ln>
                  <a:noFill/>
                </a:ln>
                <a:solidFill>
                  <a:srgbClr val="3D464C"/>
                </a:solidFill>
                <a:effectLst/>
                <a:latin typeface="-apple-system"/>
                <a:cs typeface="Arial" panose="020B0604020202020204" pitchFamily="34" charset="0"/>
              </a:rPr>
              <a:t>מימדית</a:t>
            </a:r>
            <a:r>
              <a:rPr kumimoji="0" lang="he-IL" altLang="LID4096" sz="1600" b="0" i="0" u="none" strike="noStrike" cap="none" normalizeH="0" baseline="0" dirty="0">
                <a:ln>
                  <a:noFill/>
                </a:ln>
                <a:solidFill>
                  <a:srgbClr val="3D464C"/>
                </a:solidFill>
                <a:effectLst/>
                <a:latin typeface="-apple-system"/>
                <a:cs typeface="Arial" panose="020B0604020202020204" pitchFamily="34" charset="0"/>
              </a:rPr>
              <a:t> לא לינארית</a:t>
            </a:r>
            <a:endParaRPr kumimoji="0" lang="LID4096" altLang="LID4096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3D464C"/>
                </a:solidFill>
                <a:effectLst/>
                <a:latin typeface="-apple-system"/>
              </a:rPr>
              <a:t>  </a:t>
            </a:r>
            <a:r>
              <a:rPr kumimoji="0" lang="LID4096" altLang="LID4096" sz="2800" b="0" i="0" u="none" strike="noStrike" cap="none" normalizeH="0" baseline="0" dirty="0">
                <a:ln>
                  <a:noFill/>
                </a:ln>
                <a:solidFill>
                  <a:srgbClr val="3D464C"/>
                </a:solidFill>
                <a:effectLst/>
                <a:latin typeface="-apple-system"/>
              </a:rPr>
              <a:t>                      </a:t>
            </a:r>
            <a:endParaRPr kumimoji="0" lang="LID4096" altLang="LID4096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rgbClr val="3D464C"/>
                </a:solidFill>
                <a:effectLst/>
                <a:latin typeface="-apple-system"/>
              </a:rPr>
              <a:t>  </a:t>
            </a:r>
            <a:r>
              <a:rPr kumimoji="0" lang="LID4096" altLang="LID4096" sz="2800" b="0" i="0" u="none" strike="noStrike" cap="none" normalizeH="0" baseline="0" dirty="0">
                <a:ln>
                  <a:noFill/>
                </a:ln>
                <a:solidFill>
                  <a:srgbClr val="3D464C"/>
                </a:solidFill>
                <a:effectLst/>
                <a:latin typeface="-apple-system"/>
              </a:rPr>
              <a:t>                       </a:t>
            </a:r>
            <a:endParaRPr kumimoji="0" lang="LID4096" altLang="LID4096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LID4096" sz="1600" b="0" i="0" u="none" strike="noStrike" cap="none" normalizeH="0" baseline="0" dirty="0">
                <a:ln>
                  <a:noFill/>
                </a:ln>
                <a:solidFill>
                  <a:srgbClr val="3D464C"/>
                </a:solidFill>
                <a:effectLst/>
                <a:latin typeface="-apple-system"/>
                <a:cs typeface="Arial" panose="020B0604020202020204" pitchFamily="34" charset="0"/>
              </a:rPr>
              <a:t>לפי הנלמד בהרצאות, איזה שרטוט במרחב הפאזה מתאים לפתרון המערכת (שימו לב לעקומי האפס)</a:t>
            </a:r>
            <a:endParaRPr kumimoji="0" lang="LID4096" altLang="LID4096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E0E6FE0E-4E7F-497C-A62C-98A4F7A9C9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263650" y="111125"/>
            <a:ext cx="1143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EF32AA32-163A-46E7-8338-9811A2E783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317625" y="400050"/>
            <a:ext cx="11906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DE331-5069-444B-977D-0151B8114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82" y="263525"/>
            <a:ext cx="1362075" cy="809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8CCE06-C668-4C59-A587-E5E6CA257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46" y="2734322"/>
            <a:ext cx="4439705" cy="41048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FD4CBD-7D3D-4482-9FC3-88A619AE7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923" y="2666891"/>
            <a:ext cx="4508531" cy="408944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7D0C16B-7A19-E59B-6227-2ED0CE7EE5D9}"/>
              </a:ext>
            </a:extLst>
          </p:cNvPr>
          <p:cNvSpPr/>
          <p:nvPr/>
        </p:nvSpPr>
        <p:spPr>
          <a:xfrm>
            <a:off x="1669002" y="5495278"/>
            <a:ext cx="150920" cy="142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17DF5D-9E34-CFE3-B86B-365C73082731}"/>
              </a:ext>
            </a:extLst>
          </p:cNvPr>
          <p:cNvSpPr/>
          <p:nvPr/>
        </p:nvSpPr>
        <p:spPr>
          <a:xfrm>
            <a:off x="2663098" y="4610691"/>
            <a:ext cx="124490" cy="129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F0B560-9401-794B-59E9-FEAF58903C63}"/>
              </a:ext>
            </a:extLst>
          </p:cNvPr>
          <p:cNvSpPr/>
          <p:nvPr/>
        </p:nvSpPr>
        <p:spPr>
          <a:xfrm>
            <a:off x="1669002" y="3715527"/>
            <a:ext cx="124490" cy="129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961329-4A03-91B5-DF41-7EE0AA81646C}"/>
              </a:ext>
            </a:extLst>
          </p:cNvPr>
          <p:cNvSpPr/>
          <p:nvPr/>
        </p:nvSpPr>
        <p:spPr>
          <a:xfrm>
            <a:off x="7822723" y="5443491"/>
            <a:ext cx="150920" cy="142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DA483D-E5D7-524D-6E09-5D6DAA42EE43}"/>
              </a:ext>
            </a:extLst>
          </p:cNvPr>
          <p:cNvSpPr/>
          <p:nvPr/>
        </p:nvSpPr>
        <p:spPr>
          <a:xfrm>
            <a:off x="8816819" y="4558904"/>
            <a:ext cx="124490" cy="129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8117B4-2894-E171-0B83-CD229BFBF94F}"/>
              </a:ext>
            </a:extLst>
          </p:cNvPr>
          <p:cNvSpPr/>
          <p:nvPr/>
        </p:nvSpPr>
        <p:spPr>
          <a:xfrm>
            <a:off x="7822723" y="3663740"/>
            <a:ext cx="124490" cy="129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4640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0750AF-8E1B-42F8-841E-16766A868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8308"/>
            <a:ext cx="4962617" cy="4549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2527A9-0946-448D-93A8-7F439948E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848" y="2252142"/>
            <a:ext cx="5082325" cy="460585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2EA8568-0D20-CE1B-7B15-491EDED2C609}"/>
              </a:ext>
            </a:extLst>
          </p:cNvPr>
          <p:cNvSpPr/>
          <p:nvPr/>
        </p:nvSpPr>
        <p:spPr>
          <a:xfrm>
            <a:off x="1420442" y="5415378"/>
            <a:ext cx="150920" cy="142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6B4851-A155-52FC-5311-66A9B23A930F}"/>
              </a:ext>
            </a:extLst>
          </p:cNvPr>
          <p:cNvSpPr/>
          <p:nvPr/>
        </p:nvSpPr>
        <p:spPr>
          <a:xfrm>
            <a:off x="2485552" y="4433136"/>
            <a:ext cx="124490" cy="129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5DE9F6-3E0E-BF2C-403F-462BC6AFEA82}"/>
              </a:ext>
            </a:extLst>
          </p:cNvPr>
          <p:cNvSpPr/>
          <p:nvPr/>
        </p:nvSpPr>
        <p:spPr>
          <a:xfrm>
            <a:off x="1420442" y="3429000"/>
            <a:ext cx="124490" cy="129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E674FA-7AFA-D0C2-8090-E9BB56EB8DEA}"/>
              </a:ext>
            </a:extLst>
          </p:cNvPr>
          <p:cNvSpPr/>
          <p:nvPr/>
        </p:nvSpPr>
        <p:spPr>
          <a:xfrm>
            <a:off x="7822722" y="5394775"/>
            <a:ext cx="150920" cy="142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FFB237-5E62-A1C1-7A46-667AB4B89694}"/>
              </a:ext>
            </a:extLst>
          </p:cNvPr>
          <p:cNvSpPr/>
          <p:nvPr/>
        </p:nvSpPr>
        <p:spPr>
          <a:xfrm>
            <a:off x="8887832" y="4412533"/>
            <a:ext cx="124490" cy="129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30D34E3-BCF5-D2CF-427E-C9C92F3AABC1}"/>
              </a:ext>
            </a:extLst>
          </p:cNvPr>
          <p:cNvSpPr/>
          <p:nvPr/>
        </p:nvSpPr>
        <p:spPr>
          <a:xfrm>
            <a:off x="7822722" y="3408397"/>
            <a:ext cx="124490" cy="129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450087-A25A-1F49-05D9-49EF1BA93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0" y="2308308"/>
            <a:ext cx="4962617" cy="45496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9DA243-9001-11E8-0A6E-D7C411ED4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-73264" y="2114849"/>
            <a:ext cx="4962617" cy="48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8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0EEF83-7206-42A6-B8C6-4D37DB5C8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940" y="0"/>
            <a:ext cx="5769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1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851B2B-2DCA-4A90-B2A7-5DA71F5C5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85725"/>
            <a:ext cx="3733800" cy="1885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FA6298-D026-400B-A020-FE052C7C3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775" y="1971675"/>
            <a:ext cx="2867025" cy="400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719223-4DAE-47E2-AEC9-254DE600E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0300" y="2371725"/>
            <a:ext cx="2095500" cy="400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482574-658B-41AF-BE84-DEB0849FE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75" y="2771775"/>
            <a:ext cx="4543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7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9F64F07C-1432-44F9-BACE-00F6D9A81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568" y="244717"/>
                <a:ext cx="11758863" cy="3600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עברתם בכיתה בתחילת הסמסטר על מודל</a:t>
                </a:r>
                <a:r>
                  <a:rPr kumimoji="0" lang="LID4096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 SIR, </a:t>
                </a:r>
                <a:r>
                  <a:rPr kumimoji="0" lang="he-IL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מודל אפידמיולוגי אשר מתאר </a:t>
                </a:r>
                <a:r>
                  <a:rPr kumimoji="0" lang="he-IL" altLang="LID4096" sz="1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אנטראקציה</a:t>
                </a:r>
                <a:r>
                  <a:rPr kumimoji="0" lang="he-IL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 בין "חשופים</a:t>
                </a:r>
                <a:r>
                  <a:rPr kumimoji="0" lang="LID4096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"- S, "</a:t>
                </a:r>
                <a:r>
                  <a:rPr kumimoji="0" lang="he-IL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נגועים</a:t>
                </a:r>
                <a:r>
                  <a:rPr kumimoji="0" lang="LID4096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"- I, </a:t>
                </a:r>
                <a:r>
                  <a:rPr kumimoji="0" lang="he-IL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ו"מורחקים</a:t>
                </a:r>
                <a:r>
                  <a:rPr kumimoji="0" lang="LID4096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"- R, </a:t>
                </a:r>
                <a:r>
                  <a:rPr kumimoji="0" lang="he-IL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בהקשר של התפרצות מחלות מדבקות. לשם פשטות נניח עבור תרגיל זה כי</a:t>
                </a:r>
                <a:r>
                  <a:rPr kumimoji="0" lang="LID4096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 R = N - I </a:t>
                </a:r>
                <a:r>
                  <a:rPr kumimoji="0" lang="en-IL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–</a:t>
                </a:r>
                <a:r>
                  <a:rPr kumimoji="0" lang="LID4096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 S</a:t>
                </a:r>
                <a:r>
                  <a:rPr kumimoji="0" lang="en-US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 </a:t>
                </a:r>
                <a:r>
                  <a:rPr kumimoji="0" lang="LID4096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 </a:t>
                </a:r>
                <a:r>
                  <a:rPr kumimoji="0" lang="he-IL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  </a:t>
                </a:r>
                <a:r>
                  <a:rPr kumimoji="0" lang="en-US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 </a:t>
                </a:r>
                <a:r>
                  <a:rPr kumimoji="0" lang="he-IL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כאשר</a:t>
                </a:r>
                <a:r>
                  <a:rPr kumimoji="0" lang="LID4096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 N </a:t>
                </a:r>
                <a:r>
                  <a:rPr kumimoji="0" lang="he-IL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מייצג את גודל האוכלוסייה. מערכת המשוואות (הלא לינארית) אשר מתארת את </a:t>
                </a:r>
                <a:r>
                  <a:rPr kumimoji="0" lang="he-IL" altLang="LID4096" sz="1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הבעייה</a:t>
                </a:r>
                <a:r>
                  <a:rPr kumimoji="0" lang="he-IL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, נתונה כדלהלן</a:t>
                </a:r>
                <a:r>
                  <a:rPr kumimoji="0" lang="LID4096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: </a:t>
                </a:r>
                <a:endParaRPr kumimoji="0" lang="LID4096" altLang="LID4096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LID4096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</a:rPr>
                  <a:t>  </a:t>
                </a:r>
                <a:r>
                  <a:rPr kumimoji="0" lang="LID4096" altLang="LID4096" sz="6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</a:rPr>
                  <a:t>            </a:t>
                </a:r>
                <a:endParaRPr kumimoji="0" lang="LID4096" altLang="LID4096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algn="r" rtl="1"/>
                <a:endParaRPr kumimoji="0" lang="en-US" altLang="LID4096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-apple-system"/>
                  <a:cs typeface="Arial" panose="020B0604020202020204" pitchFamily="34" charset="0"/>
                </a:endParaRPr>
              </a:p>
              <a:p>
                <a:pPr lvl="0" algn="r" rtl="1"/>
                <a:endParaRPr kumimoji="0" lang="en-US" altLang="LID4096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-apple-system"/>
                  <a:cs typeface="Arial" panose="020B0604020202020204" pitchFamily="34" charset="0"/>
                </a:endParaRPr>
              </a:p>
              <a:p>
                <a:pPr lvl="0" algn="r" rtl="1"/>
                <a:r>
                  <a:rPr kumimoji="0" lang="he-IL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שימו לב כי כל הפרמטרים חיוביים</a:t>
                </a:r>
                <a:r>
                  <a:rPr kumimoji="0" lang="en-US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   </a:t>
                </a:r>
                <a:r>
                  <a:rPr kumimoji="0" lang="LID4096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0" lang="en-US" altLang="LID4096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-apple-system"/>
                  <a:cs typeface="Arial" panose="020B0604020202020204" pitchFamily="34" charset="0"/>
                </a:endParaRPr>
              </a:p>
              <a:p>
                <a:pPr marL="342900" lvl="0" indent="-342900" algn="r" rtl="1">
                  <a:buAutoNum type="arabicPeriod"/>
                </a:pPr>
                <a:r>
                  <a:rPr kumimoji="0" lang="he-IL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מצאו את נקודות השבת של המערכת, ואפיינו אותם תחת ההנחה</a:t>
                </a:r>
                <a:r>
                  <a:rPr kumimoji="0" lang="LID4096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</a:rPr>
                  <a:t>   </a:t>
                </a:r>
                <a:r>
                  <a:rPr kumimoji="0" lang="LID4096" altLang="LID4096" sz="105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</a:rPr>
                  <a:t>                        </a:t>
                </a:r>
                <a:endParaRPr kumimoji="0" lang="he-IL" altLang="LID4096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-apple-system"/>
                </a:endParaRPr>
              </a:p>
              <a:p>
                <a:pPr marL="342900" lvl="0" indent="-342900" algn="r" rtl="1">
                  <a:buAutoNum type="arabicPeriod"/>
                </a:pPr>
                <a:r>
                  <a:rPr kumimoji="0" lang="he-IL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</a:rPr>
                  <a:t>ל</a:t>
                </a:r>
                <a:r>
                  <a:rPr kumimoji="0" lang="he-IL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צורך פשטות הניחו כי</a:t>
                </a:r>
                <a:r>
                  <a:rPr kumimoji="0" lang="LID4096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</a:rPr>
                  <a:t>   </a:t>
                </a:r>
                <a:r>
                  <a:rPr kumimoji="0" lang="en-US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</a:rPr>
                  <a:t>.</a:t>
                </a:r>
                <a:r>
                  <a:rPr kumimoji="0" lang="LID4096" altLang="LID4096" sz="105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</a:rPr>
                  <a:t>    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0" lang="LID4096" altLang="LID4096" sz="105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</a:rPr>
                  <a:t>        </a:t>
                </a:r>
                <a:r>
                  <a:rPr kumimoji="0" lang="he-IL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  <a:cs typeface="Arial" panose="020B0604020202020204" pitchFamily="34" charset="0"/>
                  </a:rPr>
                  <a:t>ציירו את עקומי האפס ואת כיווני הזרימה השונים במרחב הפאזה</a:t>
                </a:r>
                <a:r>
                  <a:rPr kumimoji="0" lang="LID4096" altLang="LID4096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-apple-system"/>
                  </a:rPr>
                  <a:t>. </a:t>
                </a:r>
                <a:r>
                  <a:rPr lang="he-IL" altLang="LID4096" sz="1400" dirty="0">
                    <a:latin typeface="-apple-system"/>
                  </a:rPr>
                  <a:t> מה יקרה למערכת עבור תנאי ההתחלה (0.5,0.5)?</a:t>
                </a:r>
              </a:p>
              <a:p>
                <a:pPr marL="342900" lvl="0" indent="-342900" algn="r" rtl="1">
                  <a:buAutoNum type="arabicPeriod"/>
                </a:pPr>
                <a:endParaRPr lang="he-IL" altLang="LID4096" sz="1400" dirty="0">
                  <a:latin typeface="-apple-system"/>
                </a:endParaRPr>
              </a:p>
              <a:p>
                <a:pPr lvl="0" algn="r" rtl="1"/>
                <a:r>
                  <a:rPr lang="he-IL" altLang="LID4096" sz="1400" dirty="0">
                    <a:latin typeface="-apple-system"/>
                  </a:rPr>
                  <a:t>תניחו שהציר האופקי מייצג  את המשתנה</a:t>
                </a:r>
                <a:r>
                  <a:rPr lang="en-US" altLang="LID4096" sz="1400" dirty="0">
                    <a:latin typeface="-apple-system"/>
                  </a:rPr>
                  <a:t> S </a:t>
                </a:r>
                <a:r>
                  <a:rPr lang="he-IL" altLang="LID4096" sz="1400" dirty="0">
                    <a:latin typeface="-apple-system"/>
                  </a:rPr>
                  <a:t>ואת הציר האנכי מייצג את משתנה </a:t>
                </a:r>
                <a:r>
                  <a:rPr lang="en-US" altLang="LID4096" sz="1400" dirty="0">
                    <a:latin typeface="-apple-system"/>
                  </a:rPr>
                  <a:t>I</a:t>
                </a:r>
                <a:r>
                  <a:rPr lang="ar-JO" altLang="LID4096" sz="1400" dirty="0">
                    <a:latin typeface="-apple-system"/>
                  </a:rPr>
                  <a:t>.</a:t>
                </a:r>
                <a:endParaRPr kumimoji="0" lang="LID4096" altLang="LID4096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9F64F07C-1432-44F9-BACE-00F6D9A81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568" y="244717"/>
                <a:ext cx="11758863" cy="3600986"/>
              </a:xfrm>
              <a:prstGeom prst="rect">
                <a:avLst/>
              </a:prstGeom>
              <a:blipFill>
                <a:blip r:embed="rId2"/>
                <a:stretch>
                  <a:fillRect r="-259" b="-13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>
            <a:extLst>
              <a:ext uri="{FF2B5EF4-FFF2-40B4-BE49-F238E27FC236}">
                <a16:creationId xmlns:a16="http://schemas.microsoft.com/office/drawing/2014/main" id="{89AFB669-D1E8-47B3-9079-DB6A9A5ED0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962150" y="-685800"/>
            <a:ext cx="19335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DE71593B-9A70-4E65-9BF8-7CA156553D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649288" y="182563"/>
            <a:ext cx="5619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7E4ABB9F-0AEF-4548-ABD2-8EC6A8ABBB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669925" y="517525"/>
            <a:ext cx="6191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7B302ABA-46D4-4ABB-A9DD-D0F0234737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4962525" y="685800"/>
            <a:ext cx="14192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D3512A-C5EF-41FB-9BBD-0C830F90447B}"/>
                  </a:ext>
                </a:extLst>
              </p:cNvPr>
              <p:cNvSpPr/>
              <p:nvPr/>
            </p:nvSpPr>
            <p:spPr>
              <a:xfrm>
                <a:off x="3048000" y="757237"/>
                <a:ext cx="6096000" cy="150707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JO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ar-JO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𝑑𝑆</m:t>
                          </m:r>
                        </m:num>
                        <m:den>
                          <m:r>
                            <a:rPr lang="ar-JO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ar-JO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r>
                        <a:rPr lang="ar-JO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𝛽</m:t>
                      </m:r>
                      <m:r>
                        <a:rPr lang="ar-JO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𝑆𝐼</m:t>
                      </m:r>
                      <m:r>
                        <a:rPr lang="ar-JO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ar-JO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𝛾</m:t>
                      </m:r>
                      <m:d>
                        <m:dPr>
                          <m:ctrlPr>
                            <a:rPr lang="ar-JO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ar-JO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𝑁</m:t>
                          </m:r>
                          <m:r>
                            <a:rPr lang="ar-JO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ar-JO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𝑆</m:t>
                          </m:r>
                          <m:r>
                            <a:rPr lang="ar-JO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ar-JO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ar-JO" sz="14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J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ar-J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ar-J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ar-J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ar-J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𝛽</m:t>
                      </m:r>
                      <m:r>
                        <a:rPr lang="ar-J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𝑆𝐼</m:t>
                      </m:r>
                      <m:r>
                        <a:rPr lang="ar-J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ar-J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𝜈</m:t>
                      </m:r>
                      <m:r>
                        <a:rPr lang="ar-J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𝐼</m:t>
                      </m:r>
                    </m:oMath>
                  </m:oMathPara>
                </a14:m>
                <a:endParaRPr lang="ar-JO" sz="14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D3512A-C5EF-41FB-9BBD-0C830F9044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757237"/>
                <a:ext cx="6096000" cy="15070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6641691-CA46-4729-B9A7-7A300425D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59" y="2045210"/>
            <a:ext cx="819264" cy="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4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0298F9-AA95-296C-3AD0-5675E8E9704B}"/>
                  </a:ext>
                </a:extLst>
              </p:cNvPr>
              <p:cNvSpPr txBox="1"/>
              <p:nvPr/>
            </p:nvSpPr>
            <p:spPr>
              <a:xfrm>
                <a:off x="7392837" y="2098536"/>
                <a:ext cx="4194719" cy="1232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2880" indent="-4445"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β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מקדם קצב ההידבקות במחלה </a:t>
                </a:r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82880" indent="-4445" algn="r" rtl="1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γ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מקדם קצב ההחלמה </a:t>
                </a:r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82880" indent="-4445" algn="r" rtl="1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𝜈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מקדם קצב מעבר מנשאים למורחקים.</a:t>
                </a:r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0298F9-AA95-296C-3AD0-5675E8E97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37" y="2098536"/>
                <a:ext cx="4194719" cy="1232645"/>
              </a:xfrm>
              <a:prstGeom prst="rect">
                <a:avLst/>
              </a:prstGeom>
              <a:blipFill>
                <a:blip r:embed="rId2"/>
                <a:stretch>
                  <a:fillRect t="-990" b="-693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5CAE2B-4498-1ED5-37CC-E8A2A878D2B6}"/>
                  </a:ext>
                </a:extLst>
              </p:cNvPr>
              <p:cNvSpPr txBox="1"/>
              <p:nvPr/>
            </p:nvSpPr>
            <p:spPr>
              <a:xfrm>
                <a:off x="4979341" y="2524108"/>
                <a:ext cx="6191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 sz="1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𝛽</m:t>
                      </m:r>
                      <m:r>
                        <a:rPr lang="ar-JO" sz="1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𝑆𝐼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5CAE2B-4498-1ED5-37CC-E8A2A878D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341" y="2524108"/>
                <a:ext cx="619125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03A7C8-D946-9ECC-A5B7-04EB6B8A32AC}"/>
                  </a:ext>
                </a:extLst>
              </p:cNvPr>
              <p:cNvSpPr txBox="1"/>
              <p:nvPr/>
            </p:nvSpPr>
            <p:spPr>
              <a:xfrm>
                <a:off x="3360212" y="3331181"/>
                <a:ext cx="4438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 sz="1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𝜈</m:t>
                      </m:r>
                      <m:r>
                        <a:rPr lang="ar-JO" sz="1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03A7C8-D946-9ECC-A5B7-04EB6B8A3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212" y="3331181"/>
                <a:ext cx="44388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C6F575-D12F-AC32-556F-749FDC9E1CE6}"/>
                  </a:ext>
                </a:extLst>
              </p:cNvPr>
              <p:cNvSpPr txBox="1"/>
              <p:nvPr/>
            </p:nvSpPr>
            <p:spPr>
              <a:xfrm>
                <a:off x="1841342" y="2688090"/>
                <a:ext cx="5873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 sz="1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𝛾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𝑅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C6F575-D12F-AC32-556F-749FDC9E1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342" y="2688090"/>
                <a:ext cx="587389" cy="369332"/>
              </a:xfrm>
              <a:prstGeom prst="rect">
                <a:avLst/>
              </a:prstGeom>
              <a:blipFill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9F6A81-5E1E-3FD3-4C90-941BE3284C5C}"/>
                  </a:ext>
                </a:extLst>
              </p:cNvPr>
              <p:cNvSpPr/>
              <p:nvPr/>
            </p:nvSpPr>
            <p:spPr>
              <a:xfrm>
                <a:off x="3048000" y="166533"/>
                <a:ext cx="6096000" cy="16414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JO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ar-JO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𝑑𝑆</m:t>
                          </m:r>
                        </m:num>
                        <m:den>
                          <m:r>
                            <a:rPr lang="ar-JO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ar-JO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r>
                        <a:rPr lang="ar-JO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𝛽</m:t>
                      </m:r>
                      <m:r>
                        <a:rPr lang="ar-JO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𝑆𝐼</m:t>
                      </m:r>
                      <m:r>
                        <a:rPr lang="ar-JO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ar-JO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𝛾</m:t>
                      </m:r>
                      <m:d>
                        <m:dPr>
                          <m:ctrlPr>
                            <a:rPr lang="ar-JO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ar-JO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𝑁</m:t>
                          </m:r>
                          <m:r>
                            <a:rPr lang="ar-JO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ar-JO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𝑆</m:t>
                          </m:r>
                          <m:r>
                            <a:rPr lang="ar-JO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ar-JO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ar-JO" sz="16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J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ar-J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ar-J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ar-JO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ar-JO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𝛽</m:t>
                      </m:r>
                      <m:r>
                        <a:rPr lang="ar-JO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𝑆𝐼</m:t>
                      </m:r>
                      <m:r>
                        <a:rPr lang="ar-JO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ar-JO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𝜈</m:t>
                      </m:r>
                      <m:r>
                        <a:rPr lang="ar-JO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𝐼</m:t>
                      </m:r>
                    </m:oMath>
                  </m:oMathPara>
                </a14:m>
                <a:endParaRPr lang="ar-JO" sz="16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9F6A81-5E1E-3FD3-4C90-941BE3284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66533"/>
                <a:ext cx="6096000" cy="16414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699A429-8C33-D1EE-A7E3-70845637BACC}"/>
              </a:ext>
            </a:extLst>
          </p:cNvPr>
          <p:cNvSpPr/>
          <p:nvPr/>
        </p:nvSpPr>
        <p:spPr>
          <a:xfrm>
            <a:off x="2898475" y="1682151"/>
            <a:ext cx="1526876" cy="543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  <a:endParaRPr lang="en-IL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A1349-D47C-8582-6551-5FF7514DE579}"/>
              </a:ext>
            </a:extLst>
          </p:cNvPr>
          <p:cNvSpPr/>
          <p:nvPr/>
        </p:nvSpPr>
        <p:spPr>
          <a:xfrm>
            <a:off x="4126301" y="3673247"/>
            <a:ext cx="1526876" cy="543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</a:t>
            </a:r>
            <a:endParaRPr lang="en-IL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B4479D-7F6F-8CC7-E87E-86B96DB62088}"/>
              </a:ext>
            </a:extLst>
          </p:cNvPr>
          <p:cNvSpPr/>
          <p:nvPr/>
        </p:nvSpPr>
        <p:spPr>
          <a:xfrm>
            <a:off x="1371599" y="3664402"/>
            <a:ext cx="1526876" cy="543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</a:t>
            </a:r>
            <a:endParaRPr lang="en-IL" sz="28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73A98CC-2565-9557-0D8A-CEF16F5A5175}"/>
              </a:ext>
            </a:extLst>
          </p:cNvPr>
          <p:cNvSpPr/>
          <p:nvPr/>
        </p:nvSpPr>
        <p:spPr>
          <a:xfrm rot="3103523">
            <a:off x="4142817" y="2739047"/>
            <a:ext cx="1112808" cy="26741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B5CF7E0-27D1-E263-DFB4-E1D8249777F7}"/>
              </a:ext>
            </a:extLst>
          </p:cNvPr>
          <p:cNvSpPr/>
          <p:nvPr/>
        </p:nvSpPr>
        <p:spPr>
          <a:xfrm rot="7121508" flipH="1">
            <a:off x="1979406" y="2759730"/>
            <a:ext cx="1157832" cy="26741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2545C31-4E62-DCA6-F571-10E0473277F8}"/>
              </a:ext>
            </a:extLst>
          </p:cNvPr>
          <p:cNvSpPr/>
          <p:nvPr/>
        </p:nvSpPr>
        <p:spPr>
          <a:xfrm rot="10800000">
            <a:off x="2953551" y="3811269"/>
            <a:ext cx="1112808" cy="26741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3011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DFDF50-6051-0704-C616-FDF855E5DFF2}"/>
                  </a:ext>
                </a:extLst>
              </p:cNvPr>
              <p:cNvSpPr txBox="1"/>
              <p:nvPr/>
            </p:nvSpPr>
            <p:spPr>
              <a:xfrm>
                <a:off x="5808217" y="1979951"/>
                <a:ext cx="6094520" cy="19422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r" rtl="1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עקום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אפס עבור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r>
                  <a:rPr lang="he-I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</a:t>
                </a:r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𝛽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𝑆𝐼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𝛾</m:t>
                      </m:r>
                      <m:d>
                        <m:dPr>
                          <m:ctrlPr>
                            <a:rPr lang="en-I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𝑁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n-US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IL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en-IL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he-IL" sz="1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DFDF50-6051-0704-C616-FDF855E5D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217" y="1979951"/>
                <a:ext cx="6094520" cy="1942263"/>
              </a:xfrm>
              <a:prstGeom prst="rect">
                <a:avLst/>
              </a:prstGeom>
              <a:blipFill>
                <a:blip r:embed="rId2"/>
                <a:stretch>
                  <a:fillRect t="-943" r="-8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8638E4-44E5-E946-E9B8-17E4F8C4877A}"/>
                  </a:ext>
                </a:extLst>
              </p:cNvPr>
              <p:cNvSpPr txBox="1"/>
              <p:nvPr/>
            </p:nvSpPr>
            <p:spPr>
              <a:xfrm>
                <a:off x="6051981" y="5221655"/>
                <a:ext cx="6094520" cy="1636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עקומי אפס עבור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</a:t>
                </a:r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28600"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𝛽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𝑆𝐼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𝜈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</m:t>
                      </m:r>
                    </m:oMath>
                  </m:oMathPara>
                </a14:m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28600"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4472C4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n-US" sz="1800" i="1">
                          <a:solidFill>
                            <a:srgbClr val="4472C4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i="1">
                          <a:solidFill>
                            <a:srgbClr val="4472C4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1800" i="1">
                          <a:solidFill>
                            <a:srgbClr val="4472C4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𝑜𝑟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4472C4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1800" i="1">
                          <a:solidFill>
                            <a:srgbClr val="4472C4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IL" sz="1800" i="1">
                              <a:solidFill>
                                <a:srgbClr val="4472C4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4472C4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4472C4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8638E4-44E5-E946-E9B8-17E4F8C48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981" y="5221655"/>
                <a:ext cx="6094520" cy="1636345"/>
              </a:xfrm>
              <a:prstGeom prst="rect">
                <a:avLst/>
              </a:prstGeom>
              <a:blipFill>
                <a:blip r:embed="rId3"/>
                <a:stretch>
                  <a:fillRect t="-1119" r="-8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36D7AE-61AA-8605-5F4E-3F33A6778A43}"/>
                  </a:ext>
                </a:extLst>
              </p:cNvPr>
              <p:cNvSpPr txBox="1"/>
              <p:nvPr/>
            </p:nvSpPr>
            <p:spPr>
              <a:xfrm>
                <a:off x="479394" y="2002547"/>
                <a:ext cx="5049174" cy="811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r" rtl="1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נקודות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השבת נמצאות בחיתוך עקומי האפס:</a:t>
                </a:r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000250" indent="-1543050" algn="r" rtl="1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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כל האוכלוסיה בריאה</a:t>
                </a:r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36D7AE-61AA-8605-5F4E-3F33A6778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94" y="2002547"/>
                <a:ext cx="5049174" cy="811504"/>
              </a:xfrm>
              <a:prstGeom prst="rect">
                <a:avLst/>
              </a:prstGeom>
              <a:blipFill>
                <a:blip r:embed="rId4"/>
                <a:stretch>
                  <a:fillRect t="-2256" r="-966" b="-105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89F5A5-6710-ABDE-8BBB-747C7E28A11A}"/>
                  </a:ext>
                </a:extLst>
              </p:cNvPr>
              <p:cNvSpPr txBox="1"/>
              <p:nvPr/>
            </p:nvSpPr>
            <p:spPr>
              <a:xfrm>
                <a:off x="0" y="3544137"/>
                <a:ext cx="6094520" cy="1138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000250" indent="-1543050"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IL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I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L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den>
                        </m:f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f>
                          <m:fPr>
                            <m:ctrlPr>
                              <a:rPr lang="en-IL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𝛾</m:t>
                            </m:r>
                            <m:d>
                              <m:dPr>
                                <m:ctrlPr>
                                  <a:rPr lang="en-IL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IL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𝜈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𝛽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𝛾</m:t>
                            </m:r>
                          </m:den>
                        </m:f>
                      </m:e>
                    </m:d>
                  </m:oMath>
                </a14:m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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האוכלוסיה מחולקת בין שלושת המצבים, בהתאם לערכי הפרמטרים</a:t>
                </a:r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89F5A5-6710-ABDE-8BBB-747C7E28A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44137"/>
                <a:ext cx="6094520" cy="1138710"/>
              </a:xfrm>
              <a:prstGeom prst="rect">
                <a:avLst/>
              </a:prstGeom>
              <a:blipFill>
                <a:blip r:embed="rId5"/>
                <a:stretch>
                  <a:fillRect b="-69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FD2DEA1-C5D8-8A21-571F-22EE6CF8F495}"/>
                  </a:ext>
                </a:extLst>
              </p:cNvPr>
              <p:cNvSpPr/>
              <p:nvPr/>
            </p:nvSpPr>
            <p:spPr>
              <a:xfrm>
                <a:off x="3003981" y="264692"/>
                <a:ext cx="6096000" cy="13728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JO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ar-JO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𝑑𝑆</m:t>
                          </m:r>
                        </m:num>
                        <m:den>
                          <m:r>
                            <a:rPr lang="ar-JO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ar-JO" sz="16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r>
                        <a:rPr lang="ar-JO" sz="16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𝛽</m:t>
                      </m:r>
                      <m:r>
                        <a:rPr lang="ar-JO" sz="16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𝑆𝐼</m:t>
                      </m:r>
                      <m:r>
                        <a:rPr lang="ar-JO" sz="16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ar-JO" sz="16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𝛾</m:t>
                      </m:r>
                      <m:d>
                        <m:dPr>
                          <m:ctrlPr>
                            <a:rPr lang="ar-JO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ar-JO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𝑁</m:t>
                          </m:r>
                          <m:r>
                            <a:rPr lang="ar-JO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ar-JO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𝑆</m:t>
                          </m:r>
                          <m:r>
                            <a:rPr lang="ar-JO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ar-JO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ar-JO" sz="12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JO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ar-JO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ar-JO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ar-JO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ar-JO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𝛽</m:t>
                      </m:r>
                      <m:r>
                        <a:rPr lang="ar-JO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𝑆𝐼</m:t>
                      </m:r>
                      <m:r>
                        <a:rPr lang="ar-JO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ar-JO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𝜈</m:t>
                      </m:r>
                      <m:r>
                        <a:rPr lang="ar-JO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𝐼</m:t>
                      </m:r>
                    </m:oMath>
                  </m:oMathPara>
                </a14:m>
                <a:endParaRPr lang="ar-JO" sz="12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FD2DEA1-C5D8-8A21-571F-22EE6CF8F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981" y="264692"/>
                <a:ext cx="6096000" cy="13728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3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E457C7-CDF2-EB29-1E04-79B655F2F10A}"/>
                  </a:ext>
                </a:extLst>
              </p:cNvPr>
              <p:cNvSpPr txBox="1"/>
              <p:nvPr/>
            </p:nvSpPr>
            <p:spPr>
              <a:xfrm>
                <a:off x="2319290" y="2067772"/>
                <a:ext cx="6673789" cy="2294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r" rtl="1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נבחן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את יציבותן של נקודות השבת הנ"ל:</a:t>
                </a:r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algn="r" rtl="1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ראשית, נחשב את יעקוביאן:</a:t>
                </a:r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𝐽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I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L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IL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IL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𝜕</m:t>
                                    </m:r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𝑆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IL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IL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𝜕</m:t>
                                    </m:r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𝐼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IL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IL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𝜕</m:t>
                                    </m:r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𝑆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IL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IL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𝜕</m:t>
                                    </m:r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𝐼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I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L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𝛾</m:t>
                                </m:r>
                              </m:e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𝑆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𝛾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𝑆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𝜈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E457C7-CDF2-EB29-1E04-79B655F2F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290" y="2067772"/>
                <a:ext cx="6673789" cy="2294539"/>
              </a:xfrm>
              <a:prstGeom prst="rect">
                <a:avLst/>
              </a:prstGeom>
              <a:blipFill>
                <a:blip r:embed="rId2"/>
                <a:stretch>
                  <a:fillRect t="-531" r="-8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CD7EA0-4801-F164-FF6A-A066DB8CD199}"/>
                  </a:ext>
                </a:extLst>
              </p:cNvPr>
              <p:cNvSpPr txBox="1"/>
              <p:nvPr/>
            </p:nvSpPr>
            <p:spPr>
              <a:xfrm>
                <a:off x="2898559" y="4873389"/>
                <a:ext cx="6094520" cy="1838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נציב את נקודת השבת הראשונה ונקבל: </a:t>
                </a:r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𝐽</m:t>
                      </m:r>
                      <m:sSub>
                        <m:sSubPr>
                          <m:ctrlPr>
                            <a:rPr lang="en-I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</m:e>
                        <m:sub>
                          <m:sSubSup>
                            <m:sSubSupPr>
                              <m:ctrlPr>
                                <a:rPr lang="en-IL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I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L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𝛾</m:t>
                                </m:r>
                              </m:e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𝛾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𝜈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המטריצה משולשת ולכן הערכים העצמיים יושבים על האלכסון. עבור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נקבל שע"ע אחד חיובי ומכאן ש-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נקודת אוכף.</a:t>
                </a:r>
                <a:endParaRPr lang="en-I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CD7EA0-4801-F164-FF6A-A066DB8CD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59" y="4873389"/>
                <a:ext cx="6094520" cy="1838580"/>
              </a:xfrm>
              <a:prstGeom prst="rect">
                <a:avLst/>
              </a:prstGeom>
              <a:blipFill>
                <a:blip r:embed="rId3"/>
                <a:stretch>
                  <a:fillRect l="-1400" t="-662" r="-900" b="-39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A62B946-1F54-B7BC-8704-4CAB001EA1C5}"/>
                  </a:ext>
                </a:extLst>
              </p:cNvPr>
              <p:cNvSpPr/>
              <p:nvPr/>
            </p:nvSpPr>
            <p:spPr>
              <a:xfrm>
                <a:off x="2897079" y="305154"/>
                <a:ext cx="6096000" cy="150707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JO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ar-JO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𝑑𝑆</m:t>
                          </m:r>
                        </m:num>
                        <m:den>
                          <m:r>
                            <a:rPr lang="ar-JO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ar-JO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r>
                        <a:rPr lang="ar-JO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𝛽</m:t>
                      </m:r>
                      <m:r>
                        <a:rPr lang="ar-JO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𝑆𝐼</m:t>
                      </m:r>
                      <m:r>
                        <a:rPr lang="ar-JO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ar-JO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𝛾</m:t>
                      </m:r>
                      <m:d>
                        <m:dPr>
                          <m:ctrlPr>
                            <a:rPr lang="ar-JO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ar-JO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𝑁</m:t>
                          </m:r>
                          <m:r>
                            <a:rPr lang="ar-JO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ar-JO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𝑆</m:t>
                          </m:r>
                          <m:r>
                            <a:rPr lang="ar-JO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ar-JO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ar-JO" sz="14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J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ar-J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ar-J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ar-J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ar-J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𝛽</m:t>
                      </m:r>
                      <m:r>
                        <a:rPr lang="ar-J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𝑆𝐼</m:t>
                      </m:r>
                      <m:r>
                        <a:rPr lang="ar-J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ar-J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𝜈</m:t>
                      </m:r>
                      <m:r>
                        <a:rPr lang="ar-J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𝐼</m:t>
                      </m:r>
                    </m:oMath>
                  </m:oMathPara>
                </a14:m>
                <a:endParaRPr lang="ar-JO" sz="14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A62B946-1F54-B7BC-8704-4CAB001EA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079" y="305154"/>
                <a:ext cx="6096000" cy="1507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51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544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-apple-system</vt:lpstr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Aseel Shomar</dc:creator>
  <cp:lastModifiedBy>Aseel Shomar</cp:lastModifiedBy>
  <cp:revision>28</cp:revision>
  <dcterms:created xsi:type="dcterms:W3CDTF">2020-05-18T01:19:00Z</dcterms:created>
  <dcterms:modified xsi:type="dcterms:W3CDTF">2022-05-12T08:00:30Z</dcterms:modified>
</cp:coreProperties>
</file>