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3" r:id="rId6"/>
    <p:sldId id="294" r:id="rId7"/>
    <p:sldId id="295" r:id="rId8"/>
    <p:sldId id="261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75" r:id="rId19"/>
    <p:sldId id="291" r:id="rId20"/>
    <p:sldId id="276" r:id="rId21"/>
    <p:sldId id="281" r:id="rId22"/>
    <p:sldId id="292" r:id="rId23"/>
    <p:sldId id="278" r:id="rId24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D3FBE-2693-4B95-A906-3F25DF872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D1F18-7A33-4D80-9670-0ADFFB637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66C23-364A-428C-BAF0-48D3E978B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6F6-B9F9-4C77-9F41-AB07B1E34818}" type="datetimeFigureOut">
              <a:rPr lang="en-IL" smtClean="0"/>
              <a:t>02/06/2022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EE902-DB96-44AA-BE6E-80D211A4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93939-EFE1-48E8-A045-000DC731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DE02-225C-4E80-A799-663C06DDC84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4990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3D155-9C4C-49B6-BBC3-AD11BC860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04C317-5023-4DFD-86D6-E89D71470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4F8A2-03E9-4BBB-9BEF-95FFD577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6F6-B9F9-4C77-9F41-AB07B1E34818}" type="datetimeFigureOut">
              <a:rPr lang="en-IL" smtClean="0"/>
              <a:t>02/06/2022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DB6A8-3091-4A87-ACD6-0DE4DB64A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43EFF-E7E2-4878-90B6-19B01B87F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DE02-225C-4E80-A799-663C06DDC84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9816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47EEE-8CBC-4104-AF30-86C98383F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7CF82B-2EA3-4F03-984A-7CF5688B2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42CD1-5F92-4D7D-97DA-5EAA99405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6F6-B9F9-4C77-9F41-AB07B1E34818}" type="datetimeFigureOut">
              <a:rPr lang="en-IL" smtClean="0"/>
              <a:t>02/06/2022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EA24F-E78D-4C88-835A-6235862A6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1B3CF-279B-4FCE-B2BE-358FA97EE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DE02-225C-4E80-A799-663C06DDC84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9717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7E821-16FF-428F-AF8C-7BCC2F4A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1C70B-8EDA-4518-9C95-4CB79B9B4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78AE8-2D51-4ED8-ADEF-D662833FC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6F6-B9F9-4C77-9F41-AB07B1E34818}" type="datetimeFigureOut">
              <a:rPr lang="en-IL" smtClean="0"/>
              <a:t>02/06/2022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30F24-FF9F-4515-9EB8-7A0F6EA14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F7C40-6436-4774-AA35-5052DC42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DE02-225C-4E80-A799-663C06DDC84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5806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0483-79AF-4EE5-A18A-7526A620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4E3AB-3FA2-473D-92BC-0E2D7D5FD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BA510-7464-4AE7-B856-CDA703F3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6F6-B9F9-4C77-9F41-AB07B1E34818}" type="datetimeFigureOut">
              <a:rPr lang="en-IL" smtClean="0"/>
              <a:t>02/06/2022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847FA-045D-4845-BA88-116B614CA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52493-2E77-4AC8-9811-1B3A32A87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DE02-225C-4E80-A799-663C06DDC84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3700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9A70C-4FE4-4466-B1CD-0EF4BE554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3B4E0-C629-4A6D-9490-4D44645E3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7E614-7F72-4AC1-A3AF-D3ECF57CA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E9FD7-3F34-4DFA-A902-39306F120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6F6-B9F9-4C77-9F41-AB07B1E34818}" type="datetimeFigureOut">
              <a:rPr lang="en-IL" smtClean="0"/>
              <a:t>02/06/2022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DCC74-C5BB-4311-80D9-5AC5F3837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326C4-7BFC-4960-96B5-271667601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DE02-225C-4E80-A799-663C06DDC84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2151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8E67E-5FAF-4C65-9DEA-8D8D28E3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D5D14-7544-40DE-B4FA-9DA6EA94F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4A3CD-341C-4191-BABD-7BFA3481D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AF690-22F6-4769-98AF-01332F11F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75BC8-5B7B-45DF-840C-90FEB025CC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7B95AB-FE15-4341-90FD-25264308B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6F6-B9F9-4C77-9F41-AB07B1E34818}" type="datetimeFigureOut">
              <a:rPr lang="en-IL" smtClean="0"/>
              <a:t>02/06/2022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3F63B6-F1F3-4FC4-89B6-C9EFD07E3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959FB7-62A5-45B1-8D58-D3DC22D2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DE02-225C-4E80-A799-663C06DDC84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5924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1CFCC-21B8-4BE1-B8FF-D3CAB1E2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D3F72-DC8E-4D69-AF2A-4FEA2ACC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6F6-B9F9-4C77-9F41-AB07B1E34818}" type="datetimeFigureOut">
              <a:rPr lang="en-IL" smtClean="0"/>
              <a:t>02/06/2022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D6184-1CC7-4A94-B35B-8D5A296DB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B8FEF-7049-4E2F-B219-7FEB547F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DE02-225C-4E80-A799-663C06DDC84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9784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16523-3822-43D2-A24A-852AB2EF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6F6-B9F9-4C77-9F41-AB07B1E34818}" type="datetimeFigureOut">
              <a:rPr lang="en-IL" smtClean="0"/>
              <a:t>02/06/2022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7C22BB-8807-4828-BD78-33B8C94E4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06112-6371-4FEA-8D7F-5B3427DE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DE02-225C-4E80-A799-663C06DDC84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7052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0A66A-E601-4FB8-AFF2-49144086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401FA-7E60-4F7B-BBA1-F6B4E996E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32ED8-AA41-4E09-AE6C-2B05DCF23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0476AE-B953-4FF7-BBD2-BB4B0FB1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6F6-B9F9-4C77-9F41-AB07B1E34818}" type="datetimeFigureOut">
              <a:rPr lang="en-IL" smtClean="0"/>
              <a:t>02/06/2022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1237A-B427-4DE2-AB10-4655B348F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44DB4-8684-46E3-961D-8F8051736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DE02-225C-4E80-A799-663C06DDC84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5128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76867-6ABC-43F8-B7A5-05354882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059C76-8C1B-4A19-B178-B77D26FE1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8006E-39B0-4DE8-B17B-94DFFCB4B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5B8F9-39E5-4B00-98D1-E09ABD8F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6F6-B9F9-4C77-9F41-AB07B1E34818}" type="datetimeFigureOut">
              <a:rPr lang="en-IL" smtClean="0"/>
              <a:t>02/06/2022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568F9-512C-42B2-B936-BCE1CE93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478DE-B292-4441-B272-D478B3E6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DE02-225C-4E80-A799-663C06DDC84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5533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836BD9-0C93-4EA7-8A4C-760D62F8A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18D8A-4E8C-4652-92CF-D65C1E8EB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790CD-8524-49CD-83BA-706B7DDC9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316F6-B9F9-4C77-9F41-AB07B1E34818}" type="datetimeFigureOut">
              <a:rPr lang="en-IL" smtClean="0"/>
              <a:t>02/06/2022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5EB54-DE1F-43BE-9F73-E62CDD0E7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C5586-C8AA-4C50-800C-CBAB5159F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3DE02-225C-4E80-A799-663C06DDC84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3962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6E8B6-5DA9-4958-8EB3-95748E3B0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r>
              <a:rPr lang="he-IL" sz="4800" dirty="0"/>
              <a:t>רב </a:t>
            </a:r>
            <a:r>
              <a:rPr lang="he-IL" sz="4800" dirty="0" err="1"/>
              <a:t>מימד</a:t>
            </a:r>
            <a:r>
              <a:rPr lang="he-IL" sz="4800" dirty="0"/>
              <a:t> תרגול 10</a:t>
            </a:r>
            <a:endParaRPr lang="en-IL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B709B-4A64-4335-8CC3-B3CF9DDBC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6"/>
            <a:ext cx="10515599" cy="420624"/>
          </a:xfrm>
        </p:spPr>
        <p:txBody>
          <a:bodyPr>
            <a:normAutofit/>
          </a:bodyPr>
          <a:lstStyle/>
          <a:p>
            <a:pPr rtl="1"/>
            <a:r>
              <a:rPr lang="en-US" sz="2000"/>
              <a:t>FDR</a:t>
            </a:r>
            <a:r>
              <a:rPr lang="he-IL" sz="2000"/>
              <a:t> ומרחקים</a:t>
            </a:r>
            <a:endParaRPr lang="en-IL" sz="2000"/>
          </a:p>
        </p:txBody>
      </p:sp>
      <p:pic>
        <p:nvPicPr>
          <p:cNvPr id="4" name="Picture 2" descr="izabelcavassim">
            <a:extLst>
              <a:ext uri="{FF2B5EF4-FFF2-40B4-BE49-F238E27FC236}">
                <a16:creationId xmlns:a16="http://schemas.microsoft.com/office/drawing/2014/main" id="{83803A6C-5FA3-48A6-984A-DA0DC0189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0" b="1"/>
          <a:stretch/>
        </p:blipFill>
        <p:spPr bwMode="auto">
          <a:xfrm>
            <a:off x="2148675" y="1863801"/>
            <a:ext cx="7894648" cy="444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96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1561-552F-471E-BBA9-E5F1D0D42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דמיון ומרחק</a:t>
            </a:r>
            <a:endParaRPr lang="en-IL" dirty="0"/>
          </a:p>
        </p:txBody>
      </p:sp>
      <p:pic>
        <p:nvPicPr>
          <p:cNvPr id="4098" name="Picture 2" descr="cartoon-characters-real-life-similar-thinkgs-lookalikes-50__700 (1 ...">
            <a:extLst>
              <a:ext uri="{FF2B5EF4-FFF2-40B4-BE49-F238E27FC236}">
                <a16:creationId xmlns:a16="http://schemas.microsoft.com/office/drawing/2014/main" id="{8B40DA9A-2BEC-4C48-8831-8536924EC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894" y="1690688"/>
            <a:ext cx="6446667" cy="44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853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3E630-6994-4EED-B4DA-B24F7A4B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מי מהסטודנטים דומה לסטודנט 1?</a:t>
            </a:r>
            <a:endParaRPr lang="en-IL" dirty="0"/>
          </a:p>
        </p:txBody>
      </p:sp>
      <p:pic>
        <p:nvPicPr>
          <p:cNvPr id="6" name="Picture 5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F19F3A0F-7D2A-432F-96A6-41EF8A5A05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12231" y="1662447"/>
            <a:ext cx="8494296" cy="519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19B8-7E7E-49AD-85A7-7009E2256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651" y="5313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600" dirty="0"/>
              <a:t>מרחק </a:t>
            </a:r>
            <a:r>
              <a:rPr lang="he-IL" sz="3600" dirty="0" err="1"/>
              <a:t>אוקלידי</a:t>
            </a:r>
            <a:br>
              <a:rPr lang="en-US" sz="3600" dirty="0"/>
            </a:br>
            <a:br>
              <a:rPr lang="en-US" sz="3600" dirty="0"/>
            </a:br>
            <a:r>
              <a:rPr lang="he-IL" sz="3600" dirty="0"/>
              <a:t>אורך הקו הישר המחבר בין שתי נקודות (מעוף הציפור).</a:t>
            </a:r>
            <a:br>
              <a:rPr lang="en-US" dirty="0"/>
            </a:br>
            <a:br>
              <a:rPr lang="en-US" dirty="0"/>
            </a:br>
            <a:endParaRPr lang="en-I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BD7AB0-FCC5-4F0E-44BE-2F1AEF05D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959" y="1399742"/>
            <a:ext cx="93970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270E2B-B385-33FC-D9D5-0315B0CECC9E}"/>
                  </a:ext>
                </a:extLst>
              </p:cNvPr>
              <p:cNvSpPr txBox="1"/>
              <p:nvPr/>
            </p:nvSpPr>
            <p:spPr>
              <a:xfrm>
                <a:off x="4556464" y="1694192"/>
                <a:ext cx="6094520" cy="3306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בשני מימדים, מרחק אוקלידי מוגדר על ידי משפט פיתגורס:</a:t>
                </a:r>
                <a:endParaRPr lang="en-IL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I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L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L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L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L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L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L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IL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IL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ברב מימד המרחק מוגדר באופן דומה:</a:t>
                </a:r>
                <a:endParaRPr lang="en-IL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</m:t>
                      </m:r>
                      <m:d>
                        <m:dPr>
                          <m:ctrlPr>
                            <a:rPr lang="en-IL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L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L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L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IL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IL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L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IL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IL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270E2B-B385-33FC-D9D5-0315B0CEC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464" y="1694192"/>
                <a:ext cx="6094520" cy="3306867"/>
              </a:xfrm>
              <a:prstGeom prst="rect">
                <a:avLst/>
              </a:prstGeom>
              <a:blipFill>
                <a:blip r:embed="rId2"/>
                <a:stretch>
                  <a:fillRect r="-9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6EF0BAD9-D95E-9D8C-5424-1FB4F878A6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40" y="2457240"/>
            <a:ext cx="2921154" cy="233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61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7E307-881C-415B-A199-7FC100642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/>
              <a:t>מטריצת מרחקים אוקלידים</a:t>
            </a:r>
            <a:endParaRPr lang="en-IL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BD6E8B6-2242-4DC9-911C-08DCC18F0C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68053" y="2146759"/>
            <a:ext cx="5727031" cy="24853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8F852E-867C-4A61-B5D3-C351989B1D50}"/>
              </a:ext>
            </a:extLst>
          </p:cNvPr>
          <p:cNvSpPr txBox="1"/>
          <p:nvPr/>
        </p:nvSpPr>
        <p:spPr>
          <a:xfrm>
            <a:off x="2704097" y="5407164"/>
            <a:ext cx="725805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Euc_distance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&lt;-round(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as.matrix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grades,method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="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euclidean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")),2)</a:t>
            </a:r>
            <a:endParaRPr lang="en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92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4CA0A-96F0-4019-ACD3-865221E2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מפת חום של מטריצת מרחקים אוקלידים</a:t>
            </a:r>
            <a:endParaRPr lang="en-IL" dirty="0"/>
          </a:p>
        </p:txBody>
      </p:sp>
      <p:pic>
        <p:nvPicPr>
          <p:cNvPr id="4" name="Picture 3" descr="A picture containing square&#10;&#10;Description automatically generated">
            <a:extLst>
              <a:ext uri="{FF2B5EF4-FFF2-40B4-BE49-F238E27FC236}">
                <a16:creationId xmlns:a16="http://schemas.microsoft.com/office/drawing/2014/main" id="{036EB7EB-2309-48DC-8364-AF78A80239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69268" y="1816768"/>
            <a:ext cx="6653464" cy="46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93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6B7AF-1777-4C75-9967-DD3CCE4CA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2445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he-IL" dirty="0"/>
              <a:t>קורלציית פירסון (</a:t>
            </a:r>
            <a:r>
              <a:rPr lang="en-US" dirty="0"/>
              <a:t>Pearson</a:t>
            </a:r>
            <a:r>
              <a:rPr lang="he-IL" dirty="0"/>
              <a:t>)</a:t>
            </a:r>
            <a:br>
              <a:rPr lang="en-US" dirty="0"/>
            </a:br>
            <a:r>
              <a:rPr lang="he-IL" dirty="0"/>
              <a:t>מודדת תלות </a:t>
            </a:r>
            <a:r>
              <a:rPr lang="he-IL" dirty="0" err="1"/>
              <a:t>לניארית</a:t>
            </a:r>
            <a:r>
              <a:rPr lang="he-IL" dirty="0"/>
              <a:t> בין משתנים. 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DCF71B-5329-585B-723B-046337010F1B}"/>
                  </a:ext>
                </a:extLst>
              </p:cNvPr>
              <p:cNvSpPr txBox="1"/>
              <p:nvPr/>
            </p:nvSpPr>
            <p:spPr>
              <a:xfrm>
                <a:off x="3047281" y="3013005"/>
                <a:ext cx="6094562" cy="711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L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IL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L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IL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I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IL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IL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L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L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L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IL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IL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L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IL" i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d>
                                    <m:dPr>
                                      <m:ctrlPr>
                                        <a:rPr lang="en-IL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L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L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IL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IL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IL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L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I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L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I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DCF71B-5329-585B-723B-046337010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281" y="3013005"/>
                <a:ext cx="6094562" cy="711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179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6AB6E-BCC2-4A85-863C-F2BD60851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מטריצת מרחקים לפי פירסון</a:t>
            </a:r>
            <a:endParaRPr lang="en-IL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2F64140-88E4-4A8F-B6AD-10C5FD2FA7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77126" y="2469607"/>
            <a:ext cx="4812631" cy="19187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9142EA-4FED-459A-9EB0-1CABABD77B1E}"/>
              </a:ext>
            </a:extLst>
          </p:cNvPr>
          <p:cNvSpPr txBox="1"/>
          <p:nvPr/>
        </p:nvSpPr>
        <p:spPr>
          <a:xfrm>
            <a:off x="1928060" y="5985459"/>
            <a:ext cx="8828171" cy="38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pearson_distance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&lt;-round(1-cor(t(grades),method="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pearson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"),2)</a:t>
            </a:r>
            <a:endParaRPr lang="en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28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E3037-F263-4A14-B059-AF2E2C97B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הצגת ציוני הסטודנטים כנגד ציוני סטודנט 1</a:t>
            </a:r>
            <a:endParaRPr lang="en-IL" dirty="0"/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58602F6A-2FC7-479E-961B-49F86F01A4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40355" y="1764464"/>
            <a:ext cx="7705224" cy="472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69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A2DA9E83-3E28-4A2E-843F-BB3FFD73F2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96452" y="1108994"/>
            <a:ext cx="8494296" cy="519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08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0203-4630-4208-B95C-BF66F672C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3" y="82593"/>
            <a:ext cx="10515600" cy="1325563"/>
          </a:xfrm>
        </p:spPr>
        <p:txBody>
          <a:bodyPr/>
          <a:lstStyle/>
          <a:p>
            <a:pPr algn="ctr" rtl="1"/>
            <a:r>
              <a:rPr lang="he-IL" dirty="0"/>
              <a:t>קורלצית ספירמן(</a:t>
            </a:r>
            <a:r>
              <a:rPr lang="en-US" dirty="0"/>
              <a:t>Spearman</a:t>
            </a:r>
            <a:r>
              <a:rPr lang="he-IL" dirty="0"/>
              <a:t>)</a:t>
            </a:r>
            <a:br>
              <a:rPr lang="he-IL" dirty="0"/>
            </a:br>
            <a:r>
              <a:rPr lang="he-IL" dirty="0"/>
              <a:t>מודדת תלות מונוטונית בין משתנים.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D493F3-F9DC-381B-2564-89015C1E8DAE}"/>
                  </a:ext>
                </a:extLst>
              </p:cNvPr>
              <p:cNvSpPr txBox="1"/>
              <p:nvPr/>
            </p:nvSpPr>
            <p:spPr>
              <a:xfrm>
                <a:off x="3047281" y="2938946"/>
                <a:ext cx="6094562" cy="944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0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IL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L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IL" sz="2000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I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IL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L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L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IL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IL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L" sz="20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en-IL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L" sz="20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L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L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IL" sz="20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IL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L" sz="20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  <m:d>
                                            <m:dPr>
                                              <m:ctrlPr>
                                                <a:rPr lang="en-I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IL" sz="20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L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L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acc>
                                    </m:e>
                                  </m:d>
                                  <m:r>
                                    <a:rPr lang="en-IL" sz="2000" i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d>
                                    <m:dPr>
                                      <m:ctrlPr>
                                        <a:rPr lang="en-IL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L" sz="20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en-IL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L" sz="20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L" sz="20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L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IL" sz="20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IL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L" sz="20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  <m:d>
                                            <m:dPr>
                                              <m:ctrlPr>
                                                <a:rPr lang="en-I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IL" sz="20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L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L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IL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IL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IL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L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IL" sz="2000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IL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IL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IL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L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IL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D493F3-F9DC-381B-2564-89015C1E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281" y="2938946"/>
                <a:ext cx="6094562" cy="9446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70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EF9B5-0806-4329-9080-F6C13FB7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8" y="-108700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תזכורת לגבי הבעיה</a:t>
            </a:r>
            <a:endParaRPr lang="en-IL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BF84FF-3E33-46AF-8082-4F2F6533B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4754" y="1119981"/>
            <a:ext cx="4494107" cy="461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62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0203-4630-4208-B95C-BF66F672C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84" y="-91974"/>
            <a:ext cx="10515600" cy="1325563"/>
          </a:xfrm>
        </p:spPr>
        <p:txBody>
          <a:bodyPr/>
          <a:lstStyle/>
          <a:p>
            <a:pPr algn="ctr" rtl="1"/>
            <a:r>
              <a:rPr lang="he-IL" dirty="0"/>
              <a:t>קורלצית ספירמן(</a:t>
            </a:r>
            <a:r>
              <a:rPr lang="en-US" dirty="0"/>
              <a:t>Spearman</a:t>
            </a:r>
            <a:r>
              <a:rPr lang="he-IL" dirty="0"/>
              <a:t>)</a:t>
            </a:r>
            <a:endParaRPr lang="en-IL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DC15E9-B5AE-4060-AD53-E52DCAD24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182" y="2107101"/>
            <a:ext cx="8837636" cy="42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56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FFAB-76BC-47DD-B5C7-7AC8138A6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קורלציית ספירמן (</a:t>
            </a:r>
            <a:r>
              <a:rPr lang="en-US" dirty="0"/>
              <a:t>Spearman</a:t>
            </a:r>
            <a:r>
              <a:rPr lang="he-IL" dirty="0"/>
              <a:t>)</a:t>
            </a:r>
            <a:endParaRPr lang="en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4F7CD3-755D-4122-92E7-E60E2D68D2EA}"/>
              </a:ext>
            </a:extLst>
          </p:cNvPr>
          <p:cNvSpPr txBox="1"/>
          <p:nvPr/>
        </p:nvSpPr>
        <p:spPr>
          <a:xfrm>
            <a:off x="1744579" y="6108987"/>
            <a:ext cx="9817769" cy="38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spearman_distance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&lt;-round(1-cor(t(grades),method="spearman"),2)</a:t>
            </a:r>
            <a:endParaRPr lang="en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B293C1A-F6EA-430E-98B5-B65B06ADE2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61335" y="2512970"/>
            <a:ext cx="4575760" cy="235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02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E3037-F263-4A14-B059-AF2E2C97B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הצגת ציוני הסטודנטים כנגד ציוני סטודנט 1</a:t>
            </a:r>
            <a:endParaRPr lang="en-IL" dirty="0"/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1AF327E4-BDC3-4C2E-807D-3C74E991CB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49905" y="1690688"/>
            <a:ext cx="7243010" cy="4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7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7A2FC-77EE-42A0-B663-37F99BC3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נסכם את מה שלמדנו על מרחקים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C16EE-D05F-4675-AA94-CB8891DC8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 algn="r" rtl="1">
              <a:buAutoNum type="arabicPeriod"/>
            </a:pPr>
            <a:r>
              <a:rPr lang="he-IL" dirty="0"/>
              <a:t>מרחק אוקלידי נותן לנו </a:t>
            </a:r>
            <a:r>
              <a:rPr lang="he-IL" u="sng" dirty="0"/>
              <a:t>מרחק קווי</a:t>
            </a:r>
            <a:r>
              <a:rPr lang="he-IL" dirty="0"/>
              <a:t> בין דוגמאות/מדדים</a:t>
            </a:r>
          </a:p>
          <a:p>
            <a:pPr marL="514350" indent="-514350" algn="r" rtl="1">
              <a:buFont typeface="Arial" panose="020B0604020202020204" pitchFamily="34" charset="0"/>
              <a:buAutoNum type="arabicPeriod"/>
            </a:pPr>
            <a:r>
              <a:rPr lang="he-IL" dirty="0"/>
              <a:t>קורולציית פירסון נותנת לנו קורולציה המתארת </a:t>
            </a:r>
            <a:r>
              <a:rPr lang="he-IL" u="sng" dirty="0"/>
              <a:t>קשר לינארי</a:t>
            </a:r>
            <a:r>
              <a:rPr lang="he-IL" dirty="0"/>
              <a:t> בין דוגמאות/מדדים</a:t>
            </a:r>
          </a:p>
          <a:p>
            <a:pPr marL="514350" indent="-514350" algn="r" rtl="1">
              <a:buFont typeface="Arial" panose="020B0604020202020204" pitchFamily="34" charset="0"/>
              <a:buAutoNum type="arabicPeriod"/>
            </a:pPr>
            <a:r>
              <a:rPr lang="he-IL" dirty="0"/>
              <a:t>קורולציית ספירמן נותנת לנו קורולציה המתארת </a:t>
            </a:r>
            <a:r>
              <a:rPr lang="he-IL" u="sng" dirty="0"/>
              <a:t>קשר מונוטוני</a:t>
            </a:r>
            <a:r>
              <a:rPr lang="he-IL" dirty="0"/>
              <a:t> בין דוגמאות/מדדים</a:t>
            </a:r>
            <a:endParaRPr lang="en-IL" dirty="0"/>
          </a:p>
          <a:p>
            <a:pPr marL="514350" indent="-514350" algn="r" rtl="1">
              <a:buFont typeface="Arial" panose="020B0604020202020204" pitchFamily="34" charset="0"/>
              <a:buAutoNum type="arabicPeriod"/>
            </a:pPr>
            <a:endParaRPr lang="en-IL" dirty="0"/>
          </a:p>
          <a:p>
            <a:pPr marL="514350" lvl="0" indent="-514350" algn="r" rtl="1">
              <a:buAutoNum type="arabicPeriod"/>
            </a:pPr>
            <a:endParaRPr lang="he-IL" dirty="0"/>
          </a:p>
          <a:p>
            <a:pPr marL="514350" lvl="0" indent="-514350" algn="r" rtl="1">
              <a:buAutoNum type="arabicPeriod"/>
            </a:pPr>
            <a:endParaRPr lang="en-IL" dirty="0"/>
          </a:p>
          <a:p>
            <a:pPr marL="0" lvl="0" indent="0" algn="r" rtl="1">
              <a:buNone/>
            </a:pP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26622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528E-7A37-451E-8B3A-BAE337FA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2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FDR: false discovery rate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08FC34-0D14-50D7-3B5E-D48BC1CFAE7A}"/>
                  </a:ext>
                </a:extLst>
              </p:cNvPr>
              <p:cNvSpPr txBox="1"/>
              <p:nvPr/>
            </p:nvSpPr>
            <p:spPr>
              <a:xfrm>
                <a:off x="3048719" y="2876030"/>
                <a:ext cx="6094562" cy="622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i="1" smtClean="0">
                          <a:latin typeface="Cambria Math" panose="02040503050406030204" pitchFamily="18" charset="0"/>
                        </a:rPr>
                        <m:t>𝐹𝐷𝑅</m:t>
                      </m:r>
                      <m:r>
                        <a:rPr lang="en-IL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𝐹𝑎𝑙𝑠𝑒</m:t>
                          </m:r>
                          <m:r>
                            <a:rPr lang="en-IL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𝑃𝑜𝑠𝑖𝑡𝑖𝑣𝑒𝑠</m:t>
                          </m:r>
                        </m:num>
                        <m:den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𝑇𝑟𝑢𝑒</m:t>
                          </m:r>
                          <m:r>
                            <a:rPr lang="en-IL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𝑃𝑜𝑠𝑖𝑡𝑖𝑣𝑒𝑠</m:t>
                          </m:r>
                          <m:r>
                            <a:rPr lang="en-IL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𝐹𝑎𝑙𝑠𝑒</m:t>
                          </m:r>
                          <m:r>
                            <a:rPr lang="en-IL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𝑃𝑜𝑠𝑖𝑡𝑖𝑣𝑒𝑠</m:t>
                          </m:r>
                        </m:den>
                      </m:f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08FC34-0D14-50D7-3B5E-D48BC1CFA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719" y="2876030"/>
                <a:ext cx="6094562" cy="6228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4773B-6BB6-40D6-A566-662A77F14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איך מחשבים את ה</a:t>
            </a:r>
            <a:r>
              <a:rPr lang="en-US" dirty="0"/>
              <a:t>FDR</a:t>
            </a:r>
            <a:r>
              <a:rPr lang="he-IL" dirty="0"/>
              <a:t> בפועל?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DDAE7A-80D3-4883-832C-49F57230E6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 algn="r" rtl="1">
                  <a:buAutoNum type="arabicPeriod"/>
                </a:pPr>
                <a:r>
                  <a:rPr lang="he-IL" dirty="0"/>
                  <a:t>מוצאים </a:t>
                </a:r>
                <a:r>
                  <a:rPr lang="en-US" dirty="0"/>
                  <a:t>p-value</a:t>
                </a:r>
                <a:r>
                  <a:rPr lang="he-IL" dirty="0"/>
                  <a:t> לכל אחת מההשוואות (בחינות, בדוגמא של הריטלין), באמצעות מבחני </a:t>
                </a:r>
                <a:r>
                  <a:rPr lang="en-US" dirty="0"/>
                  <a:t>t</a:t>
                </a:r>
                <a:r>
                  <a:rPr lang="he-IL" dirty="0"/>
                  <a:t> (או כל דרך אחרת)</a:t>
                </a:r>
              </a:p>
              <a:p>
                <a:pPr marL="514350" indent="-514350" algn="r" rtl="1">
                  <a:buAutoNum type="arabicPeriod"/>
                </a:pPr>
                <a:r>
                  <a:rPr lang="he-IL" dirty="0"/>
                  <a:t>מערבבים את הקבוצות, ושוב מוצאים </a:t>
                </a:r>
                <a:r>
                  <a:rPr lang="en-US" dirty="0"/>
                  <a:t>p-value</a:t>
                </a:r>
                <a:r>
                  <a:rPr lang="he-IL" dirty="0"/>
                  <a:t> לכל אחת מההשוואות</a:t>
                </a:r>
              </a:p>
              <a:p>
                <a:pPr marL="514350" indent="-514350" algn="r" rtl="1">
                  <a:buAutoNum type="arabicPeriod"/>
                </a:pPr>
                <a:r>
                  <a:rPr lang="he-IL" dirty="0"/>
                  <a:t>חוזרים על סעיף 2 מספר רב של פעמים</a:t>
                </a:r>
              </a:p>
              <a:p>
                <a:pPr marL="514350" indent="-514350" algn="r" rtl="1">
                  <a:buAutoNum type="arabicPeriod"/>
                </a:pPr>
                <a:r>
                  <a:rPr lang="he-IL" dirty="0"/>
                  <a:t>בוחרים רמת מובהקות. עבור רמת מובהקות זו, בודקים כמה השוואות יצאו מובהקות (לפי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e-IL" dirty="0"/>
                  <a:t> ), הן בקבוצות במקוריות (לפי תוצאות סעיף 1) והן בקבוצות המעורבבות (לפי תוצאות סעיף 2)</a:t>
                </a:r>
              </a:p>
              <a:p>
                <a:pPr marL="514350" indent="-514350" algn="r" rtl="1">
                  <a:buAutoNum type="arabicPeriod"/>
                </a:pPr>
                <a:r>
                  <a:rPr lang="he-IL" dirty="0"/>
                  <a:t>מחשבים </a:t>
                </a:r>
                <a:r>
                  <a:rPr lang="en-US" dirty="0"/>
                  <a:t>FDR</a:t>
                </a:r>
                <a:r>
                  <a:rPr lang="he-IL" dirty="0"/>
                  <a:t>:</a:t>
                </a:r>
              </a:p>
              <a:p>
                <a:pPr marL="0" indent="0" algn="ctr" rtl="1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DDAE7A-80D3-4883-832C-49F57230E6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87" t="-2661" r="-12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6BB4B48-AE5C-4B82-A249-C8AEAD992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25" y="5443538"/>
            <a:ext cx="61341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81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11BB8E-B695-4CED-82E3-2506793F70F6}"/>
              </a:ext>
            </a:extLst>
          </p:cNvPr>
          <p:cNvSpPr txBox="1"/>
          <p:nvPr/>
        </p:nvSpPr>
        <p:spPr>
          <a:xfrm>
            <a:off x="333025" y="323850"/>
            <a:ext cx="11525949" cy="3638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load("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ritalin_data.Rdata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")</a:t>
            </a:r>
            <a:endParaRPr lang="en-I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alpha&lt;-0.05</a:t>
            </a:r>
            <a:endParaRPr lang="en-I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70AD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#define the groups to be compared</a:t>
            </a:r>
            <a:endParaRPr lang="en-I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group1 &lt;- 1:39</a:t>
            </a:r>
            <a:endParaRPr lang="en-I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group2 &lt;- 40:78</a:t>
            </a:r>
            <a:endParaRPr lang="en-I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#find p-values for each comparison</a:t>
            </a:r>
            <a:endParaRPr lang="en-I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data_p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&lt;- numeric(dim(Data)[1])</a:t>
            </a:r>
            <a:endParaRPr lang="en-I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(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1:40) {</a:t>
            </a:r>
            <a:endParaRPr lang="en-I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data_p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]&lt;-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t.test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(Data[i,group1],Data[i,group2])$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p.value</a:t>
            </a:r>
            <a:endParaRPr lang="en-I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}</a:t>
            </a:r>
            <a:endParaRPr lang="en-I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62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D13AC8-8525-4B15-8910-B626EBD117F0}"/>
              </a:ext>
            </a:extLst>
          </p:cNvPr>
          <p:cNvSpPr txBox="1"/>
          <p:nvPr/>
        </p:nvSpPr>
        <p:spPr>
          <a:xfrm>
            <a:off x="228600" y="-17253"/>
            <a:ext cx="8801100" cy="5163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70AD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#find p-values for each comparison in shuffled data</a:t>
            </a:r>
            <a:endParaRPr lang="en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number_of_permutations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&lt;-100</a:t>
            </a:r>
            <a:endParaRPr lang="en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shuffled_p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&lt;-matrix(0,dim(Data)[1],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number_of_permutations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(j in 1:number_of_permutations) {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70AD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#shuffle groups</a:t>
            </a:r>
            <a:endParaRPr lang="en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permute&lt;-sample(78)</a:t>
            </a:r>
            <a:endParaRPr lang="en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group1_permutated&lt;- permute[1:39]</a:t>
            </a:r>
            <a:endParaRPr lang="en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group2_permutated&lt;- permute[40:78]</a:t>
            </a:r>
            <a:endParaRPr lang="en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70AD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#find p-values for the shuffled groups</a:t>
            </a:r>
            <a:endParaRPr lang="en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(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1:40) {</a:t>
            </a:r>
            <a:endParaRPr lang="en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shuffled_p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i,j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]&lt;-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t.test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(Data[i,group1_permutated],Data[i,group2_permutated])$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p.value</a:t>
            </a:r>
            <a:endParaRPr lang="en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}</a:t>
            </a:r>
            <a:endParaRPr lang="en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}</a:t>
            </a:r>
            <a:endParaRPr lang="en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63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96851E-2299-4E52-A41B-6685C98F372E}"/>
              </a:ext>
            </a:extLst>
          </p:cNvPr>
          <p:cNvSpPr txBox="1"/>
          <p:nvPr/>
        </p:nvSpPr>
        <p:spPr>
          <a:xfrm>
            <a:off x="571500" y="449471"/>
            <a:ext cx="8629650" cy="5163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alpha&lt;-seq(0.005,0.3,0.005)</a:t>
            </a:r>
            <a:endParaRPr lang="en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FDR&lt;-numeric(length(alpha))</a:t>
            </a:r>
            <a:endParaRPr lang="en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data_significance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&lt;-numeric(length(alpha)</a:t>
            </a:r>
            <a:endParaRPr lang="en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70AD4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70AD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#compute FDR for each alpha</a:t>
            </a:r>
            <a:endParaRPr lang="en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(k in 1:length(alpha)) {</a:t>
            </a:r>
            <a:endParaRPr lang="en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data_significance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[k]&lt;- sum(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data_p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&lt; alpha[k])</a:t>
            </a:r>
            <a:endParaRPr lang="en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shuffled_significance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&lt;-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colSums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shuffled_p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&lt; alpha[k])</a:t>
            </a:r>
            <a:endParaRPr lang="en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FDR[k]&lt;-mean(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shuffled_significance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)/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data_significance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[k]</a:t>
            </a:r>
            <a:endParaRPr lang="en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FDR[k]&lt;-max(FDR[1:k])  # avoid non-monotonic portions</a:t>
            </a:r>
            <a:endParaRPr lang="en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}</a:t>
            </a:r>
            <a:endParaRPr lang="en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70AD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#plot</a:t>
            </a:r>
            <a:endParaRPr lang="en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plot(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data_significance,FDR,type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='b',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xlab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='# significant comparisons',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ylab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='FDR')</a:t>
            </a:r>
            <a:endParaRPr lang="en-I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73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E8781544-3A71-48B2-972C-BED822BAF2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79884" y="824163"/>
            <a:ext cx="8181473" cy="520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9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DDA44A-220C-48F0-91F5-4DF1AAF3708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 rtl="1"/>
                <a:r>
                  <a:rPr lang="he-IL" dirty="0"/>
                  <a:t>מהו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e-IL" dirty="0"/>
                  <a:t> האופטימלי?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DDA44A-220C-48F0-91F5-4DF1AAF370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Tradeoff : A Key Governor of Software Industry - Anshul vyas - Medium">
            <a:extLst>
              <a:ext uri="{FF2B5EF4-FFF2-40B4-BE49-F238E27FC236}">
                <a16:creationId xmlns:a16="http://schemas.microsoft.com/office/drawing/2014/main" id="{1493DAB0-5569-4965-8587-55C327CFF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37" y="1690688"/>
            <a:ext cx="4547152" cy="401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09E558E-4E2E-4E0E-97A7-53822BC4E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11" y="1690688"/>
            <a:ext cx="5472776" cy="411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491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650</Words>
  <Application>Microsoft Office PowerPoint</Application>
  <PresentationFormat>Widescreen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Courier New</vt:lpstr>
      <vt:lpstr>Office Theme</vt:lpstr>
      <vt:lpstr>רב מימד תרגול 10</vt:lpstr>
      <vt:lpstr>תזכורת לגבי הבעיה</vt:lpstr>
      <vt:lpstr>FDR: false discovery rate</vt:lpstr>
      <vt:lpstr>איך מחשבים את הFDR בפועל?</vt:lpstr>
      <vt:lpstr>PowerPoint Presentation</vt:lpstr>
      <vt:lpstr>PowerPoint Presentation</vt:lpstr>
      <vt:lpstr>PowerPoint Presentation</vt:lpstr>
      <vt:lpstr>PowerPoint Presentation</vt:lpstr>
      <vt:lpstr>מהו α האופטימלי?</vt:lpstr>
      <vt:lpstr>דמיון ומרחק</vt:lpstr>
      <vt:lpstr>מי מהסטודנטים דומה לסטודנט 1?</vt:lpstr>
      <vt:lpstr>מרחק אוקלידי  אורך הקו הישר המחבר בין שתי נקודות (מעוף הציפור).  </vt:lpstr>
      <vt:lpstr>מטריצת מרחקים אוקלידים</vt:lpstr>
      <vt:lpstr>מפת חום של מטריצת מרחקים אוקלידים</vt:lpstr>
      <vt:lpstr>קורלציית פירסון (Pearson) מודדת תלות לניארית בין משתנים. </vt:lpstr>
      <vt:lpstr>מטריצת מרחקים לפי פירסון</vt:lpstr>
      <vt:lpstr>הצגת ציוני הסטודנטים כנגד ציוני סטודנט 1</vt:lpstr>
      <vt:lpstr>PowerPoint Presentation</vt:lpstr>
      <vt:lpstr>קורלצית ספירמן(Spearman) מודדת תלות מונוטונית בין משתנים.</vt:lpstr>
      <vt:lpstr>קורלצית ספירמן(Spearman)</vt:lpstr>
      <vt:lpstr>קורלציית ספירמן (Spearman)</vt:lpstr>
      <vt:lpstr>הצגת ציוני הסטודנטים כנגד ציוני סטודנט 1</vt:lpstr>
      <vt:lpstr>נסכם את מה שלמדנו על מרחקים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רב מימד תרגול 10</dc:title>
  <dc:creator>michallandesberg@outlook.com</dc:creator>
  <cp:lastModifiedBy>Aseel Shomar</cp:lastModifiedBy>
  <cp:revision>39</cp:revision>
  <dcterms:created xsi:type="dcterms:W3CDTF">2020-06-07T21:09:57Z</dcterms:created>
  <dcterms:modified xsi:type="dcterms:W3CDTF">2022-06-02T00:53:51Z</dcterms:modified>
</cp:coreProperties>
</file>