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68" r:id="rId5"/>
    <p:sldId id="285" r:id="rId6"/>
    <p:sldId id="286" r:id="rId7"/>
    <p:sldId id="287" r:id="rId8"/>
    <p:sldId id="288" r:id="rId9"/>
    <p:sldId id="269" r:id="rId10"/>
    <p:sldId id="284" r:id="rId11"/>
    <p:sldId id="270" r:id="rId12"/>
    <p:sldId id="271" r:id="rId13"/>
    <p:sldId id="272" r:id="rId14"/>
    <p:sldId id="273" r:id="rId15"/>
    <p:sldId id="274" r:id="rId16"/>
    <p:sldId id="276" r:id="rId17"/>
    <p:sldId id="275" r:id="rId18"/>
    <p:sldId id="277" r:id="rId19"/>
    <p:sldId id="278" r:id="rId20"/>
    <p:sldId id="279" r:id="rId21"/>
    <p:sldId id="280" r:id="rId22"/>
    <p:sldId id="281" r:id="rId23"/>
    <p:sldId id="282" r:id="rId24"/>
    <p:sldId id="2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A"/>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20814C-793D-4A39-8F1E-E3758027AA14}" v="80" dt="2022-06-09T12:06:45.2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782" autoAdjust="0"/>
  </p:normalViewPr>
  <p:slideViewPr>
    <p:cSldViewPr snapToGrid="0">
      <p:cViewPr varScale="1">
        <p:scale>
          <a:sx n="65" d="100"/>
          <a:sy n="65" d="100"/>
        </p:scale>
        <p:origin x="102"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an Briller" userId="fadfc235-5092-4476-b94c-6f16f0276611" providerId="ADAL" clId="{2320814C-793D-4A39-8F1E-E3758027AA14}"/>
    <pc:docChg chg="undo custSel addSld modSld">
      <pc:chgData name="Mayan Briller" userId="fadfc235-5092-4476-b94c-6f16f0276611" providerId="ADAL" clId="{2320814C-793D-4A39-8F1E-E3758027AA14}" dt="2022-06-09T12:06:45.292" v="855" actId="20577"/>
      <pc:docMkLst>
        <pc:docMk/>
      </pc:docMkLst>
      <pc:sldChg chg="addSp delSp modSp mod">
        <pc:chgData name="Mayan Briller" userId="fadfc235-5092-4476-b94c-6f16f0276611" providerId="ADAL" clId="{2320814C-793D-4A39-8F1E-E3758027AA14}" dt="2022-06-09T12:06:05.856" v="838" actId="1076"/>
        <pc:sldMkLst>
          <pc:docMk/>
          <pc:sldMk cId="765723598" sldId="271"/>
        </pc:sldMkLst>
        <pc:spChg chg="mod">
          <ac:chgData name="Mayan Briller" userId="fadfc235-5092-4476-b94c-6f16f0276611" providerId="ADAL" clId="{2320814C-793D-4A39-8F1E-E3758027AA14}" dt="2022-06-09T12:06:02.890" v="837" actId="20577"/>
          <ac:spMkLst>
            <pc:docMk/>
            <pc:sldMk cId="765723598" sldId="271"/>
            <ac:spMk id="5" creationId="{EEFAAB69-AEC6-45AA-8F4E-FF8D679795EA}"/>
          </ac:spMkLst>
        </pc:spChg>
        <pc:graphicFrameChg chg="add del mod">
          <ac:chgData name="Mayan Briller" userId="fadfc235-5092-4476-b94c-6f16f0276611" providerId="ADAL" clId="{2320814C-793D-4A39-8F1E-E3758027AA14}" dt="2022-06-09T12:05:23.506" v="808"/>
          <ac:graphicFrameMkLst>
            <pc:docMk/>
            <pc:sldMk cId="765723598" sldId="271"/>
            <ac:graphicFrameMk id="3" creationId="{92C3F19A-9B16-DF95-6D71-8ABB06D246E9}"/>
          </ac:graphicFrameMkLst>
        </pc:graphicFrameChg>
        <pc:graphicFrameChg chg="add del mod">
          <ac:chgData name="Mayan Briller" userId="fadfc235-5092-4476-b94c-6f16f0276611" providerId="ADAL" clId="{2320814C-793D-4A39-8F1E-E3758027AA14}" dt="2022-06-09T12:05:43.121" v="826"/>
          <ac:graphicFrameMkLst>
            <pc:docMk/>
            <pc:sldMk cId="765723598" sldId="271"/>
            <ac:graphicFrameMk id="6" creationId="{AF86501C-B5A0-605A-0F7C-AB8BFA3DD42B}"/>
          </ac:graphicFrameMkLst>
        </pc:graphicFrameChg>
        <pc:graphicFrameChg chg="add del mod">
          <ac:chgData name="Mayan Briller" userId="fadfc235-5092-4476-b94c-6f16f0276611" providerId="ADAL" clId="{2320814C-793D-4A39-8F1E-E3758027AA14}" dt="2022-06-09T12:05:52.428" v="834"/>
          <ac:graphicFrameMkLst>
            <pc:docMk/>
            <pc:sldMk cId="765723598" sldId="271"/>
            <ac:graphicFrameMk id="7" creationId="{28B98021-1CFE-146A-C073-9B6FBE3715EA}"/>
          </ac:graphicFrameMkLst>
        </pc:graphicFrameChg>
        <pc:picChg chg="mod">
          <ac:chgData name="Mayan Briller" userId="fadfc235-5092-4476-b94c-6f16f0276611" providerId="ADAL" clId="{2320814C-793D-4A39-8F1E-E3758027AA14}" dt="2022-06-09T12:06:05.856" v="838" actId="1076"/>
          <ac:picMkLst>
            <pc:docMk/>
            <pc:sldMk cId="765723598" sldId="271"/>
            <ac:picMk id="4" creationId="{B473C313-6E62-4EF7-99C5-7AE5F340815A}"/>
          </ac:picMkLst>
        </pc:picChg>
      </pc:sldChg>
      <pc:sldChg chg="modSp">
        <pc:chgData name="Mayan Briller" userId="fadfc235-5092-4476-b94c-6f16f0276611" providerId="ADAL" clId="{2320814C-793D-4A39-8F1E-E3758027AA14}" dt="2022-06-09T12:06:45.292" v="855" actId="20577"/>
        <pc:sldMkLst>
          <pc:docMk/>
          <pc:sldMk cId="1844399493" sldId="273"/>
        </pc:sldMkLst>
        <pc:spChg chg="mod">
          <ac:chgData name="Mayan Briller" userId="fadfc235-5092-4476-b94c-6f16f0276611" providerId="ADAL" clId="{2320814C-793D-4A39-8F1E-E3758027AA14}" dt="2022-06-09T12:06:45.292" v="855" actId="20577"/>
          <ac:spMkLst>
            <pc:docMk/>
            <pc:sldMk cId="1844399493" sldId="273"/>
            <ac:spMk id="5" creationId="{EEFAAB69-AEC6-45AA-8F4E-FF8D679795EA}"/>
          </ac:spMkLst>
        </pc:spChg>
      </pc:sldChg>
      <pc:sldChg chg="addSp delSp modSp add mod delAnim modAnim">
        <pc:chgData name="Mayan Briller" userId="fadfc235-5092-4476-b94c-6f16f0276611" providerId="ADAL" clId="{2320814C-793D-4A39-8F1E-E3758027AA14}" dt="2022-06-08T11:23:47.083" v="91" actId="14100"/>
        <pc:sldMkLst>
          <pc:docMk/>
          <pc:sldMk cId="2137280476" sldId="285"/>
        </pc:sldMkLst>
        <pc:spChg chg="mod">
          <ac:chgData name="Mayan Briller" userId="fadfc235-5092-4476-b94c-6f16f0276611" providerId="ADAL" clId="{2320814C-793D-4A39-8F1E-E3758027AA14}" dt="2022-06-08T11:20:50.713" v="21" actId="20577"/>
          <ac:spMkLst>
            <pc:docMk/>
            <pc:sldMk cId="2137280476" sldId="285"/>
            <ac:spMk id="2" creationId="{00000000-0000-0000-0000-000000000000}"/>
          </ac:spMkLst>
        </pc:spChg>
        <pc:spChg chg="mod">
          <ac:chgData name="Mayan Briller" userId="fadfc235-5092-4476-b94c-6f16f0276611" providerId="ADAL" clId="{2320814C-793D-4A39-8F1E-E3758027AA14}" dt="2022-06-08T11:23:47.083" v="91" actId="14100"/>
          <ac:spMkLst>
            <pc:docMk/>
            <pc:sldMk cId="2137280476" sldId="285"/>
            <ac:spMk id="4" creationId="{325AB722-0A08-400B-A175-A9522B05FE58}"/>
          </ac:spMkLst>
        </pc:spChg>
        <pc:spChg chg="del">
          <ac:chgData name="Mayan Briller" userId="fadfc235-5092-4476-b94c-6f16f0276611" providerId="ADAL" clId="{2320814C-793D-4A39-8F1E-E3758027AA14}" dt="2022-06-08T11:20:56.157" v="23" actId="478"/>
          <ac:spMkLst>
            <pc:docMk/>
            <pc:sldMk cId="2137280476" sldId="285"/>
            <ac:spMk id="5" creationId="{773EA8AC-98AF-4548-8162-9B75C024DBD8}"/>
          </ac:spMkLst>
        </pc:spChg>
        <pc:spChg chg="add del">
          <ac:chgData name="Mayan Briller" userId="fadfc235-5092-4476-b94c-6f16f0276611" providerId="ADAL" clId="{2320814C-793D-4A39-8F1E-E3758027AA14}" dt="2022-06-08T11:21:20.866" v="26"/>
          <ac:spMkLst>
            <pc:docMk/>
            <pc:sldMk cId="2137280476" sldId="285"/>
            <ac:spMk id="6" creationId="{F3618643-1BA1-21F7-75F2-09B602AE026B}"/>
          </ac:spMkLst>
        </pc:spChg>
        <pc:spChg chg="add del">
          <ac:chgData name="Mayan Briller" userId="fadfc235-5092-4476-b94c-6f16f0276611" providerId="ADAL" clId="{2320814C-793D-4A39-8F1E-E3758027AA14}" dt="2022-06-08T11:23:30.460" v="79"/>
          <ac:spMkLst>
            <pc:docMk/>
            <pc:sldMk cId="2137280476" sldId="285"/>
            <ac:spMk id="8" creationId="{F5FBB19A-3EDF-49E5-EC96-7E1CBEA19B99}"/>
          </ac:spMkLst>
        </pc:spChg>
        <pc:graphicFrameChg chg="add mod modGraphic">
          <ac:chgData name="Mayan Briller" userId="fadfc235-5092-4476-b94c-6f16f0276611" providerId="ADAL" clId="{2320814C-793D-4A39-8F1E-E3758027AA14}" dt="2022-06-08T11:23:00.627" v="71" actId="207"/>
          <ac:graphicFrameMkLst>
            <pc:docMk/>
            <pc:sldMk cId="2137280476" sldId="285"/>
            <ac:graphicFrameMk id="7" creationId="{7C671AD6-8C0E-57E8-CA42-66EA4C4FAE13}"/>
          </ac:graphicFrameMkLst>
        </pc:graphicFrameChg>
        <pc:picChg chg="del">
          <ac:chgData name="Mayan Briller" userId="fadfc235-5092-4476-b94c-6f16f0276611" providerId="ADAL" clId="{2320814C-793D-4A39-8F1E-E3758027AA14}" dt="2022-06-08T11:20:53.248" v="22" actId="478"/>
          <ac:picMkLst>
            <pc:docMk/>
            <pc:sldMk cId="2137280476" sldId="285"/>
            <ac:picMk id="3" creationId="{3802F118-B8B4-4A01-9230-A371E922397F}"/>
          </ac:picMkLst>
        </pc:picChg>
      </pc:sldChg>
      <pc:sldChg chg="addSp delSp modSp add mod">
        <pc:chgData name="Mayan Briller" userId="fadfc235-5092-4476-b94c-6f16f0276611" providerId="ADAL" clId="{2320814C-793D-4A39-8F1E-E3758027AA14}" dt="2022-06-08T11:27:23.800" v="149" actId="1076"/>
        <pc:sldMkLst>
          <pc:docMk/>
          <pc:sldMk cId="3886499560" sldId="286"/>
        </pc:sldMkLst>
        <pc:spChg chg="mod">
          <ac:chgData name="Mayan Briller" userId="fadfc235-5092-4476-b94c-6f16f0276611" providerId="ADAL" clId="{2320814C-793D-4A39-8F1E-E3758027AA14}" dt="2022-06-08T11:27:19.145" v="148" actId="20577"/>
          <ac:spMkLst>
            <pc:docMk/>
            <pc:sldMk cId="3886499560" sldId="286"/>
            <ac:spMk id="4" creationId="{325AB722-0A08-400B-A175-A9522B05FE58}"/>
          </ac:spMkLst>
        </pc:spChg>
        <pc:graphicFrameChg chg="del">
          <ac:chgData name="Mayan Briller" userId="fadfc235-5092-4476-b94c-6f16f0276611" providerId="ADAL" clId="{2320814C-793D-4A39-8F1E-E3758027AA14}" dt="2022-06-08T11:24:19.845" v="95" actId="478"/>
          <ac:graphicFrameMkLst>
            <pc:docMk/>
            <pc:sldMk cId="3886499560" sldId="286"/>
            <ac:graphicFrameMk id="7" creationId="{7C671AD6-8C0E-57E8-CA42-66EA4C4FAE13}"/>
          </ac:graphicFrameMkLst>
        </pc:graphicFrameChg>
        <pc:picChg chg="add del mod">
          <ac:chgData name="Mayan Briller" userId="fadfc235-5092-4476-b94c-6f16f0276611" providerId="ADAL" clId="{2320814C-793D-4A39-8F1E-E3758027AA14}" dt="2022-06-08T11:26:26.317" v="138" actId="478"/>
          <ac:picMkLst>
            <pc:docMk/>
            <pc:sldMk cId="3886499560" sldId="286"/>
            <ac:picMk id="3" creationId="{FC25336D-7FB1-0178-692F-C2D5E7426511}"/>
          </ac:picMkLst>
        </pc:picChg>
        <pc:picChg chg="add mod modCrop">
          <ac:chgData name="Mayan Briller" userId="fadfc235-5092-4476-b94c-6f16f0276611" providerId="ADAL" clId="{2320814C-793D-4A39-8F1E-E3758027AA14}" dt="2022-06-08T11:27:23.800" v="149" actId="1076"/>
          <ac:picMkLst>
            <pc:docMk/>
            <pc:sldMk cId="3886499560" sldId="286"/>
            <ac:picMk id="6" creationId="{A184B36A-F493-F2F8-0FB3-7B2A3DB3C7FE}"/>
          </ac:picMkLst>
        </pc:picChg>
      </pc:sldChg>
      <pc:sldChg chg="addSp delSp modSp add mod">
        <pc:chgData name="Mayan Briller" userId="fadfc235-5092-4476-b94c-6f16f0276611" providerId="ADAL" clId="{2320814C-793D-4A39-8F1E-E3758027AA14}" dt="2022-06-08T11:45:36.777" v="199" actId="21"/>
        <pc:sldMkLst>
          <pc:docMk/>
          <pc:sldMk cId="2578222985" sldId="287"/>
        </pc:sldMkLst>
        <pc:spChg chg="mod">
          <ac:chgData name="Mayan Briller" userId="fadfc235-5092-4476-b94c-6f16f0276611" providerId="ADAL" clId="{2320814C-793D-4A39-8F1E-E3758027AA14}" dt="2022-06-08T11:43:54.863" v="193" actId="20577"/>
          <ac:spMkLst>
            <pc:docMk/>
            <pc:sldMk cId="2578222985" sldId="287"/>
            <ac:spMk id="4" creationId="{325AB722-0A08-400B-A175-A9522B05FE58}"/>
          </ac:spMkLst>
        </pc:spChg>
        <pc:picChg chg="add mod">
          <ac:chgData name="Mayan Briller" userId="fadfc235-5092-4476-b94c-6f16f0276611" providerId="ADAL" clId="{2320814C-793D-4A39-8F1E-E3758027AA14}" dt="2022-06-08T11:44:50.716" v="196" actId="14100"/>
          <ac:picMkLst>
            <pc:docMk/>
            <pc:sldMk cId="2578222985" sldId="287"/>
            <ac:picMk id="5" creationId="{2734D362-01BD-9468-9522-A74A4FC91431}"/>
          </ac:picMkLst>
        </pc:picChg>
        <pc:picChg chg="del">
          <ac:chgData name="Mayan Briller" userId="fadfc235-5092-4476-b94c-6f16f0276611" providerId="ADAL" clId="{2320814C-793D-4A39-8F1E-E3758027AA14}" dt="2022-06-08T11:43:08.704" v="153" actId="478"/>
          <ac:picMkLst>
            <pc:docMk/>
            <pc:sldMk cId="2578222985" sldId="287"/>
            <ac:picMk id="6" creationId="{A184B36A-F493-F2F8-0FB3-7B2A3DB3C7FE}"/>
          </ac:picMkLst>
        </pc:picChg>
        <pc:picChg chg="add del mod">
          <ac:chgData name="Mayan Briller" userId="fadfc235-5092-4476-b94c-6f16f0276611" providerId="ADAL" clId="{2320814C-793D-4A39-8F1E-E3758027AA14}" dt="2022-06-08T11:45:36.777" v="199" actId="21"/>
          <ac:picMkLst>
            <pc:docMk/>
            <pc:sldMk cId="2578222985" sldId="287"/>
            <ac:picMk id="7" creationId="{A8F938CA-6DFF-58EA-7404-D96B0064CDAE}"/>
          </ac:picMkLst>
        </pc:picChg>
      </pc:sldChg>
      <pc:sldChg chg="addSp delSp modSp add mod">
        <pc:chgData name="Mayan Briller" userId="fadfc235-5092-4476-b94c-6f16f0276611" providerId="ADAL" clId="{2320814C-793D-4A39-8F1E-E3758027AA14}" dt="2022-06-08T11:50:25.916" v="778" actId="1076"/>
        <pc:sldMkLst>
          <pc:docMk/>
          <pc:sldMk cId="329254272" sldId="288"/>
        </pc:sldMkLst>
        <pc:spChg chg="del">
          <ac:chgData name="Mayan Briller" userId="fadfc235-5092-4476-b94c-6f16f0276611" providerId="ADAL" clId="{2320814C-793D-4A39-8F1E-E3758027AA14}" dt="2022-06-08T11:45:40.447" v="201" actId="478"/>
          <ac:spMkLst>
            <pc:docMk/>
            <pc:sldMk cId="329254272" sldId="288"/>
            <ac:spMk id="4" creationId="{325AB722-0A08-400B-A175-A9522B05FE58}"/>
          </ac:spMkLst>
        </pc:spChg>
        <pc:graphicFrameChg chg="add mod modGraphic">
          <ac:chgData name="Mayan Briller" userId="fadfc235-5092-4476-b94c-6f16f0276611" providerId="ADAL" clId="{2320814C-793D-4A39-8F1E-E3758027AA14}" dt="2022-06-08T11:50:25.916" v="778" actId="1076"/>
          <ac:graphicFrameMkLst>
            <pc:docMk/>
            <pc:sldMk cId="329254272" sldId="288"/>
            <ac:graphicFrameMk id="7" creationId="{F4F1A1C1-4615-4A2E-7DF2-C1E8277B6618}"/>
          </ac:graphicFrameMkLst>
        </pc:graphicFrameChg>
        <pc:picChg chg="add del mod">
          <ac:chgData name="Mayan Briller" userId="fadfc235-5092-4476-b94c-6f16f0276611" providerId="ADAL" clId="{2320814C-793D-4A39-8F1E-E3758027AA14}" dt="2022-06-08T11:46:11.324" v="208" actId="478"/>
          <ac:picMkLst>
            <pc:docMk/>
            <pc:sldMk cId="329254272" sldId="288"/>
            <ac:picMk id="3" creationId="{2897224B-4F92-C4C2-7A15-9D0E65E97A59}"/>
          </ac:picMkLst>
        </pc:picChg>
        <pc:picChg chg="add mod">
          <ac:chgData name="Mayan Briller" userId="fadfc235-5092-4476-b94c-6f16f0276611" providerId="ADAL" clId="{2320814C-793D-4A39-8F1E-E3758027AA14}" dt="2022-06-08T11:46:08.282" v="207" actId="1076"/>
          <ac:picMkLst>
            <pc:docMk/>
            <pc:sldMk cId="329254272" sldId="288"/>
            <ac:picMk id="6" creationId="{51FB9677-09EE-C55C-F45E-D9B620744BD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F240CB-DAB9-4916-9BE8-53352218C1A3}" type="datetimeFigureOut">
              <a:rPr lang="en-US" smtClean="0"/>
              <a:t>6/8/2022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6EE14E-5458-49FE-9155-AC98225E4436}" type="slidenum">
              <a:rPr lang="en-US" smtClean="0"/>
              <a:t>‹#›</a:t>
            </a:fld>
            <a:endParaRPr lang="en-US"/>
          </a:p>
        </p:txBody>
      </p:sp>
    </p:spTree>
    <p:extLst>
      <p:ext uri="{BB962C8B-B14F-4D97-AF65-F5344CB8AC3E}">
        <p14:creationId xmlns:p14="http://schemas.microsoft.com/office/powerpoint/2010/main" val="3837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DE7869E-9C2D-457F-B981-7ED447CBE605}"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70056-45FB-4940-B670-1CA9980EC94C}" type="slidenum">
              <a:rPr lang="en-US" smtClean="0"/>
              <a:t>‹#›</a:t>
            </a:fld>
            <a:endParaRPr lang="en-US"/>
          </a:p>
        </p:txBody>
      </p:sp>
      <p:sp>
        <p:nvSpPr>
          <p:cNvPr id="8" name="Text Placeholder 7"/>
          <p:cNvSpPr>
            <a:spLocks noGrp="1"/>
          </p:cNvSpPr>
          <p:nvPr>
            <p:ph type="body" sz="quarter" idx="13" hasCustomPrompt="1"/>
          </p:nvPr>
        </p:nvSpPr>
        <p:spPr>
          <a:xfrm>
            <a:off x="0" y="0"/>
            <a:ext cx="12192000" cy="860425"/>
          </a:xfrm>
          <a:prstGeom prst="rect">
            <a:avLst/>
          </a:prstGeom>
          <a:solidFill>
            <a:schemeClr val="tx2"/>
          </a:solidFill>
        </p:spPr>
        <p:txBody>
          <a:bodyPr anchor="ctr">
            <a:normAutofit/>
          </a:bodyPr>
          <a:lstStyle>
            <a:lvl1pPr marL="0" indent="0" algn="ctr">
              <a:buNone/>
              <a:defRPr sz="3600" b="1">
                <a:solidFill>
                  <a:schemeClr val="bg1"/>
                </a:solidFill>
              </a:defRPr>
            </a:lvl1pPr>
          </a:lstStyle>
          <a:p>
            <a:pPr lvl="0"/>
            <a:r>
              <a:rPr lang="en-US" dirty="0"/>
              <a:t>title</a:t>
            </a:r>
          </a:p>
        </p:txBody>
      </p:sp>
      <p:sp>
        <p:nvSpPr>
          <p:cNvPr id="11" name="Text Placeholder 10"/>
          <p:cNvSpPr>
            <a:spLocks noGrp="1"/>
          </p:cNvSpPr>
          <p:nvPr>
            <p:ph type="body" sz="quarter" idx="14" hasCustomPrompt="1"/>
          </p:nvPr>
        </p:nvSpPr>
        <p:spPr>
          <a:xfrm>
            <a:off x="9452536" y="1250623"/>
            <a:ext cx="2312988" cy="430212"/>
          </a:xfrm>
          <a:prstGeom prst="rect">
            <a:avLst/>
          </a:prstGeom>
        </p:spPr>
        <p:txBody>
          <a:bodyPr>
            <a:normAutofit/>
          </a:bodyPr>
          <a:lstStyle>
            <a:lvl1pPr marL="0" indent="0">
              <a:buNone/>
              <a:defRPr sz="2400" b="1"/>
            </a:lvl1pPr>
          </a:lstStyle>
          <a:p>
            <a:pPr lvl="0"/>
            <a:r>
              <a:rPr lang="en-US" dirty="0"/>
              <a:t>text</a:t>
            </a:r>
          </a:p>
        </p:txBody>
      </p:sp>
    </p:spTree>
    <p:extLst>
      <p:ext uri="{BB962C8B-B14F-4D97-AF65-F5344CB8AC3E}">
        <p14:creationId xmlns:p14="http://schemas.microsoft.com/office/powerpoint/2010/main" val="276926093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7869E-9C2D-457F-B981-7ED447CBE605}" type="datetimeFigureOut">
              <a:rPr lang="en-US" smtClean="0"/>
              <a:t>6/8/2022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70056-45FB-4940-B670-1CA9980EC94C}" type="slidenum">
              <a:rPr lang="en-US" smtClean="0"/>
              <a:t>‹#›</a:t>
            </a:fld>
            <a:endParaRPr lang="en-US"/>
          </a:p>
        </p:txBody>
      </p:sp>
      <p:sp>
        <p:nvSpPr>
          <p:cNvPr id="2" name="Title Placeholder 1">
            <a:extLst>
              <a:ext uri="{FF2B5EF4-FFF2-40B4-BE49-F238E27FC236}">
                <a16:creationId xmlns:a16="http://schemas.microsoft.com/office/drawing/2014/main" id="{75667996-9FEE-4F3F-8A5E-B962302633D6}"/>
              </a:ext>
            </a:extLst>
          </p:cNvPr>
          <p:cNvSpPr>
            <a:spLocks noGrp="1"/>
          </p:cNvSpPr>
          <p:nvPr>
            <p:ph type="title"/>
          </p:nvPr>
        </p:nvSpPr>
        <p:spPr>
          <a:xfrm>
            <a:off x="0" y="0"/>
            <a:ext cx="12192000" cy="976544"/>
          </a:xfrm>
          <a:prstGeom prst="rect">
            <a:avLst/>
          </a:prstGeom>
          <a:solidFill>
            <a:schemeClr val="tx2"/>
          </a:solidFill>
        </p:spPr>
        <p:txBody>
          <a:bodyPr vert="horz" lIns="91440" tIns="45720" rIns="91440" bIns="45720" rtlCol="0" anchor="ctr">
            <a:normAutofit/>
          </a:bodyPr>
          <a:lstStyle/>
          <a:p>
            <a:r>
              <a:rPr lang="en-US" dirty="0"/>
              <a:t>Click to edit Master title style</a:t>
            </a:r>
            <a:endParaRPr lang="en-IL" dirty="0"/>
          </a:p>
        </p:txBody>
      </p:sp>
      <p:sp>
        <p:nvSpPr>
          <p:cNvPr id="3" name="Text Placeholder 2">
            <a:extLst>
              <a:ext uri="{FF2B5EF4-FFF2-40B4-BE49-F238E27FC236}">
                <a16:creationId xmlns:a16="http://schemas.microsoft.com/office/drawing/2014/main" id="{8EB96DCF-6F05-4D22-B03C-E9C24B1ECACA}"/>
              </a:ext>
            </a:extLst>
          </p:cNvPr>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L" dirty="0"/>
          </a:p>
        </p:txBody>
      </p:sp>
    </p:spTree>
    <p:extLst>
      <p:ext uri="{BB962C8B-B14F-4D97-AF65-F5344CB8AC3E}">
        <p14:creationId xmlns:p14="http://schemas.microsoft.com/office/powerpoint/2010/main" val="5438351"/>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he-IL" dirty="0"/>
              <a:t>בשיעור שעבר...</a:t>
            </a:r>
            <a:endParaRPr lang="en-US" dirty="0"/>
          </a:p>
        </p:txBody>
      </p:sp>
      <p:sp>
        <p:nvSpPr>
          <p:cNvPr id="4" name="TextBox 3">
            <a:extLst>
              <a:ext uri="{FF2B5EF4-FFF2-40B4-BE49-F238E27FC236}">
                <a16:creationId xmlns:a16="http://schemas.microsoft.com/office/drawing/2014/main" id="{325AB722-0A08-400B-A175-A9522B05FE58}"/>
              </a:ext>
            </a:extLst>
          </p:cNvPr>
          <p:cNvSpPr txBox="1"/>
          <p:nvPr/>
        </p:nvSpPr>
        <p:spPr>
          <a:xfrm>
            <a:off x="3385751" y="1194816"/>
            <a:ext cx="8574601" cy="3884397"/>
          </a:xfrm>
          <a:prstGeom prst="rect">
            <a:avLst/>
          </a:prstGeom>
          <a:noFill/>
        </p:spPr>
        <p:txBody>
          <a:bodyPr wrap="square" rtlCol="0">
            <a:spAutoFit/>
          </a:bodyPr>
          <a:lstStyle/>
          <a:p>
            <a:pPr algn="r" rtl="1">
              <a:lnSpc>
                <a:spcPct val="200000"/>
              </a:lnSpc>
            </a:pPr>
            <a:r>
              <a:rPr lang="en-US" dirty="0"/>
              <a:t>FDR</a:t>
            </a:r>
            <a:r>
              <a:rPr lang="he-IL" dirty="0"/>
              <a:t> מנסה לשמור על כמות נמוכה של טעות מסוג 1 במקום להכחיד אותן לחלוטין – והוא אומר ש-5% </a:t>
            </a:r>
            <a:r>
              <a:rPr lang="he-IL" u="sng" dirty="0"/>
              <a:t>מכל המקרים החיוביים</a:t>
            </a:r>
            <a:r>
              <a:rPr lang="he-IL" dirty="0"/>
              <a:t> יהיו </a:t>
            </a:r>
            <a:r>
              <a:rPr lang="en-US" dirty="0"/>
              <a:t>false positive</a:t>
            </a:r>
            <a:r>
              <a:rPr lang="he-IL" dirty="0"/>
              <a:t>.</a:t>
            </a:r>
          </a:p>
          <a:p>
            <a:pPr algn="r" rtl="1">
              <a:lnSpc>
                <a:spcPct val="200000"/>
              </a:lnSpc>
            </a:pPr>
            <a:endParaRPr lang="en-US" dirty="0"/>
          </a:p>
          <a:p>
            <a:pPr algn="r" rtl="1">
              <a:lnSpc>
                <a:spcPct val="200000"/>
              </a:lnSpc>
            </a:pPr>
            <a:r>
              <a:rPr lang="he-IL" dirty="0"/>
              <a:t>מרחק אוקלידי, קורלציית פירסון, קורלציית ספירמן</a:t>
            </a:r>
            <a:endParaRPr lang="en-US" dirty="0"/>
          </a:p>
          <a:p>
            <a:pPr algn="r" rtl="1">
              <a:lnSpc>
                <a:spcPct val="200000"/>
              </a:lnSpc>
            </a:pPr>
            <a:r>
              <a:rPr lang="he-IL" b="1" dirty="0"/>
              <a:t>מטריצת מרחקים (</a:t>
            </a:r>
            <a:r>
              <a:rPr lang="en-US" b="1" dirty="0"/>
              <a:t>distance matrix</a:t>
            </a:r>
            <a:r>
              <a:rPr lang="he-IL" b="1" dirty="0"/>
              <a:t>)</a:t>
            </a:r>
          </a:p>
          <a:p>
            <a:pPr algn="r" rtl="1">
              <a:lnSpc>
                <a:spcPct val="200000"/>
              </a:lnSpc>
            </a:pPr>
            <a:endParaRPr lang="he-IL" dirty="0"/>
          </a:p>
          <a:p>
            <a:pPr algn="r" rtl="1">
              <a:lnSpc>
                <a:spcPct val="200000"/>
              </a:lnSpc>
            </a:pPr>
            <a:endParaRPr lang="he-IL"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73EA8AC-98AF-4548-8162-9B75C024DBD8}"/>
                  </a:ext>
                </a:extLst>
              </p:cNvPr>
              <p:cNvSpPr/>
              <p:nvPr/>
            </p:nvSpPr>
            <p:spPr>
              <a:xfrm>
                <a:off x="441713" y="2109216"/>
                <a:ext cx="4366002" cy="6228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L" i="1">
                          <a:latin typeface="Cambria Math" panose="02040503050406030204" pitchFamily="18" charset="0"/>
                        </a:rPr>
                        <m:t>𝐹𝐷𝑅</m:t>
                      </m:r>
                      <m:r>
                        <a:rPr lang="en-IL" i="0">
                          <a:latin typeface="Cambria Math" panose="02040503050406030204" pitchFamily="18" charset="0"/>
                        </a:rPr>
                        <m:t>=</m:t>
                      </m:r>
                      <m:f>
                        <m:fPr>
                          <m:ctrlPr>
                            <a:rPr lang="en-IL" i="1">
                              <a:latin typeface="Cambria Math" panose="02040503050406030204" pitchFamily="18" charset="0"/>
                            </a:rPr>
                          </m:ctrlPr>
                        </m:fPr>
                        <m:num>
                          <m:r>
                            <a:rPr lang="en-IL" i="1">
                              <a:latin typeface="Cambria Math" panose="02040503050406030204" pitchFamily="18" charset="0"/>
                            </a:rPr>
                            <m:t>𝐹𝑎𝑙𝑠𝑒</m:t>
                          </m:r>
                          <m:r>
                            <a:rPr lang="en-IL" i="0">
                              <a:latin typeface="Cambria Math" panose="02040503050406030204" pitchFamily="18" charset="0"/>
                            </a:rPr>
                            <m:t> </m:t>
                          </m:r>
                          <m:r>
                            <a:rPr lang="en-IL" i="1">
                              <a:latin typeface="Cambria Math" panose="02040503050406030204" pitchFamily="18" charset="0"/>
                            </a:rPr>
                            <m:t>𝑃𝑜𝑠𝑖𝑡𝑖𝑣𝑒𝑠</m:t>
                          </m:r>
                        </m:num>
                        <m:den>
                          <m:r>
                            <a:rPr lang="en-IL" i="1">
                              <a:latin typeface="Cambria Math" panose="02040503050406030204" pitchFamily="18" charset="0"/>
                            </a:rPr>
                            <m:t>𝑇𝑟𝑢𝑒</m:t>
                          </m:r>
                          <m:r>
                            <a:rPr lang="en-IL" i="0">
                              <a:latin typeface="Cambria Math" panose="02040503050406030204" pitchFamily="18" charset="0"/>
                            </a:rPr>
                            <m:t> </m:t>
                          </m:r>
                          <m:r>
                            <a:rPr lang="en-IL" i="1">
                              <a:latin typeface="Cambria Math" panose="02040503050406030204" pitchFamily="18" charset="0"/>
                            </a:rPr>
                            <m:t>𝑃𝑜𝑠𝑖𝑡𝑖𝑣𝑒𝑠</m:t>
                          </m:r>
                          <m:r>
                            <a:rPr lang="en-IL" i="0">
                              <a:latin typeface="Cambria Math" panose="02040503050406030204" pitchFamily="18" charset="0"/>
                            </a:rPr>
                            <m:t>+</m:t>
                          </m:r>
                          <m:r>
                            <a:rPr lang="en-IL" i="1">
                              <a:latin typeface="Cambria Math" panose="02040503050406030204" pitchFamily="18" charset="0"/>
                            </a:rPr>
                            <m:t>𝐹𝑎𝑙𝑠𝑒</m:t>
                          </m:r>
                          <m:r>
                            <a:rPr lang="en-IL" i="0">
                              <a:latin typeface="Cambria Math" panose="02040503050406030204" pitchFamily="18" charset="0"/>
                            </a:rPr>
                            <m:t> </m:t>
                          </m:r>
                          <m:r>
                            <a:rPr lang="en-IL" i="1">
                              <a:latin typeface="Cambria Math" panose="02040503050406030204" pitchFamily="18" charset="0"/>
                            </a:rPr>
                            <m:t>𝑃𝑜𝑠𝑖𝑡𝑖𝑣𝑒𝑠</m:t>
                          </m:r>
                        </m:den>
                      </m:f>
                    </m:oMath>
                  </m:oMathPara>
                </a14:m>
                <a:endParaRPr lang="en-IL" dirty="0"/>
              </a:p>
            </p:txBody>
          </p:sp>
        </mc:Choice>
        <mc:Fallback xmlns="">
          <p:sp>
            <p:nvSpPr>
              <p:cNvPr id="5" name="Rectangle 4">
                <a:extLst>
                  <a:ext uri="{FF2B5EF4-FFF2-40B4-BE49-F238E27FC236}">
                    <a16:creationId xmlns:a16="http://schemas.microsoft.com/office/drawing/2014/main" id="{773EA8AC-98AF-4548-8162-9B75C024DBD8}"/>
                  </a:ext>
                </a:extLst>
              </p:cNvPr>
              <p:cNvSpPr>
                <a:spLocks noRot="1" noChangeAspect="1" noMove="1" noResize="1" noEditPoints="1" noAdjustHandles="1" noChangeArrowheads="1" noChangeShapeType="1" noTextEdit="1"/>
              </p:cNvSpPr>
              <p:nvPr/>
            </p:nvSpPr>
            <p:spPr>
              <a:xfrm>
                <a:off x="441713" y="2109216"/>
                <a:ext cx="4366002" cy="622863"/>
              </a:xfrm>
              <a:prstGeom prst="rect">
                <a:avLst/>
              </a:prstGeom>
              <a:blipFill>
                <a:blip r:embed="rId2"/>
                <a:stretch>
                  <a:fillRect/>
                </a:stretch>
              </a:blipFill>
            </p:spPr>
            <p:txBody>
              <a:bodyPr/>
              <a:lstStyle/>
              <a:p>
                <a:r>
                  <a:rPr lang="en-IL">
                    <a:noFill/>
                  </a:rPr>
                  <a:t> </a:t>
                </a:r>
              </a:p>
            </p:txBody>
          </p:sp>
        </mc:Fallback>
      </mc:AlternateContent>
      <p:pic>
        <p:nvPicPr>
          <p:cNvPr id="3" name="Picture 2">
            <a:extLst>
              <a:ext uri="{FF2B5EF4-FFF2-40B4-BE49-F238E27FC236}">
                <a16:creationId xmlns:a16="http://schemas.microsoft.com/office/drawing/2014/main" id="{3802F118-B8B4-4A01-9230-A371E922397F}"/>
              </a:ext>
            </a:extLst>
          </p:cNvPr>
          <p:cNvPicPr>
            <a:picLocks noChangeAspect="1"/>
          </p:cNvPicPr>
          <p:nvPr/>
        </p:nvPicPr>
        <p:blipFill>
          <a:blip r:embed="rId3"/>
          <a:stretch>
            <a:fillRect/>
          </a:stretch>
        </p:blipFill>
        <p:spPr>
          <a:xfrm>
            <a:off x="3385751" y="4676763"/>
            <a:ext cx="6145301" cy="1316850"/>
          </a:xfrm>
          <a:prstGeom prst="rect">
            <a:avLst/>
          </a:prstGeom>
        </p:spPr>
      </p:pic>
    </p:spTree>
    <p:extLst>
      <p:ext uri="{BB962C8B-B14F-4D97-AF65-F5344CB8AC3E}">
        <p14:creationId xmlns:p14="http://schemas.microsoft.com/office/powerpoint/2010/main" val="86114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A8D5DB-B3E3-44E7-91C3-937DC7300C18}"/>
              </a:ext>
            </a:extLst>
          </p:cNvPr>
          <p:cNvSpPr>
            <a:spLocks noGrp="1"/>
          </p:cNvSpPr>
          <p:nvPr>
            <p:ph type="body" sz="quarter" idx="13"/>
          </p:nvPr>
        </p:nvSpPr>
        <p:spPr/>
        <p:txBody>
          <a:bodyPr/>
          <a:lstStyle/>
          <a:p>
            <a:r>
              <a:rPr lang="he-IL" dirty="0"/>
              <a:t>הגדרות נוספות</a:t>
            </a:r>
            <a:endParaRPr lang="en-IL" dirty="0"/>
          </a:p>
        </p:txBody>
      </p:sp>
      <p:pic>
        <p:nvPicPr>
          <p:cNvPr id="4" name="תמונה 3">
            <a:extLst>
              <a:ext uri="{FF2B5EF4-FFF2-40B4-BE49-F238E27FC236}">
                <a16:creationId xmlns:a16="http://schemas.microsoft.com/office/drawing/2014/main" id="{B473C313-6E62-4EF7-99C5-7AE5F340815A}"/>
              </a:ext>
            </a:extLst>
          </p:cNvPr>
          <p:cNvPicPr/>
          <p:nvPr/>
        </p:nvPicPr>
        <p:blipFill rotWithShape="1">
          <a:blip r:embed="rId2"/>
          <a:srcRect l="33951" t="36099" r="35825" b="30402"/>
          <a:stretch/>
        </p:blipFill>
        <p:spPr bwMode="auto">
          <a:xfrm>
            <a:off x="405423" y="1324314"/>
            <a:ext cx="6069518" cy="3820013"/>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EEFAAB69-AEC6-45AA-8F4E-FF8D679795EA}"/>
              </a:ext>
            </a:extLst>
          </p:cNvPr>
          <p:cNvSpPr/>
          <p:nvPr/>
        </p:nvSpPr>
        <p:spPr>
          <a:xfrm>
            <a:off x="4090087" y="844959"/>
            <a:ext cx="7858897" cy="5800434"/>
          </a:xfrm>
          <a:prstGeom prst="rect">
            <a:avLst/>
          </a:prstGeom>
        </p:spPr>
        <p:txBody>
          <a:bodyPr wrap="square">
            <a:spAutoFit/>
          </a:bodyPr>
          <a:lstStyle/>
          <a:p>
            <a:pPr marL="342900" indent="-342900" algn="r" rtl="1">
              <a:lnSpc>
                <a:spcPct val="150000"/>
              </a:lnSpc>
              <a:spcAft>
                <a:spcPts val="800"/>
              </a:spcAft>
              <a:buFont typeface="+mj-lt"/>
              <a:buAutoNum type="arabicPeriod" startAt="5"/>
            </a:pPr>
            <a:r>
              <a:rPr lang="he-IL" b="1" dirty="0">
                <a:latin typeface="Calibri" panose="020F0502020204030204" pitchFamily="34" charset="0"/>
                <a:ea typeface="Calibri" panose="020F0502020204030204" pitchFamily="34" charset="0"/>
                <a:cs typeface="Arial" panose="020B0604020202020204" pitchFamily="34" charset="0"/>
              </a:rPr>
              <a:t>דרגה (</a:t>
            </a:r>
            <a:r>
              <a:rPr lang="en-US" b="1" dirty="0">
                <a:latin typeface="Calibri" panose="020F0502020204030204" pitchFamily="34" charset="0"/>
                <a:ea typeface="Calibri" panose="020F0502020204030204" pitchFamily="34" charset="0"/>
                <a:cs typeface="Arial" panose="020B0604020202020204" pitchFamily="34" charset="0"/>
              </a:rPr>
              <a:t>degree</a:t>
            </a:r>
            <a:r>
              <a:rPr lang="he-IL" b="1" dirty="0">
                <a:latin typeface="Calibri" panose="020F0502020204030204" pitchFamily="34" charset="0"/>
                <a:ea typeface="Calibri" panose="020F0502020204030204" pitchFamily="34" charset="0"/>
                <a:cs typeface="Arial" panose="020B0604020202020204" pitchFamily="34" charset="0"/>
              </a:rPr>
              <a:t>)</a:t>
            </a:r>
            <a:br>
              <a:rPr lang="en-US" b="1"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rPr>
              <a:t>מספר הקשרים שיש לצומת</a:t>
            </a:r>
          </a:p>
          <a:p>
            <a:pPr marL="800100" lvl="1" indent="-342900" algn="r" rtl="1">
              <a:lnSpc>
                <a:spcPct val="150000"/>
              </a:lnSpc>
              <a:spcAft>
                <a:spcPts val="800"/>
              </a:spcAft>
              <a:buAutoNum type="arabicPeriod"/>
            </a:pPr>
            <a:r>
              <a:rPr lang="en-US" dirty="0">
                <a:latin typeface="Calibri" panose="020F0502020204030204" pitchFamily="34" charset="0"/>
                <a:ea typeface="Calibri" panose="020F0502020204030204" pitchFamily="34" charset="0"/>
                <a:cs typeface="Arial" panose="020B0604020202020204" pitchFamily="34" charset="0"/>
              </a:rPr>
              <a:t>Indegree</a:t>
            </a:r>
            <a:r>
              <a:rPr lang="he-IL" dirty="0">
                <a:latin typeface="Calibri" panose="020F0502020204030204" pitchFamily="34" charset="0"/>
                <a:ea typeface="Calibri" panose="020F0502020204030204" pitchFamily="34" charset="0"/>
                <a:cs typeface="Arial" panose="020B0604020202020204" pitchFamily="34" charset="0"/>
              </a:rPr>
              <a:t> –  </a:t>
            </a:r>
            <a:r>
              <a:rPr lang="he-IL" dirty="0">
                <a:latin typeface="Calibri" panose="020F0502020204030204" pitchFamily="34" charset="0"/>
                <a:ea typeface="Calibri" panose="020F0502020204030204" pitchFamily="34" charset="0"/>
              </a:rPr>
              <a:t>מספר הקשתות הנכנסות לצומת</a:t>
            </a:r>
          </a:p>
          <a:p>
            <a:pPr marL="800100" lvl="1" indent="-342900" algn="r" rtl="1">
              <a:lnSpc>
                <a:spcPct val="150000"/>
              </a:lnSpc>
              <a:spcAft>
                <a:spcPts val="800"/>
              </a:spcAft>
              <a:buAutoNum type="arabicPeriod"/>
            </a:pPr>
            <a:r>
              <a:rPr lang="en-US" dirty="0">
                <a:latin typeface="Calibri" panose="020F0502020204030204" pitchFamily="34" charset="0"/>
                <a:ea typeface="Calibri" panose="020F0502020204030204" pitchFamily="34" charset="0"/>
                <a:cs typeface="Arial" panose="020B0604020202020204" pitchFamily="34" charset="0"/>
              </a:rPr>
              <a:t>Outdegree</a:t>
            </a:r>
            <a:r>
              <a:rPr lang="he-IL" dirty="0">
                <a:latin typeface="Calibri" panose="020F0502020204030204" pitchFamily="34" charset="0"/>
                <a:ea typeface="Calibri" panose="020F0502020204030204" pitchFamily="34" charset="0"/>
                <a:cs typeface="Arial" panose="020B0604020202020204" pitchFamily="34" charset="0"/>
              </a:rPr>
              <a:t> – </a:t>
            </a:r>
            <a:r>
              <a:rPr lang="en-US" dirty="0">
                <a:latin typeface="Calibri" panose="020F0502020204030204" pitchFamily="34" charset="0"/>
                <a:ea typeface="Calibri" panose="020F0502020204030204" pitchFamily="34" charset="0"/>
                <a:cs typeface="Arial" panose="020B0604020202020204" pitchFamily="34" charset="0"/>
              </a:rPr>
              <a:t> </a:t>
            </a:r>
            <a:r>
              <a:rPr lang="he-IL" dirty="0">
                <a:latin typeface="Calibri" panose="020F0502020204030204" pitchFamily="34" charset="0"/>
                <a:ea typeface="Calibri" panose="020F0502020204030204" pitchFamily="34" charset="0"/>
              </a:rPr>
              <a:t>מספר הקשתות היוצאות מהצומת</a:t>
            </a:r>
            <a:br>
              <a:rPr lang="en-US" dirty="0">
                <a:latin typeface="Calibri" panose="020F0502020204030204" pitchFamily="34" charset="0"/>
                <a:ea typeface="Calibri" panose="020F0502020204030204" pitchFamily="34" charset="0"/>
              </a:rPr>
            </a:br>
            <a:endParaRPr lang="he-IL" sz="1100" b="1" dirty="0">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50000"/>
              </a:lnSpc>
              <a:spcAft>
                <a:spcPts val="800"/>
              </a:spcAft>
              <a:buAutoNum type="arabicPeriod" startAt="5"/>
            </a:pPr>
            <a:r>
              <a:rPr lang="en-US" b="1" dirty="0">
                <a:latin typeface="Calibri" panose="020F0502020204030204" pitchFamily="34" charset="0"/>
                <a:ea typeface="Calibri" panose="020F0502020204030204" pitchFamily="34" charset="0"/>
                <a:cs typeface="Arial" panose="020B0604020202020204" pitchFamily="34" charset="0"/>
              </a:rPr>
              <a:t>Hub</a:t>
            </a:r>
            <a:br>
              <a:rPr lang="en-US" b="1"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צומת בעל קישוריות גבוהה</a:t>
            </a:r>
            <a:br>
              <a:rPr lang="en-US" dirty="0">
                <a:latin typeface="Calibri" panose="020F0502020204030204" pitchFamily="34" charset="0"/>
                <a:ea typeface="Calibri" panose="020F0502020204030204" pitchFamily="34" charset="0"/>
                <a:cs typeface="Arial" panose="020B0604020202020204" pitchFamily="34" charset="0"/>
              </a:rPr>
            </a:br>
            <a:endParaRPr lang="he-IL" dirty="0">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50000"/>
              </a:lnSpc>
              <a:spcAft>
                <a:spcPts val="800"/>
              </a:spcAft>
              <a:buAutoNum type="arabicPeriod" startAt="5"/>
            </a:pPr>
            <a:r>
              <a:rPr lang="he-IL" b="1" dirty="0">
                <a:latin typeface="Calibri" panose="020F0502020204030204" pitchFamily="34" charset="0"/>
                <a:ea typeface="Calibri" panose="020F0502020204030204" pitchFamily="34" charset="0"/>
                <a:cs typeface="Arial" panose="020B0604020202020204" pitchFamily="34" charset="0"/>
              </a:rPr>
              <a:t>קליקה (</a:t>
            </a:r>
            <a:r>
              <a:rPr lang="en-US" b="1" dirty="0">
                <a:latin typeface="Calibri" panose="020F0502020204030204" pitchFamily="34" charset="0"/>
                <a:ea typeface="Calibri" panose="020F0502020204030204" pitchFamily="34" charset="0"/>
                <a:cs typeface="Arial" panose="020B0604020202020204" pitchFamily="34" charset="0"/>
              </a:rPr>
              <a:t>Clique</a:t>
            </a:r>
            <a:r>
              <a:rPr lang="he-IL" b="1" dirty="0">
                <a:latin typeface="Calibri" panose="020F0502020204030204" pitchFamily="34" charset="0"/>
                <a:ea typeface="Calibri" panose="020F0502020204030204" pitchFamily="34" charset="0"/>
                <a:cs typeface="Arial" panose="020B0604020202020204" pitchFamily="34" charset="0"/>
              </a:rPr>
              <a:t>)</a:t>
            </a:r>
            <a:br>
              <a:rPr lang="en-US"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אזור בו כל הצמתים מקושרים</a:t>
            </a:r>
            <a:br>
              <a:rPr lang="en-US" dirty="0">
                <a:latin typeface="Calibri" panose="020F0502020204030204" pitchFamily="34" charset="0"/>
                <a:ea typeface="Calibri" panose="020F0502020204030204" pitchFamily="34" charset="0"/>
                <a:cs typeface="Arial" panose="020B0604020202020204" pitchFamily="34" charset="0"/>
              </a:rPr>
            </a:br>
            <a:endParaRPr lang="en-US" dirty="0">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50000"/>
              </a:lnSpc>
              <a:spcAft>
                <a:spcPts val="800"/>
              </a:spcAft>
              <a:buAutoNum type="arabicPeriod" startAt="5"/>
            </a:pPr>
            <a:r>
              <a:rPr lang="en-US" b="1" dirty="0">
                <a:latin typeface="Calibri" panose="020F0502020204030204" pitchFamily="34" charset="0"/>
                <a:ea typeface="Calibri" panose="020F0502020204030204" pitchFamily="34" charset="0"/>
                <a:cs typeface="Arial" panose="020B0604020202020204" pitchFamily="34" charset="0"/>
              </a:rPr>
              <a:t>Singleton</a:t>
            </a:r>
            <a:br>
              <a:rPr lang="en-US" b="1"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צומת ללא קישוריות</a:t>
            </a:r>
            <a:endParaRPr lang="en-IL" b="1" dirty="0">
              <a:latin typeface="Calibri" panose="020F050202020403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FAAB012-3AFE-40A0-822F-9AC828D852F2}"/>
              </a:ext>
            </a:extLst>
          </p:cNvPr>
          <p:cNvPicPr/>
          <p:nvPr/>
        </p:nvPicPr>
        <p:blipFill rotWithShape="1">
          <a:blip r:embed="rId3">
            <a:extLst>
              <a:ext uri="{28A0092B-C50C-407E-A947-70E740481C1C}">
                <a14:useLocalDpi xmlns:a14="http://schemas.microsoft.com/office/drawing/2010/main" val="0"/>
              </a:ext>
            </a:extLst>
          </a:blip>
          <a:srcRect l="1233" t="36101" r="66286" b="54848"/>
          <a:stretch/>
        </p:blipFill>
        <p:spPr bwMode="auto">
          <a:xfrm>
            <a:off x="6096000" y="5917048"/>
            <a:ext cx="2611369" cy="8407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569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A8D5DB-B3E3-44E7-91C3-937DC7300C18}"/>
              </a:ext>
            </a:extLst>
          </p:cNvPr>
          <p:cNvSpPr>
            <a:spLocks noGrp="1"/>
          </p:cNvSpPr>
          <p:nvPr>
            <p:ph type="body" sz="quarter" idx="13"/>
          </p:nvPr>
        </p:nvSpPr>
        <p:spPr/>
        <p:txBody>
          <a:bodyPr/>
          <a:lstStyle/>
          <a:p>
            <a:r>
              <a:rPr lang="he-IL" dirty="0"/>
              <a:t>הגדרות נוספות</a:t>
            </a:r>
            <a:endParaRPr lang="en-IL" dirty="0"/>
          </a:p>
        </p:txBody>
      </p:sp>
      <p:sp>
        <p:nvSpPr>
          <p:cNvPr id="5" name="Rectangle 4">
            <a:extLst>
              <a:ext uri="{FF2B5EF4-FFF2-40B4-BE49-F238E27FC236}">
                <a16:creationId xmlns:a16="http://schemas.microsoft.com/office/drawing/2014/main" id="{EEFAAB69-AEC6-45AA-8F4E-FF8D679795EA}"/>
              </a:ext>
            </a:extLst>
          </p:cNvPr>
          <p:cNvSpPr/>
          <p:nvPr/>
        </p:nvSpPr>
        <p:spPr>
          <a:xfrm>
            <a:off x="1198606" y="1015395"/>
            <a:ext cx="10738022" cy="3060453"/>
          </a:xfrm>
          <a:prstGeom prst="rect">
            <a:avLst/>
          </a:prstGeom>
        </p:spPr>
        <p:txBody>
          <a:bodyPr wrap="square">
            <a:spAutoFit/>
          </a:bodyPr>
          <a:lstStyle/>
          <a:p>
            <a:pPr marL="342900" indent="-342900" algn="r" rtl="1">
              <a:lnSpc>
                <a:spcPct val="150000"/>
              </a:lnSpc>
              <a:spcAft>
                <a:spcPts val="800"/>
              </a:spcAft>
              <a:buFont typeface="+mj-lt"/>
              <a:buAutoNum type="arabicPeriod" startAt="9"/>
            </a:pPr>
            <a:r>
              <a:rPr lang="en-US" b="1" dirty="0">
                <a:latin typeface="Calibri" panose="020F0502020204030204" pitchFamily="34" charset="0"/>
                <a:ea typeface="Calibri" panose="020F0502020204030204" pitchFamily="34" charset="0"/>
                <a:cs typeface="Arial" panose="020B0604020202020204" pitchFamily="34" charset="0"/>
              </a:rPr>
              <a:t>Centrality</a:t>
            </a:r>
            <a:br>
              <a:rPr lang="en-US" b="1"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rPr>
              <a:t>מדד לחשיבות הצומת (</a:t>
            </a:r>
            <a:r>
              <a:rPr lang="en-US" dirty="0">
                <a:latin typeface="Calibri" panose="020F0502020204030204" pitchFamily="34" charset="0"/>
                <a:ea typeface="Calibri" panose="020F0502020204030204" pitchFamily="34" charset="0"/>
              </a:rPr>
              <a:t>node</a:t>
            </a:r>
            <a:r>
              <a:rPr lang="he-IL" dirty="0">
                <a:latin typeface="Calibri" panose="020F0502020204030204" pitchFamily="34" charset="0"/>
                <a:ea typeface="Calibri" panose="020F0502020204030204" pitchFamily="34" charset="0"/>
              </a:rPr>
              <a:t>). </a:t>
            </a:r>
            <a:br>
              <a:rPr lang="en-US" dirty="0">
                <a:latin typeface="Calibri" panose="020F0502020204030204" pitchFamily="34" charset="0"/>
                <a:ea typeface="Calibri" panose="020F0502020204030204" pitchFamily="34" charset="0"/>
              </a:rPr>
            </a:br>
            <a:r>
              <a:rPr lang="en-US" b="1" dirty="0">
                <a:latin typeface="Calibri" panose="020F0502020204030204" pitchFamily="34" charset="0"/>
                <a:ea typeface="Calibri" panose="020F0502020204030204" pitchFamily="34" charset="0"/>
              </a:rPr>
              <a:t>Betweenness Centrality</a:t>
            </a:r>
            <a:r>
              <a:rPr lang="he-IL" b="1" dirty="0">
                <a:latin typeface="Calibri" panose="020F0502020204030204" pitchFamily="34" charset="0"/>
                <a:ea typeface="Calibri" panose="020F0502020204030204" pitchFamily="34" charset="0"/>
              </a:rPr>
              <a:t> </a:t>
            </a:r>
            <a:r>
              <a:rPr lang="he-IL" dirty="0">
                <a:latin typeface="Calibri" panose="020F0502020204030204" pitchFamily="34" charset="0"/>
                <a:ea typeface="Calibri" panose="020F0502020204030204" pitchFamily="34" charset="0"/>
              </a:rPr>
              <a:t>– מספר הפעמים שצומת מופיע במסלול הגיאודזי ביותר בין שני צמתים.</a:t>
            </a:r>
            <a:br>
              <a:rPr lang="en-US" dirty="0">
                <a:latin typeface="Calibri" panose="020F0502020204030204" pitchFamily="34" charset="0"/>
                <a:ea typeface="Calibri" panose="020F0502020204030204" pitchFamily="34" charset="0"/>
              </a:rPr>
            </a:br>
            <a:endParaRPr lang="he-IL" b="1" dirty="0">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50000"/>
              </a:lnSpc>
              <a:spcAft>
                <a:spcPts val="800"/>
              </a:spcAft>
              <a:buAutoNum type="arabicPeriod" startAt="9"/>
            </a:pPr>
            <a:r>
              <a:rPr lang="he-IL" b="1" dirty="0">
                <a:latin typeface="Calibri" panose="020F0502020204030204" pitchFamily="34" charset="0"/>
                <a:ea typeface="Calibri" panose="020F0502020204030204" pitchFamily="34" charset="0"/>
                <a:cs typeface="Arial" panose="020B0604020202020204" pitchFamily="34" charset="0"/>
              </a:rPr>
              <a:t>קוטר הגרף (</a:t>
            </a:r>
            <a:r>
              <a:rPr lang="en-US" b="1" dirty="0">
                <a:latin typeface="Calibri" panose="020F0502020204030204" pitchFamily="34" charset="0"/>
                <a:ea typeface="Calibri" panose="020F0502020204030204" pitchFamily="34" charset="0"/>
                <a:cs typeface="Arial" panose="020B0604020202020204" pitchFamily="34" charset="0"/>
              </a:rPr>
              <a:t>diameter</a:t>
            </a:r>
            <a:r>
              <a:rPr lang="he-IL" b="1" dirty="0">
                <a:latin typeface="Calibri" panose="020F0502020204030204" pitchFamily="34" charset="0"/>
                <a:ea typeface="Calibri" panose="020F0502020204030204" pitchFamily="34" charset="0"/>
                <a:cs typeface="Arial" panose="020B0604020202020204" pitchFamily="34" charset="0"/>
              </a:rPr>
              <a:t>)</a:t>
            </a:r>
            <a:br>
              <a:rPr lang="en-US" b="1"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המסלול הכי קצר בין שתי הנקודות הכי רחוקות.</a:t>
            </a:r>
            <a:br>
              <a:rPr lang="en-US"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הגדרה נוספת: המסלול הכי ארוך מכל המסלולים הגיאודזים</a:t>
            </a:r>
            <a:endParaRPr lang="en-IL" b="1" dirty="0">
              <a:latin typeface="Calibri" panose="020F0502020204030204" pitchFamily="34" charset="0"/>
              <a:ea typeface="Calibri" panose="020F0502020204030204" pitchFamily="34" charset="0"/>
              <a:cs typeface="Arial" panose="020B0604020202020204" pitchFamily="34" charset="0"/>
            </a:endParaRPr>
          </a:p>
        </p:txBody>
      </p:sp>
      <p:pic>
        <p:nvPicPr>
          <p:cNvPr id="10" name="Picture 9" descr="A picture containing ball, sport, room, drawing&#10;&#10;Description automatically generated">
            <a:extLst>
              <a:ext uri="{FF2B5EF4-FFF2-40B4-BE49-F238E27FC236}">
                <a16:creationId xmlns:a16="http://schemas.microsoft.com/office/drawing/2014/main" id="{3F55CD3F-699F-45D5-8C4B-E0AE51764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0759" y="4139590"/>
            <a:ext cx="2095500" cy="1381125"/>
          </a:xfrm>
          <a:prstGeom prst="rect">
            <a:avLst/>
          </a:prstGeom>
        </p:spPr>
      </p:pic>
      <p:sp>
        <p:nvSpPr>
          <p:cNvPr id="11" name="Rectangle 10">
            <a:extLst>
              <a:ext uri="{FF2B5EF4-FFF2-40B4-BE49-F238E27FC236}">
                <a16:creationId xmlns:a16="http://schemas.microsoft.com/office/drawing/2014/main" id="{66D3C7DE-7B5A-4AF5-81B0-EB009C89E6CF}"/>
              </a:ext>
            </a:extLst>
          </p:cNvPr>
          <p:cNvSpPr/>
          <p:nvPr/>
        </p:nvSpPr>
        <p:spPr>
          <a:xfrm>
            <a:off x="6350696" y="5584457"/>
            <a:ext cx="4705471" cy="981166"/>
          </a:xfrm>
          <a:prstGeom prst="rect">
            <a:avLst/>
          </a:prstGeom>
        </p:spPr>
        <p:txBody>
          <a:bodyPr wrap="square">
            <a:spAutoFit/>
          </a:bodyPr>
          <a:lstStyle/>
          <a:p>
            <a:pPr marL="285750" indent="-285750" algn="r" rtl="1">
              <a:lnSpc>
                <a:spcPct val="150000"/>
              </a:lnSpc>
              <a:spcAft>
                <a:spcPts val="800"/>
              </a:spcAft>
              <a:buFont typeface="Arial" panose="020B0604020202020204" pitchFamily="34" charset="0"/>
              <a:buChar char="•"/>
            </a:pPr>
            <a:r>
              <a:rPr lang="he-IL" dirty="0">
                <a:latin typeface="Calibri" panose="020F0502020204030204" pitchFamily="34" charset="0"/>
                <a:ea typeface="Calibri" panose="020F0502020204030204" pitchFamily="34" charset="0"/>
                <a:cs typeface="Arial" panose="020B0604020202020204" pitchFamily="34" charset="0"/>
              </a:rPr>
              <a:t>מה המרחקים האפשריים בין כל שתי נקודות</a:t>
            </a:r>
          </a:p>
          <a:p>
            <a:pPr marL="285750" indent="-285750" algn="r" rtl="1">
              <a:lnSpc>
                <a:spcPct val="150000"/>
              </a:lnSpc>
              <a:spcAft>
                <a:spcPts val="800"/>
              </a:spcAft>
              <a:buFont typeface="Arial" panose="020B0604020202020204" pitchFamily="34" charset="0"/>
              <a:buChar char="•"/>
            </a:pPr>
            <a:r>
              <a:rPr lang="he-IL" dirty="0">
                <a:latin typeface="Calibri" panose="020F0502020204030204" pitchFamily="34" charset="0"/>
                <a:ea typeface="Calibri" panose="020F0502020204030204" pitchFamily="34" charset="0"/>
                <a:cs typeface="Arial" panose="020B0604020202020204" pitchFamily="34" charset="0"/>
              </a:rPr>
              <a:t>מהו המרחק הקצר ביותר בין כל שתי נקודות?</a:t>
            </a:r>
            <a:endParaRPr lang="en-IL"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3" name="Table 13">
            <a:extLst>
              <a:ext uri="{FF2B5EF4-FFF2-40B4-BE49-F238E27FC236}">
                <a16:creationId xmlns:a16="http://schemas.microsoft.com/office/drawing/2014/main" id="{246292CB-3BDE-41B6-973E-0F57056D6081}"/>
              </a:ext>
            </a:extLst>
          </p:cNvPr>
          <p:cNvGraphicFramePr>
            <a:graphicFrameLocks noGrp="1"/>
          </p:cNvGraphicFramePr>
          <p:nvPr>
            <p:extLst>
              <p:ext uri="{D42A27DB-BD31-4B8C-83A1-F6EECF244321}">
                <p14:modId xmlns:p14="http://schemas.microsoft.com/office/powerpoint/2010/main" val="89767892"/>
              </p:ext>
            </p:extLst>
          </p:nvPr>
        </p:nvGraphicFramePr>
        <p:xfrm>
          <a:off x="508143" y="2738900"/>
          <a:ext cx="2056428" cy="4023360"/>
        </p:xfrm>
        <a:graphic>
          <a:graphicData uri="http://schemas.openxmlformats.org/drawingml/2006/table">
            <a:tbl>
              <a:tblPr firstRow="1" bandRow="1">
                <a:tableStyleId>{5940675A-B579-460E-94D1-54222C63F5DA}</a:tableStyleId>
              </a:tblPr>
              <a:tblGrid>
                <a:gridCol w="511118">
                  <a:extLst>
                    <a:ext uri="{9D8B030D-6E8A-4147-A177-3AD203B41FA5}">
                      <a16:colId xmlns:a16="http://schemas.microsoft.com/office/drawing/2014/main" val="1221021033"/>
                    </a:ext>
                  </a:extLst>
                </a:gridCol>
                <a:gridCol w="321275">
                  <a:extLst>
                    <a:ext uri="{9D8B030D-6E8A-4147-A177-3AD203B41FA5}">
                      <a16:colId xmlns:a16="http://schemas.microsoft.com/office/drawing/2014/main" val="544806565"/>
                    </a:ext>
                  </a:extLst>
                </a:gridCol>
                <a:gridCol w="1224035">
                  <a:extLst>
                    <a:ext uri="{9D8B030D-6E8A-4147-A177-3AD203B41FA5}">
                      <a16:colId xmlns:a16="http://schemas.microsoft.com/office/drawing/2014/main" val="2242043337"/>
                    </a:ext>
                  </a:extLst>
                </a:gridCol>
              </a:tblGrid>
              <a:tr h="225139">
                <a:tc>
                  <a:txBody>
                    <a:bodyPr/>
                    <a:lstStyle/>
                    <a:p>
                      <a:pPr algn="ctr"/>
                      <a:r>
                        <a:rPr lang="en-US" sz="1050" b="1" dirty="0">
                          <a:solidFill>
                            <a:schemeClr val="bg1"/>
                          </a:solidFill>
                        </a:rPr>
                        <a:t>From</a:t>
                      </a:r>
                      <a:endParaRPr lang="en-IL" sz="1050" b="1" dirty="0">
                        <a:solidFill>
                          <a:schemeClr val="bg1"/>
                        </a:solidFill>
                      </a:endParaRPr>
                    </a:p>
                  </a:txBody>
                  <a:tcPr>
                    <a:solidFill>
                      <a:srgbClr val="44546A"/>
                    </a:solidFill>
                  </a:tcPr>
                </a:tc>
                <a:tc>
                  <a:txBody>
                    <a:bodyPr/>
                    <a:lstStyle/>
                    <a:p>
                      <a:pPr algn="ctr"/>
                      <a:r>
                        <a:rPr lang="en-US" sz="1050" b="1" dirty="0">
                          <a:solidFill>
                            <a:schemeClr val="bg1"/>
                          </a:solidFill>
                        </a:rPr>
                        <a:t>To</a:t>
                      </a:r>
                      <a:endParaRPr lang="en-IL" sz="1050" b="1" dirty="0">
                        <a:solidFill>
                          <a:schemeClr val="bg1"/>
                        </a:solidFill>
                      </a:endParaRPr>
                    </a:p>
                  </a:txBody>
                  <a:tcPr>
                    <a:solidFill>
                      <a:srgbClr val="44546A"/>
                    </a:solidFill>
                  </a:tcPr>
                </a:tc>
                <a:tc>
                  <a:txBody>
                    <a:bodyPr/>
                    <a:lstStyle/>
                    <a:p>
                      <a:pPr algn="ctr"/>
                      <a:r>
                        <a:rPr lang="en-US" sz="1050" b="1" dirty="0">
                          <a:solidFill>
                            <a:schemeClr val="bg1"/>
                          </a:solidFill>
                        </a:rPr>
                        <a:t>Shortest Distance</a:t>
                      </a:r>
                      <a:endParaRPr lang="en-IL" sz="1050" b="1" dirty="0">
                        <a:solidFill>
                          <a:schemeClr val="bg1"/>
                        </a:solidFill>
                      </a:endParaRPr>
                    </a:p>
                  </a:txBody>
                  <a:tcPr>
                    <a:solidFill>
                      <a:srgbClr val="44546A"/>
                    </a:solidFill>
                  </a:tcPr>
                </a:tc>
                <a:extLst>
                  <a:ext uri="{0D108BD9-81ED-4DB2-BD59-A6C34878D82A}">
                    <a16:rowId xmlns:a16="http://schemas.microsoft.com/office/drawing/2014/main" val="4280659806"/>
                  </a:ext>
                </a:extLst>
              </a:tr>
              <a:tr h="225139">
                <a:tc>
                  <a:txBody>
                    <a:bodyPr/>
                    <a:lstStyle/>
                    <a:p>
                      <a:pPr algn="ctr"/>
                      <a:r>
                        <a:rPr lang="en-US" sz="1050" dirty="0"/>
                        <a:t>1</a:t>
                      </a:r>
                      <a:endParaRPr lang="en-IL" sz="1050" dirty="0"/>
                    </a:p>
                  </a:txBody>
                  <a:tcPr/>
                </a:tc>
                <a:tc>
                  <a:txBody>
                    <a:bodyPr/>
                    <a:lstStyle/>
                    <a:p>
                      <a:pPr algn="ctr"/>
                      <a:r>
                        <a:rPr lang="en-US" sz="1050" dirty="0"/>
                        <a:t>2</a:t>
                      </a:r>
                      <a:endParaRPr lang="en-IL" sz="1050" dirty="0"/>
                    </a:p>
                  </a:txBody>
                  <a:tcPr/>
                </a:tc>
                <a:tc>
                  <a:txBody>
                    <a:bodyPr/>
                    <a:lstStyle/>
                    <a:p>
                      <a:pPr algn="ctr"/>
                      <a:endParaRPr lang="en-IL" sz="1050" dirty="0"/>
                    </a:p>
                  </a:txBody>
                  <a:tcPr/>
                </a:tc>
                <a:extLst>
                  <a:ext uri="{0D108BD9-81ED-4DB2-BD59-A6C34878D82A}">
                    <a16:rowId xmlns:a16="http://schemas.microsoft.com/office/drawing/2014/main" val="3673228413"/>
                  </a:ext>
                </a:extLst>
              </a:tr>
              <a:tr h="225139">
                <a:tc>
                  <a:txBody>
                    <a:bodyPr/>
                    <a:lstStyle/>
                    <a:p>
                      <a:pPr algn="ctr"/>
                      <a:r>
                        <a:rPr lang="en-US" sz="1050" dirty="0"/>
                        <a:t>1</a:t>
                      </a:r>
                      <a:endParaRPr lang="en-IL" sz="1050" dirty="0"/>
                    </a:p>
                  </a:txBody>
                  <a:tcPr/>
                </a:tc>
                <a:tc>
                  <a:txBody>
                    <a:bodyPr/>
                    <a:lstStyle/>
                    <a:p>
                      <a:pPr algn="ctr"/>
                      <a:r>
                        <a:rPr lang="en-US" sz="1050" dirty="0"/>
                        <a:t>3</a:t>
                      </a:r>
                      <a:endParaRPr lang="en-IL" sz="1050" dirty="0"/>
                    </a:p>
                  </a:txBody>
                  <a:tcPr/>
                </a:tc>
                <a:tc>
                  <a:txBody>
                    <a:bodyPr/>
                    <a:lstStyle/>
                    <a:p>
                      <a:pPr algn="ctr"/>
                      <a:endParaRPr lang="en-IL" sz="1050" dirty="0"/>
                    </a:p>
                  </a:txBody>
                  <a:tcPr/>
                </a:tc>
                <a:extLst>
                  <a:ext uri="{0D108BD9-81ED-4DB2-BD59-A6C34878D82A}">
                    <a16:rowId xmlns:a16="http://schemas.microsoft.com/office/drawing/2014/main" val="343547161"/>
                  </a:ext>
                </a:extLst>
              </a:tr>
              <a:tr h="225139">
                <a:tc>
                  <a:txBody>
                    <a:bodyPr/>
                    <a:lstStyle/>
                    <a:p>
                      <a:pPr algn="ctr"/>
                      <a:r>
                        <a:rPr lang="en-US" sz="1050" dirty="0"/>
                        <a:t>1</a:t>
                      </a:r>
                      <a:endParaRPr lang="en-IL" sz="1050" dirty="0"/>
                    </a:p>
                  </a:txBody>
                  <a:tcPr/>
                </a:tc>
                <a:tc>
                  <a:txBody>
                    <a:bodyPr/>
                    <a:lstStyle/>
                    <a:p>
                      <a:pPr algn="ctr"/>
                      <a:r>
                        <a:rPr lang="en-US" sz="1050" dirty="0"/>
                        <a:t>4</a:t>
                      </a:r>
                      <a:endParaRPr lang="en-IL" sz="1050" dirty="0"/>
                    </a:p>
                  </a:txBody>
                  <a:tcPr/>
                </a:tc>
                <a:tc>
                  <a:txBody>
                    <a:bodyPr/>
                    <a:lstStyle/>
                    <a:p>
                      <a:pPr algn="ctr"/>
                      <a:endParaRPr lang="en-IL" sz="1050" dirty="0"/>
                    </a:p>
                  </a:txBody>
                  <a:tcPr/>
                </a:tc>
                <a:extLst>
                  <a:ext uri="{0D108BD9-81ED-4DB2-BD59-A6C34878D82A}">
                    <a16:rowId xmlns:a16="http://schemas.microsoft.com/office/drawing/2014/main" val="1645129363"/>
                  </a:ext>
                </a:extLst>
              </a:tr>
              <a:tr h="225139">
                <a:tc>
                  <a:txBody>
                    <a:bodyPr/>
                    <a:lstStyle/>
                    <a:p>
                      <a:pPr algn="ctr"/>
                      <a:r>
                        <a:rPr lang="en-US" sz="1050" dirty="0"/>
                        <a:t>1</a:t>
                      </a:r>
                      <a:endParaRPr lang="en-IL" sz="1050" dirty="0"/>
                    </a:p>
                  </a:txBody>
                  <a:tcPr/>
                </a:tc>
                <a:tc>
                  <a:txBody>
                    <a:bodyPr/>
                    <a:lstStyle/>
                    <a:p>
                      <a:pPr algn="ctr"/>
                      <a:r>
                        <a:rPr lang="en-US" sz="1050" dirty="0"/>
                        <a:t>5</a:t>
                      </a:r>
                      <a:endParaRPr lang="en-IL" sz="1050" dirty="0"/>
                    </a:p>
                  </a:txBody>
                  <a:tcPr/>
                </a:tc>
                <a:tc>
                  <a:txBody>
                    <a:bodyPr/>
                    <a:lstStyle/>
                    <a:p>
                      <a:pPr algn="ctr"/>
                      <a:endParaRPr lang="en-IL" sz="1050" dirty="0"/>
                    </a:p>
                  </a:txBody>
                  <a:tcPr/>
                </a:tc>
                <a:extLst>
                  <a:ext uri="{0D108BD9-81ED-4DB2-BD59-A6C34878D82A}">
                    <a16:rowId xmlns:a16="http://schemas.microsoft.com/office/drawing/2014/main" val="1542312976"/>
                  </a:ext>
                </a:extLst>
              </a:tr>
              <a:tr h="225139">
                <a:tc>
                  <a:txBody>
                    <a:bodyPr/>
                    <a:lstStyle/>
                    <a:p>
                      <a:pPr algn="ctr"/>
                      <a:r>
                        <a:rPr lang="en-US" sz="1050" dirty="0"/>
                        <a:t>1</a:t>
                      </a:r>
                      <a:endParaRPr lang="en-IL" sz="1050" dirty="0"/>
                    </a:p>
                  </a:txBody>
                  <a:tcPr/>
                </a:tc>
                <a:tc>
                  <a:txBody>
                    <a:bodyPr/>
                    <a:lstStyle/>
                    <a:p>
                      <a:pPr algn="ctr"/>
                      <a:r>
                        <a:rPr lang="en-US" sz="1050" dirty="0"/>
                        <a:t>6</a:t>
                      </a:r>
                      <a:endParaRPr lang="en-IL" sz="1050" dirty="0"/>
                    </a:p>
                  </a:txBody>
                  <a:tcPr/>
                </a:tc>
                <a:tc>
                  <a:txBody>
                    <a:bodyPr/>
                    <a:lstStyle/>
                    <a:p>
                      <a:pPr algn="ctr"/>
                      <a:endParaRPr lang="en-IL" sz="1050" dirty="0"/>
                    </a:p>
                  </a:txBody>
                  <a:tcPr/>
                </a:tc>
                <a:extLst>
                  <a:ext uri="{0D108BD9-81ED-4DB2-BD59-A6C34878D82A}">
                    <a16:rowId xmlns:a16="http://schemas.microsoft.com/office/drawing/2014/main" val="4099945022"/>
                  </a:ext>
                </a:extLst>
              </a:tr>
              <a:tr h="225139">
                <a:tc>
                  <a:txBody>
                    <a:bodyPr/>
                    <a:lstStyle/>
                    <a:p>
                      <a:pPr algn="ctr"/>
                      <a:r>
                        <a:rPr lang="en-US" sz="1050" dirty="0"/>
                        <a:t>2</a:t>
                      </a:r>
                      <a:endParaRPr lang="en-IL" sz="1050" dirty="0"/>
                    </a:p>
                  </a:txBody>
                  <a:tcPr/>
                </a:tc>
                <a:tc>
                  <a:txBody>
                    <a:bodyPr/>
                    <a:lstStyle/>
                    <a:p>
                      <a:pPr algn="ctr"/>
                      <a:r>
                        <a:rPr lang="en-US" sz="1050" dirty="0"/>
                        <a:t>3</a:t>
                      </a:r>
                      <a:endParaRPr lang="en-IL" sz="1050" dirty="0"/>
                    </a:p>
                  </a:txBody>
                  <a:tcPr/>
                </a:tc>
                <a:tc>
                  <a:txBody>
                    <a:bodyPr/>
                    <a:lstStyle/>
                    <a:p>
                      <a:pPr algn="ctr"/>
                      <a:endParaRPr lang="en-IL" sz="1050" dirty="0"/>
                    </a:p>
                  </a:txBody>
                  <a:tcPr/>
                </a:tc>
                <a:extLst>
                  <a:ext uri="{0D108BD9-81ED-4DB2-BD59-A6C34878D82A}">
                    <a16:rowId xmlns:a16="http://schemas.microsoft.com/office/drawing/2014/main" val="848008235"/>
                  </a:ext>
                </a:extLst>
              </a:tr>
              <a:tr h="225139">
                <a:tc>
                  <a:txBody>
                    <a:bodyPr/>
                    <a:lstStyle/>
                    <a:p>
                      <a:pPr algn="ctr"/>
                      <a:r>
                        <a:rPr lang="en-US" sz="1050" dirty="0"/>
                        <a:t>2</a:t>
                      </a:r>
                      <a:endParaRPr lang="en-IL" sz="1050" dirty="0"/>
                    </a:p>
                  </a:txBody>
                  <a:tcPr/>
                </a:tc>
                <a:tc>
                  <a:txBody>
                    <a:bodyPr/>
                    <a:lstStyle/>
                    <a:p>
                      <a:pPr algn="ctr"/>
                      <a:r>
                        <a:rPr lang="en-US" sz="1050" dirty="0"/>
                        <a:t>4</a:t>
                      </a:r>
                      <a:endParaRPr lang="en-IL" sz="1050" dirty="0"/>
                    </a:p>
                  </a:txBody>
                  <a:tcPr/>
                </a:tc>
                <a:tc>
                  <a:txBody>
                    <a:bodyPr/>
                    <a:lstStyle/>
                    <a:p>
                      <a:pPr algn="ctr"/>
                      <a:endParaRPr lang="en-IL" sz="1050" dirty="0"/>
                    </a:p>
                  </a:txBody>
                  <a:tcPr/>
                </a:tc>
                <a:extLst>
                  <a:ext uri="{0D108BD9-81ED-4DB2-BD59-A6C34878D82A}">
                    <a16:rowId xmlns:a16="http://schemas.microsoft.com/office/drawing/2014/main" val="2177746703"/>
                  </a:ext>
                </a:extLst>
              </a:tr>
              <a:tr h="225139">
                <a:tc>
                  <a:txBody>
                    <a:bodyPr/>
                    <a:lstStyle/>
                    <a:p>
                      <a:pPr algn="ctr"/>
                      <a:r>
                        <a:rPr lang="en-US" sz="1050" dirty="0"/>
                        <a:t>2</a:t>
                      </a:r>
                      <a:endParaRPr lang="en-IL" sz="1050" dirty="0"/>
                    </a:p>
                  </a:txBody>
                  <a:tcPr/>
                </a:tc>
                <a:tc>
                  <a:txBody>
                    <a:bodyPr/>
                    <a:lstStyle/>
                    <a:p>
                      <a:pPr algn="ctr"/>
                      <a:r>
                        <a:rPr lang="en-US" sz="1050" dirty="0"/>
                        <a:t>5</a:t>
                      </a:r>
                      <a:endParaRPr lang="en-IL" sz="1050" dirty="0"/>
                    </a:p>
                  </a:txBody>
                  <a:tcPr/>
                </a:tc>
                <a:tc>
                  <a:txBody>
                    <a:bodyPr/>
                    <a:lstStyle/>
                    <a:p>
                      <a:pPr algn="ctr"/>
                      <a:endParaRPr lang="en-IL" sz="1050" dirty="0"/>
                    </a:p>
                  </a:txBody>
                  <a:tcPr/>
                </a:tc>
                <a:extLst>
                  <a:ext uri="{0D108BD9-81ED-4DB2-BD59-A6C34878D82A}">
                    <a16:rowId xmlns:a16="http://schemas.microsoft.com/office/drawing/2014/main" val="3637928651"/>
                  </a:ext>
                </a:extLst>
              </a:tr>
              <a:tr h="225139">
                <a:tc>
                  <a:txBody>
                    <a:bodyPr/>
                    <a:lstStyle/>
                    <a:p>
                      <a:pPr algn="ctr"/>
                      <a:r>
                        <a:rPr lang="en-US" sz="1050" dirty="0"/>
                        <a:t>2</a:t>
                      </a:r>
                      <a:endParaRPr lang="en-IL" sz="1050" dirty="0"/>
                    </a:p>
                  </a:txBody>
                  <a:tcPr/>
                </a:tc>
                <a:tc>
                  <a:txBody>
                    <a:bodyPr/>
                    <a:lstStyle/>
                    <a:p>
                      <a:pPr algn="ctr"/>
                      <a:r>
                        <a:rPr lang="en-US" sz="1050" dirty="0"/>
                        <a:t>6</a:t>
                      </a:r>
                      <a:endParaRPr lang="en-IL" sz="1050" dirty="0"/>
                    </a:p>
                  </a:txBody>
                  <a:tcPr/>
                </a:tc>
                <a:tc>
                  <a:txBody>
                    <a:bodyPr/>
                    <a:lstStyle/>
                    <a:p>
                      <a:pPr algn="ctr"/>
                      <a:endParaRPr lang="en-IL" sz="1050" dirty="0"/>
                    </a:p>
                  </a:txBody>
                  <a:tcPr/>
                </a:tc>
                <a:extLst>
                  <a:ext uri="{0D108BD9-81ED-4DB2-BD59-A6C34878D82A}">
                    <a16:rowId xmlns:a16="http://schemas.microsoft.com/office/drawing/2014/main" val="813872677"/>
                  </a:ext>
                </a:extLst>
              </a:tr>
              <a:tr h="225139">
                <a:tc>
                  <a:txBody>
                    <a:bodyPr/>
                    <a:lstStyle/>
                    <a:p>
                      <a:pPr algn="ctr"/>
                      <a:r>
                        <a:rPr lang="en-US" sz="1050" dirty="0"/>
                        <a:t>3</a:t>
                      </a:r>
                      <a:endParaRPr lang="en-IL" sz="1050" dirty="0"/>
                    </a:p>
                  </a:txBody>
                  <a:tcPr/>
                </a:tc>
                <a:tc>
                  <a:txBody>
                    <a:bodyPr/>
                    <a:lstStyle/>
                    <a:p>
                      <a:pPr algn="ctr"/>
                      <a:r>
                        <a:rPr lang="en-US" sz="1050" dirty="0"/>
                        <a:t>4</a:t>
                      </a:r>
                      <a:endParaRPr lang="en-IL" sz="1050" dirty="0"/>
                    </a:p>
                  </a:txBody>
                  <a:tcPr/>
                </a:tc>
                <a:tc>
                  <a:txBody>
                    <a:bodyPr/>
                    <a:lstStyle/>
                    <a:p>
                      <a:pPr algn="ctr"/>
                      <a:endParaRPr lang="en-IL" sz="1050" dirty="0"/>
                    </a:p>
                  </a:txBody>
                  <a:tcPr/>
                </a:tc>
                <a:extLst>
                  <a:ext uri="{0D108BD9-81ED-4DB2-BD59-A6C34878D82A}">
                    <a16:rowId xmlns:a16="http://schemas.microsoft.com/office/drawing/2014/main" val="2383527785"/>
                  </a:ext>
                </a:extLst>
              </a:tr>
              <a:tr h="225139">
                <a:tc>
                  <a:txBody>
                    <a:bodyPr/>
                    <a:lstStyle/>
                    <a:p>
                      <a:pPr algn="ctr"/>
                      <a:r>
                        <a:rPr lang="en-US" sz="1050" dirty="0"/>
                        <a:t>3</a:t>
                      </a:r>
                      <a:endParaRPr lang="en-IL" sz="1050" dirty="0"/>
                    </a:p>
                  </a:txBody>
                  <a:tcPr/>
                </a:tc>
                <a:tc>
                  <a:txBody>
                    <a:bodyPr/>
                    <a:lstStyle/>
                    <a:p>
                      <a:pPr algn="ctr"/>
                      <a:r>
                        <a:rPr lang="en-US" sz="1050" dirty="0"/>
                        <a:t>5</a:t>
                      </a:r>
                      <a:endParaRPr lang="en-IL" sz="1050" dirty="0"/>
                    </a:p>
                  </a:txBody>
                  <a:tcPr/>
                </a:tc>
                <a:tc>
                  <a:txBody>
                    <a:bodyPr/>
                    <a:lstStyle/>
                    <a:p>
                      <a:pPr algn="ctr"/>
                      <a:endParaRPr lang="en-IL" sz="1050" dirty="0"/>
                    </a:p>
                  </a:txBody>
                  <a:tcPr/>
                </a:tc>
                <a:extLst>
                  <a:ext uri="{0D108BD9-81ED-4DB2-BD59-A6C34878D82A}">
                    <a16:rowId xmlns:a16="http://schemas.microsoft.com/office/drawing/2014/main" val="806597139"/>
                  </a:ext>
                </a:extLst>
              </a:tr>
              <a:tr h="225139">
                <a:tc>
                  <a:txBody>
                    <a:bodyPr/>
                    <a:lstStyle/>
                    <a:p>
                      <a:pPr algn="ctr"/>
                      <a:r>
                        <a:rPr lang="en-US" sz="1050" dirty="0"/>
                        <a:t>3</a:t>
                      </a:r>
                      <a:endParaRPr lang="en-IL" sz="1050" dirty="0"/>
                    </a:p>
                  </a:txBody>
                  <a:tcPr/>
                </a:tc>
                <a:tc>
                  <a:txBody>
                    <a:bodyPr/>
                    <a:lstStyle/>
                    <a:p>
                      <a:pPr algn="ctr"/>
                      <a:r>
                        <a:rPr lang="en-US" sz="1050" dirty="0"/>
                        <a:t>6</a:t>
                      </a:r>
                      <a:endParaRPr lang="en-IL" sz="1050" dirty="0"/>
                    </a:p>
                  </a:txBody>
                  <a:tcPr/>
                </a:tc>
                <a:tc>
                  <a:txBody>
                    <a:bodyPr/>
                    <a:lstStyle/>
                    <a:p>
                      <a:pPr algn="ctr"/>
                      <a:endParaRPr lang="en-IL" sz="1050" dirty="0"/>
                    </a:p>
                  </a:txBody>
                  <a:tcPr/>
                </a:tc>
                <a:extLst>
                  <a:ext uri="{0D108BD9-81ED-4DB2-BD59-A6C34878D82A}">
                    <a16:rowId xmlns:a16="http://schemas.microsoft.com/office/drawing/2014/main" val="1367118586"/>
                  </a:ext>
                </a:extLst>
              </a:tr>
              <a:tr h="225139">
                <a:tc>
                  <a:txBody>
                    <a:bodyPr/>
                    <a:lstStyle/>
                    <a:p>
                      <a:pPr algn="ctr"/>
                      <a:r>
                        <a:rPr lang="en-US" sz="1050" dirty="0"/>
                        <a:t>4</a:t>
                      </a:r>
                      <a:endParaRPr lang="en-IL" sz="1050" dirty="0"/>
                    </a:p>
                  </a:txBody>
                  <a:tcPr/>
                </a:tc>
                <a:tc>
                  <a:txBody>
                    <a:bodyPr/>
                    <a:lstStyle/>
                    <a:p>
                      <a:pPr algn="ctr"/>
                      <a:r>
                        <a:rPr lang="en-US" sz="1050" dirty="0"/>
                        <a:t>5</a:t>
                      </a:r>
                      <a:endParaRPr lang="en-IL" sz="1050" dirty="0"/>
                    </a:p>
                  </a:txBody>
                  <a:tcPr/>
                </a:tc>
                <a:tc>
                  <a:txBody>
                    <a:bodyPr/>
                    <a:lstStyle/>
                    <a:p>
                      <a:pPr algn="ctr"/>
                      <a:endParaRPr lang="en-IL" sz="1050" dirty="0"/>
                    </a:p>
                  </a:txBody>
                  <a:tcPr/>
                </a:tc>
                <a:extLst>
                  <a:ext uri="{0D108BD9-81ED-4DB2-BD59-A6C34878D82A}">
                    <a16:rowId xmlns:a16="http://schemas.microsoft.com/office/drawing/2014/main" val="913233544"/>
                  </a:ext>
                </a:extLst>
              </a:tr>
              <a:tr h="225139">
                <a:tc>
                  <a:txBody>
                    <a:bodyPr/>
                    <a:lstStyle/>
                    <a:p>
                      <a:pPr algn="ctr"/>
                      <a:r>
                        <a:rPr lang="en-US" sz="1050" dirty="0"/>
                        <a:t>4</a:t>
                      </a:r>
                      <a:endParaRPr lang="en-IL" sz="1050" dirty="0"/>
                    </a:p>
                  </a:txBody>
                  <a:tcPr/>
                </a:tc>
                <a:tc>
                  <a:txBody>
                    <a:bodyPr/>
                    <a:lstStyle/>
                    <a:p>
                      <a:pPr algn="ctr"/>
                      <a:r>
                        <a:rPr lang="en-US" sz="1050" dirty="0"/>
                        <a:t>6</a:t>
                      </a:r>
                      <a:endParaRPr lang="en-IL" sz="1050" dirty="0"/>
                    </a:p>
                  </a:txBody>
                  <a:tcPr/>
                </a:tc>
                <a:tc>
                  <a:txBody>
                    <a:bodyPr/>
                    <a:lstStyle/>
                    <a:p>
                      <a:pPr algn="ctr"/>
                      <a:endParaRPr lang="en-IL" sz="1050" dirty="0"/>
                    </a:p>
                  </a:txBody>
                  <a:tcPr/>
                </a:tc>
                <a:extLst>
                  <a:ext uri="{0D108BD9-81ED-4DB2-BD59-A6C34878D82A}">
                    <a16:rowId xmlns:a16="http://schemas.microsoft.com/office/drawing/2014/main" val="3630579185"/>
                  </a:ext>
                </a:extLst>
              </a:tr>
              <a:tr h="225139">
                <a:tc>
                  <a:txBody>
                    <a:bodyPr/>
                    <a:lstStyle/>
                    <a:p>
                      <a:pPr algn="ctr"/>
                      <a:r>
                        <a:rPr lang="en-US" sz="1050" dirty="0"/>
                        <a:t>5</a:t>
                      </a:r>
                      <a:endParaRPr lang="en-IL" sz="1050" dirty="0"/>
                    </a:p>
                  </a:txBody>
                  <a:tcPr/>
                </a:tc>
                <a:tc>
                  <a:txBody>
                    <a:bodyPr/>
                    <a:lstStyle/>
                    <a:p>
                      <a:pPr algn="ctr"/>
                      <a:r>
                        <a:rPr lang="en-US" sz="1050" dirty="0"/>
                        <a:t>6</a:t>
                      </a:r>
                      <a:endParaRPr lang="en-IL" sz="1050" dirty="0"/>
                    </a:p>
                  </a:txBody>
                  <a:tcPr/>
                </a:tc>
                <a:tc>
                  <a:txBody>
                    <a:bodyPr/>
                    <a:lstStyle/>
                    <a:p>
                      <a:pPr algn="ctr"/>
                      <a:endParaRPr lang="en-IL" sz="1050" dirty="0"/>
                    </a:p>
                  </a:txBody>
                  <a:tcPr/>
                </a:tc>
                <a:extLst>
                  <a:ext uri="{0D108BD9-81ED-4DB2-BD59-A6C34878D82A}">
                    <a16:rowId xmlns:a16="http://schemas.microsoft.com/office/drawing/2014/main" val="3742088726"/>
                  </a:ext>
                </a:extLst>
              </a:tr>
            </a:tbl>
          </a:graphicData>
        </a:graphic>
      </p:graphicFrame>
      <p:pic>
        <p:nvPicPr>
          <p:cNvPr id="8" name="Picture 7">
            <a:extLst>
              <a:ext uri="{FF2B5EF4-FFF2-40B4-BE49-F238E27FC236}">
                <a16:creationId xmlns:a16="http://schemas.microsoft.com/office/drawing/2014/main" id="{310EB213-BE05-4937-A981-C343346DC12F}"/>
              </a:ext>
            </a:extLst>
          </p:cNvPr>
          <p:cNvPicPr/>
          <p:nvPr/>
        </p:nvPicPr>
        <p:blipFill>
          <a:blip r:embed="rId3"/>
          <a:stretch>
            <a:fillRect/>
          </a:stretch>
        </p:blipFill>
        <p:spPr>
          <a:xfrm>
            <a:off x="255372" y="1010481"/>
            <a:ext cx="2692687" cy="1100623"/>
          </a:xfrm>
          <a:prstGeom prst="rect">
            <a:avLst/>
          </a:prstGeom>
        </p:spPr>
      </p:pic>
      <p:pic>
        <p:nvPicPr>
          <p:cNvPr id="9" name="Picture 8">
            <a:extLst>
              <a:ext uri="{FF2B5EF4-FFF2-40B4-BE49-F238E27FC236}">
                <a16:creationId xmlns:a16="http://schemas.microsoft.com/office/drawing/2014/main" id="{147D22D6-1B88-44EF-878D-04C378D8C3D1}"/>
              </a:ext>
            </a:extLst>
          </p:cNvPr>
          <p:cNvPicPr/>
          <p:nvPr/>
        </p:nvPicPr>
        <p:blipFill rotWithShape="1">
          <a:blip r:embed="rId4">
            <a:extLst>
              <a:ext uri="{28A0092B-C50C-407E-A947-70E740481C1C}">
                <a14:useLocalDpi xmlns:a14="http://schemas.microsoft.com/office/drawing/2010/main" val="0"/>
              </a:ext>
            </a:extLst>
          </a:blip>
          <a:srcRect l="4977" t="22284" r="65430" b="66690"/>
          <a:stretch/>
        </p:blipFill>
        <p:spPr bwMode="auto">
          <a:xfrm>
            <a:off x="3638521" y="1015394"/>
            <a:ext cx="2824909" cy="10012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439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5AB789-149C-42C3-B9E0-5C5D352874CE}"/>
              </a:ext>
            </a:extLst>
          </p:cNvPr>
          <p:cNvSpPr>
            <a:spLocks noGrp="1"/>
          </p:cNvSpPr>
          <p:nvPr>
            <p:ph type="body" sz="quarter" idx="13"/>
          </p:nvPr>
        </p:nvSpPr>
        <p:spPr/>
        <p:txBody>
          <a:bodyPr/>
          <a:lstStyle/>
          <a:p>
            <a:r>
              <a:rPr lang="he-IL" dirty="0"/>
              <a:t>שאלה 2</a:t>
            </a:r>
            <a:endParaRPr lang="en-IL" dirty="0"/>
          </a:p>
        </p:txBody>
      </p:sp>
      <p:sp>
        <p:nvSpPr>
          <p:cNvPr id="5" name="Rectangle 4">
            <a:extLst>
              <a:ext uri="{FF2B5EF4-FFF2-40B4-BE49-F238E27FC236}">
                <a16:creationId xmlns:a16="http://schemas.microsoft.com/office/drawing/2014/main" id="{72E3050C-67E9-4F58-AB59-D997934E49EA}"/>
              </a:ext>
            </a:extLst>
          </p:cNvPr>
          <p:cNvSpPr/>
          <p:nvPr/>
        </p:nvSpPr>
        <p:spPr>
          <a:xfrm>
            <a:off x="9005387" y="1120737"/>
            <a:ext cx="2924198" cy="369332"/>
          </a:xfrm>
          <a:prstGeom prst="rect">
            <a:avLst/>
          </a:prstGeom>
        </p:spPr>
        <p:txBody>
          <a:bodyPr wrap="none">
            <a:spAutoFit/>
          </a:bodyPr>
          <a:lstStyle/>
          <a:p>
            <a:r>
              <a:rPr lang="he-IL" dirty="0"/>
              <a:t>נתונות שתי מטריצות סמיכות: </a:t>
            </a:r>
            <a:endParaRPr lang="en-IL" dirty="0"/>
          </a:p>
        </p:txBody>
      </p:sp>
      <p:pic>
        <p:nvPicPr>
          <p:cNvPr id="6" name="Picture 5">
            <a:extLst>
              <a:ext uri="{FF2B5EF4-FFF2-40B4-BE49-F238E27FC236}">
                <a16:creationId xmlns:a16="http://schemas.microsoft.com/office/drawing/2014/main" id="{82B03535-BCCE-4110-B4BD-0C5CA03ACED5}"/>
              </a:ext>
            </a:extLst>
          </p:cNvPr>
          <p:cNvPicPr/>
          <p:nvPr/>
        </p:nvPicPr>
        <p:blipFill rotWithShape="1">
          <a:blip r:embed="rId2">
            <a:extLst>
              <a:ext uri="{28A0092B-C50C-407E-A947-70E740481C1C}">
                <a14:useLocalDpi xmlns:a14="http://schemas.microsoft.com/office/drawing/2010/main" val="0"/>
              </a:ext>
            </a:extLst>
          </a:blip>
          <a:srcRect t="4893" b="5259"/>
          <a:stretch/>
        </p:blipFill>
        <p:spPr bwMode="auto">
          <a:xfrm>
            <a:off x="3252527" y="1841157"/>
            <a:ext cx="5337810" cy="187445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F450FD54-41D0-4C61-9E40-C7F5638BF231}"/>
              </a:ext>
            </a:extLst>
          </p:cNvPr>
          <p:cNvSpPr/>
          <p:nvPr/>
        </p:nvSpPr>
        <p:spPr>
          <a:xfrm>
            <a:off x="2567836" y="4079613"/>
            <a:ext cx="9361749" cy="2535438"/>
          </a:xfrm>
          <a:prstGeom prst="rect">
            <a:avLst/>
          </a:prstGeom>
        </p:spPr>
        <p:txBody>
          <a:bodyPr wrap="square">
            <a:spAutoFit/>
          </a:bodyPr>
          <a:lstStyle/>
          <a:p>
            <a:pPr marL="342900" lvl="0" indent="-342900" algn="r" rtl="1">
              <a:lnSpc>
                <a:spcPct val="150000"/>
              </a:lnSpc>
              <a:spcAft>
                <a:spcPts val="800"/>
              </a:spcAft>
              <a:buFont typeface="+mj-lt"/>
              <a:buAutoNum type="arabicPeriod"/>
            </a:pPr>
            <a:r>
              <a:rPr lang="he-IL" dirty="0">
                <a:latin typeface="Calibri" panose="020F0502020204030204" pitchFamily="34" charset="0"/>
                <a:ea typeface="Calibri" panose="020F0502020204030204" pitchFamily="34" charset="0"/>
              </a:rPr>
              <a:t>שרטט את הרשתות המוגדרות מכל מטריצה.</a:t>
            </a:r>
            <a:endParaRPr lang="en-IL"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spcAft>
                <a:spcPts val="800"/>
              </a:spcAft>
              <a:buFont typeface="+mj-lt"/>
              <a:buAutoNum type="arabicPeriod"/>
            </a:pPr>
            <a:r>
              <a:rPr lang="he-IL" dirty="0">
                <a:latin typeface="Calibri" panose="020F0502020204030204" pitchFamily="34" charset="0"/>
                <a:ea typeface="Calibri" panose="020F0502020204030204" pitchFamily="34" charset="0"/>
              </a:rPr>
              <a:t>זהה בכל רשת את הצומת בעל ה- קישוריות</a:t>
            </a:r>
            <a:r>
              <a:rPr lang="en-US" dirty="0">
                <a:latin typeface="Calibri" panose="020F0502020204030204" pitchFamily="34" charset="0"/>
                <a:ea typeface="Calibri" panose="020F0502020204030204" pitchFamily="34" charset="0"/>
                <a:cs typeface="Arial" panose="020B0604020202020204" pitchFamily="34" charset="0"/>
              </a:rPr>
              <a:t> (degree) </a:t>
            </a:r>
            <a:r>
              <a:rPr lang="he-IL" dirty="0">
                <a:latin typeface="Calibri" panose="020F0502020204030204" pitchFamily="34" charset="0"/>
                <a:ea typeface="Calibri" panose="020F0502020204030204" pitchFamily="34" charset="0"/>
              </a:rPr>
              <a:t>הגדולה ביותר</a:t>
            </a:r>
            <a:r>
              <a:rPr lang="en-US" dirty="0">
                <a:latin typeface="Calibri" panose="020F0502020204030204" pitchFamily="34" charset="0"/>
                <a:ea typeface="Calibri" panose="020F0502020204030204" pitchFamily="34" charset="0"/>
                <a:cs typeface="Arial" panose="020B0604020202020204" pitchFamily="34" charset="0"/>
              </a:rPr>
              <a:t>.</a:t>
            </a:r>
            <a:endParaRPr lang="en-IL"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spcAft>
                <a:spcPts val="800"/>
              </a:spcAft>
              <a:buFont typeface="+mj-lt"/>
              <a:buAutoNum type="arabicPeriod"/>
            </a:pPr>
            <a:r>
              <a:rPr lang="he-IL" dirty="0">
                <a:latin typeface="Calibri" panose="020F0502020204030204" pitchFamily="34" charset="0"/>
                <a:ea typeface="Calibri" panose="020F0502020204030204" pitchFamily="34" charset="0"/>
              </a:rPr>
              <a:t>מה הקוטר של כל רשת? </a:t>
            </a:r>
            <a:endParaRPr lang="en-IL"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spcAft>
                <a:spcPts val="800"/>
              </a:spcAft>
              <a:buFont typeface="+mj-lt"/>
              <a:buAutoNum type="arabicPeriod"/>
            </a:pPr>
            <a:r>
              <a:rPr lang="he-IL" dirty="0">
                <a:latin typeface="Calibri" panose="020F0502020204030204" pitchFamily="34" charset="0"/>
                <a:ea typeface="Calibri" panose="020F0502020204030204" pitchFamily="34" charset="0"/>
              </a:rPr>
              <a:t>מה ההשלכות של להוציא את צומת</a:t>
            </a:r>
            <a:r>
              <a:rPr lang="en-US" dirty="0">
                <a:latin typeface="Calibri" panose="020F0502020204030204" pitchFamily="34" charset="0"/>
                <a:ea typeface="Calibri" panose="020F0502020204030204" pitchFamily="34" charset="0"/>
                <a:cs typeface="Arial" panose="020B0604020202020204" pitchFamily="34" charset="0"/>
              </a:rPr>
              <a:t> B </a:t>
            </a:r>
            <a:r>
              <a:rPr lang="he-IL" dirty="0">
                <a:latin typeface="Calibri" panose="020F0502020204030204" pitchFamily="34" charset="0"/>
                <a:ea typeface="Calibri" panose="020F0502020204030204" pitchFamily="34" charset="0"/>
              </a:rPr>
              <a:t>מכל אחד משתי הרשתות</a:t>
            </a:r>
            <a:r>
              <a:rPr lang="en-US" dirty="0">
                <a:latin typeface="Calibri" panose="020F0502020204030204" pitchFamily="34" charset="0"/>
                <a:ea typeface="Calibri" panose="020F0502020204030204" pitchFamily="34" charset="0"/>
                <a:cs typeface="Arial" panose="020B0604020202020204" pitchFamily="34" charset="0"/>
              </a:rPr>
              <a:t> ?</a:t>
            </a:r>
            <a:endParaRPr lang="en-IL"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spcAft>
                <a:spcPts val="800"/>
              </a:spcAft>
              <a:buFont typeface="+mj-lt"/>
              <a:buAutoNum type="arabicPeriod"/>
            </a:pPr>
            <a:r>
              <a:rPr lang="he-IL" dirty="0">
                <a:latin typeface="Calibri" panose="020F0502020204030204" pitchFamily="34" charset="0"/>
                <a:ea typeface="Calibri" panose="020F0502020204030204" pitchFamily="34" charset="0"/>
              </a:rPr>
              <a:t>מה המשמעות של להוציא את צומת</a:t>
            </a:r>
            <a:r>
              <a:rPr lang="en-US" dirty="0">
                <a:latin typeface="Calibri" panose="020F0502020204030204" pitchFamily="34" charset="0"/>
                <a:ea typeface="Calibri" panose="020F0502020204030204" pitchFamily="34" charset="0"/>
                <a:cs typeface="Arial" panose="020B0604020202020204" pitchFamily="34" charset="0"/>
              </a:rPr>
              <a:t> A </a:t>
            </a:r>
            <a:r>
              <a:rPr lang="he-IL" dirty="0">
                <a:latin typeface="Calibri" panose="020F0502020204030204" pitchFamily="34" charset="0"/>
                <a:ea typeface="Calibri" panose="020F0502020204030204" pitchFamily="34" charset="0"/>
              </a:rPr>
              <a:t>מכל אחד משתי הרשתות</a:t>
            </a:r>
            <a:r>
              <a:rPr lang="en-US" dirty="0">
                <a:latin typeface="Calibri" panose="020F0502020204030204" pitchFamily="34" charset="0"/>
                <a:ea typeface="Calibri" panose="020F0502020204030204" pitchFamily="34" charset="0"/>
                <a:cs typeface="Arial" panose="020B0604020202020204" pitchFamily="34" charset="0"/>
              </a:rPr>
              <a:t> ?</a:t>
            </a:r>
            <a:endParaRPr lang="en-IL"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34188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5AB789-149C-42C3-B9E0-5C5D352874CE}"/>
              </a:ext>
            </a:extLst>
          </p:cNvPr>
          <p:cNvSpPr>
            <a:spLocks noGrp="1"/>
          </p:cNvSpPr>
          <p:nvPr>
            <p:ph type="body" sz="quarter" idx="13"/>
          </p:nvPr>
        </p:nvSpPr>
        <p:spPr/>
        <p:txBody>
          <a:bodyPr/>
          <a:lstStyle/>
          <a:p>
            <a:r>
              <a:rPr lang="he-IL" dirty="0"/>
              <a:t>שאלה 2</a:t>
            </a:r>
            <a:endParaRPr lang="en-IL" dirty="0"/>
          </a:p>
        </p:txBody>
      </p:sp>
      <p:sp>
        <p:nvSpPr>
          <p:cNvPr id="5" name="Rectangle 4">
            <a:extLst>
              <a:ext uri="{FF2B5EF4-FFF2-40B4-BE49-F238E27FC236}">
                <a16:creationId xmlns:a16="http://schemas.microsoft.com/office/drawing/2014/main" id="{72E3050C-67E9-4F58-AB59-D997934E49EA}"/>
              </a:ext>
            </a:extLst>
          </p:cNvPr>
          <p:cNvSpPr/>
          <p:nvPr/>
        </p:nvSpPr>
        <p:spPr>
          <a:xfrm>
            <a:off x="7670086" y="1014085"/>
            <a:ext cx="4259499" cy="463075"/>
          </a:xfrm>
          <a:prstGeom prst="rect">
            <a:avLst/>
          </a:prstGeom>
        </p:spPr>
        <p:txBody>
          <a:bodyPr wrap="none">
            <a:spAutoFit/>
          </a:bodyPr>
          <a:lstStyle/>
          <a:p>
            <a:pPr lvl="0" algn="r" rtl="1">
              <a:lnSpc>
                <a:spcPct val="150000"/>
              </a:lnSpc>
              <a:spcAft>
                <a:spcPts val="800"/>
              </a:spcAft>
            </a:pPr>
            <a:r>
              <a:rPr lang="he-IL" b="1" dirty="0">
                <a:latin typeface="Calibri" panose="020F0502020204030204" pitchFamily="34" charset="0"/>
                <a:ea typeface="Calibri" panose="020F0502020204030204" pitchFamily="34" charset="0"/>
              </a:rPr>
              <a:t>שרטט את הרשתות המוגדרות מכל מטריצה.</a:t>
            </a:r>
            <a:endParaRPr lang="en-IL" b="1" dirty="0">
              <a:latin typeface="Calibri" panose="020F050202020403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2B03535-BCCE-4110-B4BD-0C5CA03ACED5}"/>
              </a:ext>
            </a:extLst>
          </p:cNvPr>
          <p:cNvPicPr/>
          <p:nvPr/>
        </p:nvPicPr>
        <p:blipFill rotWithShape="1">
          <a:blip r:embed="rId2">
            <a:extLst>
              <a:ext uri="{28A0092B-C50C-407E-A947-70E740481C1C}">
                <a14:useLocalDpi xmlns:a14="http://schemas.microsoft.com/office/drawing/2010/main" val="0"/>
              </a:ext>
            </a:extLst>
          </a:blip>
          <a:srcRect t="4893" b="5259"/>
          <a:stretch/>
        </p:blipFill>
        <p:spPr bwMode="auto">
          <a:xfrm>
            <a:off x="1696102" y="1664867"/>
            <a:ext cx="5337810" cy="1874459"/>
          </a:xfrm>
          <a:prstGeom prst="rect">
            <a:avLst/>
          </a:prstGeom>
          <a:ln>
            <a:noFill/>
          </a:ln>
          <a:extLst>
            <a:ext uri="{53640926-AAD7-44D8-BBD7-CCE9431645EC}">
              <a14:shadowObscured xmlns:a14="http://schemas.microsoft.com/office/drawing/2010/main"/>
            </a:ext>
          </a:extLst>
        </p:spPr>
      </p:pic>
      <p:sp>
        <p:nvSpPr>
          <p:cNvPr id="3" name="Oval 2">
            <a:extLst>
              <a:ext uri="{FF2B5EF4-FFF2-40B4-BE49-F238E27FC236}">
                <a16:creationId xmlns:a16="http://schemas.microsoft.com/office/drawing/2014/main" id="{F54A500F-7A38-44CA-B2CD-E820DAB91926}"/>
              </a:ext>
            </a:extLst>
          </p:cNvPr>
          <p:cNvSpPr/>
          <p:nvPr/>
        </p:nvSpPr>
        <p:spPr>
          <a:xfrm>
            <a:off x="2624279" y="5223613"/>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endParaRPr lang="en-IL" dirty="0"/>
          </a:p>
        </p:txBody>
      </p:sp>
      <p:sp>
        <p:nvSpPr>
          <p:cNvPr id="8" name="Oval 7">
            <a:extLst>
              <a:ext uri="{FF2B5EF4-FFF2-40B4-BE49-F238E27FC236}">
                <a16:creationId xmlns:a16="http://schemas.microsoft.com/office/drawing/2014/main" id="{75E7397E-974F-40AC-93D7-F5D9DBEC675A}"/>
              </a:ext>
            </a:extLst>
          </p:cNvPr>
          <p:cNvSpPr/>
          <p:nvPr/>
        </p:nvSpPr>
        <p:spPr>
          <a:xfrm>
            <a:off x="3328614" y="5397388"/>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endParaRPr lang="en-IL" dirty="0"/>
          </a:p>
        </p:txBody>
      </p:sp>
      <p:sp>
        <p:nvSpPr>
          <p:cNvPr id="9" name="Oval 8">
            <a:extLst>
              <a:ext uri="{FF2B5EF4-FFF2-40B4-BE49-F238E27FC236}">
                <a16:creationId xmlns:a16="http://schemas.microsoft.com/office/drawing/2014/main" id="{2DAC208E-E6C3-456E-8A49-788D074D2EED}"/>
              </a:ext>
            </a:extLst>
          </p:cNvPr>
          <p:cNvSpPr/>
          <p:nvPr/>
        </p:nvSpPr>
        <p:spPr>
          <a:xfrm>
            <a:off x="2504830" y="5866165"/>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endParaRPr lang="en-IL" dirty="0"/>
          </a:p>
        </p:txBody>
      </p:sp>
      <p:sp>
        <p:nvSpPr>
          <p:cNvPr id="10" name="Oval 9">
            <a:extLst>
              <a:ext uri="{FF2B5EF4-FFF2-40B4-BE49-F238E27FC236}">
                <a16:creationId xmlns:a16="http://schemas.microsoft.com/office/drawing/2014/main" id="{6144DCE9-6914-44D9-873A-DC57D8F6FA2D}"/>
              </a:ext>
            </a:extLst>
          </p:cNvPr>
          <p:cNvSpPr/>
          <p:nvPr/>
        </p:nvSpPr>
        <p:spPr>
          <a:xfrm>
            <a:off x="1895231" y="5343063"/>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en-IL" dirty="0"/>
          </a:p>
        </p:txBody>
      </p:sp>
      <p:sp>
        <p:nvSpPr>
          <p:cNvPr id="11" name="Oval 10">
            <a:extLst>
              <a:ext uri="{FF2B5EF4-FFF2-40B4-BE49-F238E27FC236}">
                <a16:creationId xmlns:a16="http://schemas.microsoft.com/office/drawing/2014/main" id="{04700304-F82F-4C17-9CC1-4A50BFB4CD37}"/>
              </a:ext>
            </a:extLst>
          </p:cNvPr>
          <p:cNvSpPr/>
          <p:nvPr/>
        </p:nvSpPr>
        <p:spPr>
          <a:xfrm>
            <a:off x="1961133" y="4684035"/>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endParaRPr lang="en-IL" dirty="0"/>
          </a:p>
        </p:txBody>
      </p:sp>
      <p:sp>
        <p:nvSpPr>
          <p:cNvPr id="12" name="Oval 11">
            <a:extLst>
              <a:ext uri="{FF2B5EF4-FFF2-40B4-BE49-F238E27FC236}">
                <a16:creationId xmlns:a16="http://schemas.microsoft.com/office/drawing/2014/main" id="{E9BA4CA9-BC41-41B1-B2D7-5D58A1ACFF75}"/>
              </a:ext>
            </a:extLst>
          </p:cNvPr>
          <p:cNvSpPr/>
          <p:nvPr/>
        </p:nvSpPr>
        <p:spPr>
          <a:xfrm>
            <a:off x="3167976" y="4684035"/>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endParaRPr lang="en-IL" dirty="0"/>
          </a:p>
        </p:txBody>
      </p:sp>
      <p:sp>
        <p:nvSpPr>
          <p:cNvPr id="13" name="Oval 12">
            <a:extLst>
              <a:ext uri="{FF2B5EF4-FFF2-40B4-BE49-F238E27FC236}">
                <a16:creationId xmlns:a16="http://schemas.microsoft.com/office/drawing/2014/main" id="{7A173C73-F8B8-45A7-93B2-1598F105F891}"/>
              </a:ext>
            </a:extLst>
          </p:cNvPr>
          <p:cNvSpPr/>
          <p:nvPr/>
        </p:nvSpPr>
        <p:spPr>
          <a:xfrm>
            <a:off x="2607803" y="4045601"/>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endParaRPr lang="en-IL" dirty="0"/>
          </a:p>
        </p:txBody>
      </p:sp>
      <p:sp>
        <p:nvSpPr>
          <p:cNvPr id="21" name="Oval 20">
            <a:extLst>
              <a:ext uri="{FF2B5EF4-FFF2-40B4-BE49-F238E27FC236}">
                <a16:creationId xmlns:a16="http://schemas.microsoft.com/office/drawing/2014/main" id="{B9240A7D-250D-4EE4-A2C7-428B6EA85123}"/>
              </a:ext>
            </a:extLst>
          </p:cNvPr>
          <p:cNvSpPr/>
          <p:nvPr/>
        </p:nvSpPr>
        <p:spPr>
          <a:xfrm>
            <a:off x="5623249" y="5223613"/>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endParaRPr lang="en-IL" dirty="0"/>
          </a:p>
        </p:txBody>
      </p:sp>
      <p:sp>
        <p:nvSpPr>
          <p:cNvPr id="22" name="Oval 21">
            <a:extLst>
              <a:ext uri="{FF2B5EF4-FFF2-40B4-BE49-F238E27FC236}">
                <a16:creationId xmlns:a16="http://schemas.microsoft.com/office/drawing/2014/main" id="{709B31AC-3414-4712-BAF0-DCCFB682A048}"/>
              </a:ext>
            </a:extLst>
          </p:cNvPr>
          <p:cNvSpPr/>
          <p:nvPr/>
        </p:nvSpPr>
        <p:spPr>
          <a:xfrm>
            <a:off x="6327584" y="5397388"/>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endParaRPr lang="en-IL" dirty="0"/>
          </a:p>
        </p:txBody>
      </p:sp>
      <p:sp>
        <p:nvSpPr>
          <p:cNvPr id="23" name="Oval 22">
            <a:extLst>
              <a:ext uri="{FF2B5EF4-FFF2-40B4-BE49-F238E27FC236}">
                <a16:creationId xmlns:a16="http://schemas.microsoft.com/office/drawing/2014/main" id="{7039BE69-117E-4E70-A5D2-21CDEE9067FA}"/>
              </a:ext>
            </a:extLst>
          </p:cNvPr>
          <p:cNvSpPr/>
          <p:nvPr/>
        </p:nvSpPr>
        <p:spPr>
          <a:xfrm>
            <a:off x="5503800" y="5866165"/>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endParaRPr lang="en-IL" dirty="0"/>
          </a:p>
        </p:txBody>
      </p:sp>
      <p:sp>
        <p:nvSpPr>
          <p:cNvPr id="24" name="Oval 23">
            <a:extLst>
              <a:ext uri="{FF2B5EF4-FFF2-40B4-BE49-F238E27FC236}">
                <a16:creationId xmlns:a16="http://schemas.microsoft.com/office/drawing/2014/main" id="{CD7DB7D6-F6F5-4770-A51D-E1BED1CB97A4}"/>
              </a:ext>
            </a:extLst>
          </p:cNvPr>
          <p:cNvSpPr/>
          <p:nvPr/>
        </p:nvSpPr>
        <p:spPr>
          <a:xfrm>
            <a:off x="4894201" y="5343063"/>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en-IL" dirty="0"/>
          </a:p>
        </p:txBody>
      </p:sp>
      <p:sp>
        <p:nvSpPr>
          <p:cNvPr id="25" name="Oval 24">
            <a:extLst>
              <a:ext uri="{FF2B5EF4-FFF2-40B4-BE49-F238E27FC236}">
                <a16:creationId xmlns:a16="http://schemas.microsoft.com/office/drawing/2014/main" id="{7FCC15BE-5348-4EB2-91EE-67F581482ED8}"/>
              </a:ext>
            </a:extLst>
          </p:cNvPr>
          <p:cNvSpPr/>
          <p:nvPr/>
        </p:nvSpPr>
        <p:spPr>
          <a:xfrm>
            <a:off x="4960103" y="4684035"/>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endParaRPr lang="en-IL" dirty="0"/>
          </a:p>
        </p:txBody>
      </p:sp>
      <p:sp>
        <p:nvSpPr>
          <p:cNvPr id="26" name="Oval 25">
            <a:extLst>
              <a:ext uri="{FF2B5EF4-FFF2-40B4-BE49-F238E27FC236}">
                <a16:creationId xmlns:a16="http://schemas.microsoft.com/office/drawing/2014/main" id="{CBDCE15C-0890-4A9B-B12F-CC209D1790ED}"/>
              </a:ext>
            </a:extLst>
          </p:cNvPr>
          <p:cNvSpPr/>
          <p:nvPr/>
        </p:nvSpPr>
        <p:spPr>
          <a:xfrm>
            <a:off x="6166946" y="4684035"/>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endParaRPr lang="en-IL" dirty="0"/>
          </a:p>
        </p:txBody>
      </p:sp>
      <p:sp>
        <p:nvSpPr>
          <p:cNvPr id="27" name="Oval 26">
            <a:extLst>
              <a:ext uri="{FF2B5EF4-FFF2-40B4-BE49-F238E27FC236}">
                <a16:creationId xmlns:a16="http://schemas.microsoft.com/office/drawing/2014/main" id="{C4592966-6D86-4EF4-882F-851365E250BB}"/>
              </a:ext>
            </a:extLst>
          </p:cNvPr>
          <p:cNvSpPr/>
          <p:nvPr/>
        </p:nvSpPr>
        <p:spPr>
          <a:xfrm>
            <a:off x="5606773" y="4045601"/>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endParaRPr lang="en-IL" dirty="0"/>
          </a:p>
        </p:txBody>
      </p:sp>
      <p:sp>
        <p:nvSpPr>
          <p:cNvPr id="28" name="Oval 27">
            <a:extLst>
              <a:ext uri="{FF2B5EF4-FFF2-40B4-BE49-F238E27FC236}">
                <a16:creationId xmlns:a16="http://schemas.microsoft.com/office/drawing/2014/main" id="{EAA38705-2E6F-4DF7-8CE0-36BDB7C21FD5}"/>
              </a:ext>
            </a:extLst>
          </p:cNvPr>
          <p:cNvSpPr/>
          <p:nvPr/>
        </p:nvSpPr>
        <p:spPr>
          <a:xfrm>
            <a:off x="8669117" y="6187441"/>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endParaRPr lang="en-IL" dirty="0"/>
          </a:p>
        </p:txBody>
      </p:sp>
      <p:sp>
        <p:nvSpPr>
          <p:cNvPr id="29" name="Oval 28">
            <a:extLst>
              <a:ext uri="{FF2B5EF4-FFF2-40B4-BE49-F238E27FC236}">
                <a16:creationId xmlns:a16="http://schemas.microsoft.com/office/drawing/2014/main" id="{30855AE7-5FA4-4D11-9058-AAECB1561D52}"/>
              </a:ext>
            </a:extLst>
          </p:cNvPr>
          <p:cNvSpPr/>
          <p:nvPr/>
        </p:nvSpPr>
        <p:spPr>
          <a:xfrm>
            <a:off x="8194250" y="3804794"/>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endParaRPr lang="en-IL" dirty="0"/>
          </a:p>
        </p:txBody>
      </p:sp>
      <p:sp>
        <p:nvSpPr>
          <p:cNvPr id="30" name="Oval 29">
            <a:extLst>
              <a:ext uri="{FF2B5EF4-FFF2-40B4-BE49-F238E27FC236}">
                <a16:creationId xmlns:a16="http://schemas.microsoft.com/office/drawing/2014/main" id="{289D53CC-11C5-442B-BD3F-8B079D4C029F}"/>
              </a:ext>
            </a:extLst>
          </p:cNvPr>
          <p:cNvSpPr/>
          <p:nvPr/>
        </p:nvSpPr>
        <p:spPr>
          <a:xfrm>
            <a:off x="8194250" y="4413290"/>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endParaRPr lang="en-IL" dirty="0"/>
          </a:p>
        </p:txBody>
      </p:sp>
      <p:sp>
        <p:nvSpPr>
          <p:cNvPr id="31" name="Oval 30">
            <a:extLst>
              <a:ext uri="{FF2B5EF4-FFF2-40B4-BE49-F238E27FC236}">
                <a16:creationId xmlns:a16="http://schemas.microsoft.com/office/drawing/2014/main" id="{586401CB-0649-472B-B6B6-D3B0BDC7C578}"/>
              </a:ext>
            </a:extLst>
          </p:cNvPr>
          <p:cNvSpPr/>
          <p:nvPr/>
        </p:nvSpPr>
        <p:spPr>
          <a:xfrm>
            <a:off x="8194250" y="5046501"/>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en-IL" dirty="0"/>
          </a:p>
        </p:txBody>
      </p:sp>
      <p:sp>
        <p:nvSpPr>
          <p:cNvPr id="32" name="Oval 31">
            <a:extLst>
              <a:ext uri="{FF2B5EF4-FFF2-40B4-BE49-F238E27FC236}">
                <a16:creationId xmlns:a16="http://schemas.microsoft.com/office/drawing/2014/main" id="{A4D447BC-6B96-4540-91B5-A3D50F4B78D1}"/>
              </a:ext>
            </a:extLst>
          </p:cNvPr>
          <p:cNvSpPr/>
          <p:nvPr/>
        </p:nvSpPr>
        <p:spPr>
          <a:xfrm>
            <a:off x="8686786" y="5549009"/>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endParaRPr lang="en-IL" dirty="0"/>
          </a:p>
        </p:txBody>
      </p:sp>
      <p:sp>
        <p:nvSpPr>
          <p:cNvPr id="33" name="Oval 32">
            <a:extLst>
              <a:ext uri="{FF2B5EF4-FFF2-40B4-BE49-F238E27FC236}">
                <a16:creationId xmlns:a16="http://schemas.microsoft.com/office/drawing/2014/main" id="{B01333A7-2587-4415-9910-B1547EA44629}"/>
              </a:ext>
            </a:extLst>
          </p:cNvPr>
          <p:cNvSpPr/>
          <p:nvPr/>
        </p:nvSpPr>
        <p:spPr>
          <a:xfrm>
            <a:off x="9279116" y="4413290"/>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endParaRPr lang="en-IL" dirty="0"/>
          </a:p>
        </p:txBody>
      </p:sp>
      <p:sp>
        <p:nvSpPr>
          <p:cNvPr id="34" name="Oval 33">
            <a:extLst>
              <a:ext uri="{FF2B5EF4-FFF2-40B4-BE49-F238E27FC236}">
                <a16:creationId xmlns:a16="http://schemas.microsoft.com/office/drawing/2014/main" id="{BEBE89A7-6925-4EF1-BEE5-F8F8356079AF}"/>
              </a:ext>
            </a:extLst>
          </p:cNvPr>
          <p:cNvSpPr/>
          <p:nvPr/>
        </p:nvSpPr>
        <p:spPr>
          <a:xfrm>
            <a:off x="9871446" y="4413290"/>
            <a:ext cx="321276" cy="321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endParaRPr lang="en-IL" dirty="0"/>
          </a:p>
        </p:txBody>
      </p:sp>
      <p:cxnSp>
        <p:nvCxnSpPr>
          <p:cNvPr id="35" name="Straight Arrow Connector 34">
            <a:extLst>
              <a:ext uri="{FF2B5EF4-FFF2-40B4-BE49-F238E27FC236}">
                <a16:creationId xmlns:a16="http://schemas.microsoft.com/office/drawing/2014/main" id="{A23E7683-2352-48F2-BEA8-4AFD90326F7E}"/>
              </a:ext>
            </a:extLst>
          </p:cNvPr>
          <p:cNvCxnSpPr>
            <a:stCxn id="28" idx="0"/>
            <a:endCxn id="32" idx="4"/>
          </p:cNvCxnSpPr>
          <p:nvPr/>
        </p:nvCxnSpPr>
        <p:spPr>
          <a:xfrm flipV="1">
            <a:off x="8829755" y="5870285"/>
            <a:ext cx="0" cy="317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4247566-C8FA-4084-9F96-1BE2C4B98787}"/>
              </a:ext>
            </a:extLst>
          </p:cNvPr>
          <p:cNvCxnSpPr>
            <a:cxnSpLocks/>
            <a:stCxn id="32" idx="1"/>
          </p:cNvCxnSpPr>
          <p:nvPr/>
        </p:nvCxnSpPr>
        <p:spPr>
          <a:xfrm flipH="1" flipV="1">
            <a:off x="8354888" y="5367777"/>
            <a:ext cx="378948" cy="228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BBACAD3-517C-49B5-9C4F-DA93B07C60A9}"/>
              </a:ext>
            </a:extLst>
          </p:cNvPr>
          <p:cNvCxnSpPr/>
          <p:nvPr/>
        </p:nvCxnSpPr>
        <p:spPr>
          <a:xfrm flipV="1">
            <a:off x="8354888" y="4734566"/>
            <a:ext cx="0" cy="317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71DAABB-270C-41EB-9AB6-1FE91C526CD9}"/>
              </a:ext>
            </a:extLst>
          </p:cNvPr>
          <p:cNvCxnSpPr/>
          <p:nvPr/>
        </p:nvCxnSpPr>
        <p:spPr>
          <a:xfrm flipV="1">
            <a:off x="8354888" y="4096134"/>
            <a:ext cx="0" cy="317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3A35026-4D7B-4DDF-B0C9-B39A065E3A9C}"/>
              </a:ext>
            </a:extLst>
          </p:cNvPr>
          <p:cNvCxnSpPr>
            <a:cxnSpLocks/>
            <a:endCxn id="30" idx="5"/>
          </p:cNvCxnSpPr>
          <p:nvPr/>
        </p:nvCxnSpPr>
        <p:spPr>
          <a:xfrm flipH="1" flipV="1">
            <a:off x="8468476" y="4687516"/>
            <a:ext cx="378948" cy="874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FEE4D15-50BF-4E3D-B18A-1168707E6ED5}"/>
              </a:ext>
            </a:extLst>
          </p:cNvPr>
          <p:cNvCxnSpPr>
            <a:cxnSpLocks/>
            <a:stCxn id="32" idx="7"/>
            <a:endCxn id="33" idx="4"/>
          </p:cNvCxnSpPr>
          <p:nvPr/>
        </p:nvCxnSpPr>
        <p:spPr>
          <a:xfrm flipV="1">
            <a:off x="8961012" y="4734566"/>
            <a:ext cx="478742" cy="861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BEA53D5-504A-493A-92F7-6A9F7098F99D}"/>
              </a:ext>
            </a:extLst>
          </p:cNvPr>
          <p:cNvCxnSpPr>
            <a:cxnSpLocks/>
            <a:stCxn id="32" idx="6"/>
            <a:endCxn id="34" idx="4"/>
          </p:cNvCxnSpPr>
          <p:nvPr/>
        </p:nvCxnSpPr>
        <p:spPr>
          <a:xfrm flipV="1">
            <a:off x="9008062" y="4734566"/>
            <a:ext cx="1024022" cy="975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59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5AB789-149C-42C3-B9E0-5C5D352874CE}"/>
              </a:ext>
            </a:extLst>
          </p:cNvPr>
          <p:cNvSpPr>
            <a:spLocks noGrp="1"/>
          </p:cNvSpPr>
          <p:nvPr>
            <p:ph type="body" sz="quarter" idx="13"/>
          </p:nvPr>
        </p:nvSpPr>
        <p:spPr/>
        <p:txBody>
          <a:bodyPr/>
          <a:lstStyle/>
          <a:p>
            <a:r>
              <a:rPr lang="he-IL" dirty="0"/>
              <a:t>שאלה 2</a:t>
            </a:r>
            <a:endParaRPr lang="en-IL" dirty="0"/>
          </a:p>
        </p:txBody>
      </p:sp>
      <p:sp>
        <p:nvSpPr>
          <p:cNvPr id="5" name="Rectangle 4">
            <a:extLst>
              <a:ext uri="{FF2B5EF4-FFF2-40B4-BE49-F238E27FC236}">
                <a16:creationId xmlns:a16="http://schemas.microsoft.com/office/drawing/2014/main" id="{72E3050C-67E9-4F58-AB59-D997934E49EA}"/>
              </a:ext>
            </a:extLst>
          </p:cNvPr>
          <p:cNvSpPr/>
          <p:nvPr/>
        </p:nvSpPr>
        <p:spPr>
          <a:xfrm>
            <a:off x="5534244" y="1014085"/>
            <a:ext cx="6395341" cy="463075"/>
          </a:xfrm>
          <a:prstGeom prst="rect">
            <a:avLst/>
          </a:prstGeom>
        </p:spPr>
        <p:txBody>
          <a:bodyPr wrap="none">
            <a:spAutoFit/>
          </a:bodyPr>
          <a:lstStyle/>
          <a:p>
            <a:pPr lvl="0" algn="r" rtl="1">
              <a:lnSpc>
                <a:spcPct val="150000"/>
              </a:lnSpc>
              <a:spcAft>
                <a:spcPts val="800"/>
              </a:spcAft>
            </a:pPr>
            <a:r>
              <a:rPr lang="he-IL" b="1">
                <a:latin typeface="Calibri" panose="020F0502020204030204" pitchFamily="34" charset="0"/>
                <a:ea typeface="Calibri" panose="020F0502020204030204" pitchFamily="34" charset="0"/>
              </a:rPr>
              <a:t>זהה בכל רשת את הצומת בעל ה- קישוריות</a:t>
            </a:r>
            <a:r>
              <a:rPr lang="en-US" b="1">
                <a:latin typeface="Calibri" panose="020F0502020204030204" pitchFamily="34" charset="0"/>
                <a:ea typeface="Calibri" panose="020F0502020204030204" pitchFamily="34" charset="0"/>
                <a:cs typeface="Arial" panose="020B0604020202020204" pitchFamily="34" charset="0"/>
              </a:rPr>
              <a:t> (degree) </a:t>
            </a:r>
            <a:r>
              <a:rPr lang="he-IL" b="1">
                <a:latin typeface="Calibri" panose="020F0502020204030204" pitchFamily="34" charset="0"/>
                <a:ea typeface="Calibri" panose="020F0502020204030204" pitchFamily="34" charset="0"/>
              </a:rPr>
              <a:t>הגדולה ביותר</a:t>
            </a:r>
            <a:r>
              <a:rPr lang="en-US" b="1">
                <a:latin typeface="Calibri" panose="020F0502020204030204" pitchFamily="34" charset="0"/>
                <a:ea typeface="Calibri" panose="020F0502020204030204" pitchFamily="34" charset="0"/>
                <a:cs typeface="Arial" panose="020B0604020202020204" pitchFamily="34" charset="0"/>
              </a:rPr>
              <a:t>.</a:t>
            </a:r>
            <a:endParaRPr lang="en-IL" b="1" dirty="0">
              <a:latin typeface="Calibri" panose="020F0502020204030204" pitchFamily="34" charset="0"/>
              <a:ea typeface="Calibri" panose="020F0502020204030204" pitchFamily="34" charset="0"/>
              <a:cs typeface="Arial" panose="020B0604020202020204" pitchFamily="34" charset="0"/>
            </a:endParaRPr>
          </a:p>
        </p:txBody>
      </p:sp>
      <p:pic>
        <p:nvPicPr>
          <p:cNvPr id="49" name="Picture 48">
            <a:extLst>
              <a:ext uri="{FF2B5EF4-FFF2-40B4-BE49-F238E27FC236}">
                <a16:creationId xmlns:a16="http://schemas.microsoft.com/office/drawing/2014/main" id="{A28EB067-931F-449B-BB3A-37E10A24D9E6}"/>
              </a:ext>
            </a:extLst>
          </p:cNvPr>
          <p:cNvPicPr/>
          <p:nvPr/>
        </p:nvPicPr>
        <p:blipFill rotWithShape="1">
          <a:blip r:embed="rId2"/>
          <a:srcRect l="2790" t="3979" r="13356" b="3316"/>
          <a:stretch/>
        </p:blipFill>
        <p:spPr bwMode="auto">
          <a:xfrm>
            <a:off x="3401824" y="2151469"/>
            <a:ext cx="4938987" cy="2555061"/>
          </a:xfrm>
          <a:prstGeom prst="rect">
            <a:avLst/>
          </a:prstGeom>
          <a:ln>
            <a:noFill/>
          </a:ln>
          <a:extLst>
            <a:ext uri="{53640926-AAD7-44D8-BBD7-CCE9431645EC}">
              <a14:shadowObscured xmlns:a14="http://schemas.microsoft.com/office/drawing/2010/main"/>
            </a:ext>
          </a:extLst>
        </p:spPr>
      </p:pic>
      <p:sp>
        <p:nvSpPr>
          <p:cNvPr id="50" name="TextBox 49">
            <a:extLst>
              <a:ext uri="{FF2B5EF4-FFF2-40B4-BE49-F238E27FC236}">
                <a16:creationId xmlns:a16="http://schemas.microsoft.com/office/drawing/2014/main" id="{3033A383-E7BD-4B07-BF89-EBD8B17960E9}"/>
              </a:ext>
            </a:extLst>
          </p:cNvPr>
          <p:cNvSpPr txBox="1"/>
          <p:nvPr/>
        </p:nvSpPr>
        <p:spPr>
          <a:xfrm>
            <a:off x="8746900" y="2612788"/>
            <a:ext cx="3031718" cy="1122743"/>
          </a:xfrm>
          <a:prstGeom prst="rect">
            <a:avLst/>
          </a:prstGeom>
          <a:noFill/>
        </p:spPr>
        <p:txBody>
          <a:bodyPr wrap="square" rtlCol="0">
            <a:spAutoFit/>
          </a:bodyPr>
          <a:lstStyle/>
          <a:p>
            <a:pPr>
              <a:lnSpc>
                <a:spcPct val="200000"/>
              </a:lnSpc>
            </a:pPr>
            <a:r>
              <a:rPr lang="en-US" dirty="0"/>
              <a:t>Indegree:</a:t>
            </a:r>
          </a:p>
          <a:p>
            <a:pPr>
              <a:lnSpc>
                <a:spcPct val="200000"/>
              </a:lnSpc>
            </a:pPr>
            <a:r>
              <a:rPr lang="en-US" dirty="0"/>
              <a:t>Outdegree:</a:t>
            </a:r>
            <a:endParaRPr lang="en-IL" dirty="0"/>
          </a:p>
        </p:txBody>
      </p:sp>
      <p:sp>
        <p:nvSpPr>
          <p:cNvPr id="51" name="TextBox 50">
            <a:extLst>
              <a:ext uri="{FF2B5EF4-FFF2-40B4-BE49-F238E27FC236}">
                <a16:creationId xmlns:a16="http://schemas.microsoft.com/office/drawing/2014/main" id="{91491261-66DD-41E1-8B56-E71A382CA323}"/>
              </a:ext>
            </a:extLst>
          </p:cNvPr>
          <p:cNvSpPr txBox="1"/>
          <p:nvPr/>
        </p:nvSpPr>
        <p:spPr>
          <a:xfrm>
            <a:off x="1161341" y="2612788"/>
            <a:ext cx="3031718" cy="568745"/>
          </a:xfrm>
          <a:prstGeom prst="rect">
            <a:avLst/>
          </a:prstGeom>
          <a:noFill/>
        </p:spPr>
        <p:txBody>
          <a:bodyPr wrap="square" rtlCol="0">
            <a:spAutoFit/>
          </a:bodyPr>
          <a:lstStyle/>
          <a:p>
            <a:pPr>
              <a:lnSpc>
                <a:spcPct val="200000"/>
              </a:lnSpc>
            </a:pPr>
            <a:r>
              <a:rPr lang="en-US" dirty="0"/>
              <a:t>Degree: </a:t>
            </a:r>
            <a:endParaRPr lang="en-IL" dirty="0"/>
          </a:p>
        </p:txBody>
      </p:sp>
    </p:spTree>
    <p:extLst>
      <p:ext uri="{BB962C8B-B14F-4D97-AF65-F5344CB8AC3E}">
        <p14:creationId xmlns:p14="http://schemas.microsoft.com/office/powerpoint/2010/main" val="1798718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5AB789-149C-42C3-B9E0-5C5D352874CE}"/>
              </a:ext>
            </a:extLst>
          </p:cNvPr>
          <p:cNvSpPr>
            <a:spLocks noGrp="1"/>
          </p:cNvSpPr>
          <p:nvPr>
            <p:ph type="body" sz="quarter" idx="13"/>
          </p:nvPr>
        </p:nvSpPr>
        <p:spPr/>
        <p:txBody>
          <a:bodyPr/>
          <a:lstStyle/>
          <a:p>
            <a:r>
              <a:rPr lang="he-IL" dirty="0"/>
              <a:t>שאלה 2</a:t>
            </a:r>
            <a:endParaRPr lang="en-IL" dirty="0"/>
          </a:p>
        </p:txBody>
      </p:sp>
      <p:sp>
        <p:nvSpPr>
          <p:cNvPr id="5" name="Rectangle 4">
            <a:extLst>
              <a:ext uri="{FF2B5EF4-FFF2-40B4-BE49-F238E27FC236}">
                <a16:creationId xmlns:a16="http://schemas.microsoft.com/office/drawing/2014/main" id="{72E3050C-67E9-4F58-AB59-D997934E49EA}"/>
              </a:ext>
            </a:extLst>
          </p:cNvPr>
          <p:cNvSpPr/>
          <p:nvPr/>
        </p:nvSpPr>
        <p:spPr>
          <a:xfrm>
            <a:off x="9449418" y="1014085"/>
            <a:ext cx="2480167" cy="463075"/>
          </a:xfrm>
          <a:prstGeom prst="rect">
            <a:avLst/>
          </a:prstGeom>
        </p:spPr>
        <p:txBody>
          <a:bodyPr wrap="none">
            <a:spAutoFit/>
          </a:bodyPr>
          <a:lstStyle/>
          <a:p>
            <a:pPr lvl="0" algn="r" rtl="1">
              <a:lnSpc>
                <a:spcPct val="150000"/>
              </a:lnSpc>
              <a:spcAft>
                <a:spcPts val="800"/>
              </a:spcAft>
            </a:pPr>
            <a:r>
              <a:rPr lang="he-IL" b="1" dirty="0">
                <a:latin typeface="Calibri" panose="020F0502020204030204" pitchFamily="34" charset="0"/>
                <a:ea typeface="Calibri" panose="020F0502020204030204" pitchFamily="34" charset="0"/>
              </a:rPr>
              <a:t>מה הקוטר של כל רשת? </a:t>
            </a:r>
            <a:endParaRPr lang="en-IL" b="1" dirty="0">
              <a:latin typeface="Calibri" panose="020F0502020204030204" pitchFamily="34" charset="0"/>
              <a:ea typeface="Calibri" panose="020F0502020204030204" pitchFamily="34" charset="0"/>
              <a:cs typeface="Arial" panose="020B0604020202020204" pitchFamily="34" charset="0"/>
            </a:endParaRPr>
          </a:p>
        </p:txBody>
      </p:sp>
      <p:pic>
        <p:nvPicPr>
          <p:cNvPr id="49" name="Picture 48">
            <a:extLst>
              <a:ext uri="{FF2B5EF4-FFF2-40B4-BE49-F238E27FC236}">
                <a16:creationId xmlns:a16="http://schemas.microsoft.com/office/drawing/2014/main" id="{A28EB067-931F-449B-BB3A-37E10A24D9E6}"/>
              </a:ext>
            </a:extLst>
          </p:cNvPr>
          <p:cNvPicPr/>
          <p:nvPr/>
        </p:nvPicPr>
        <p:blipFill rotWithShape="1">
          <a:blip r:embed="rId2"/>
          <a:srcRect l="2790" t="3979" r="13356" b="3316"/>
          <a:stretch/>
        </p:blipFill>
        <p:spPr bwMode="auto">
          <a:xfrm>
            <a:off x="3361078" y="2397211"/>
            <a:ext cx="4938987" cy="25550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4604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5AB789-149C-42C3-B9E0-5C5D352874CE}"/>
              </a:ext>
            </a:extLst>
          </p:cNvPr>
          <p:cNvSpPr>
            <a:spLocks noGrp="1"/>
          </p:cNvSpPr>
          <p:nvPr>
            <p:ph type="body" sz="quarter" idx="13"/>
          </p:nvPr>
        </p:nvSpPr>
        <p:spPr/>
        <p:txBody>
          <a:bodyPr/>
          <a:lstStyle/>
          <a:p>
            <a:r>
              <a:rPr lang="he-IL" dirty="0"/>
              <a:t>שאלה 2</a:t>
            </a:r>
            <a:endParaRPr lang="en-IL" dirty="0"/>
          </a:p>
        </p:txBody>
      </p:sp>
      <p:sp>
        <p:nvSpPr>
          <p:cNvPr id="5" name="Rectangle 4">
            <a:extLst>
              <a:ext uri="{FF2B5EF4-FFF2-40B4-BE49-F238E27FC236}">
                <a16:creationId xmlns:a16="http://schemas.microsoft.com/office/drawing/2014/main" id="{72E3050C-67E9-4F58-AB59-D997934E49EA}"/>
              </a:ext>
            </a:extLst>
          </p:cNvPr>
          <p:cNvSpPr/>
          <p:nvPr/>
        </p:nvSpPr>
        <p:spPr>
          <a:xfrm>
            <a:off x="5808999" y="1014085"/>
            <a:ext cx="6120586" cy="463075"/>
          </a:xfrm>
          <a:prstGeom prst="rect">
            <a:avLst/>
          </a:prstGeom>
        </p:spPr>
        <p:txBody>
          <a:bodyPr wrap="none">
            <a:spAutoFit/>
          </a:bodyPr>
          <a:lstStyle/>
          <a:p>
            <a:pPr lvl="0" algn="r" rtl="1">
              <a:lnSpc>
                <a:spcPct val="150000"/>
              </a:lnSpc>
              <a:spcAft>
                <a:spcPts val="800"/>
              </a:spcAft>
            </a:pPr>
            <a:r>
              <a:rPr lang="he-IL" b="1" dirty="0">
                <a:latin typeface="Calibri" panose="020F0502020204030204" pitchFamily="34" charset="0"/>
                <a:ea typeface="Calibri" panose="020F0502020204030204" pitchFamily="34" charset="0"/>
              </a:rPr>
              <a:t>מה ההשלכות של להוציא את צומת </a:t>
            </a:r>
            <a:r>
              <a:rPr lang="en-US" b="1" dirty="0">
                <a:latin typeface="Calibri" panose="020F0502020204030204" pitchFamily="34" charset="0"/>
                <a:ea typeface="Calibri" panose="020F0502020204030204" pitchFamily="34" charset="0"/>
              </a:rPr>
              <a:t>B</a:t>
            </a:r>
            <a:r>
              <a:rPr lang="he-IL" b="1" dirty="0">
                <a:latin typeface="Calibri" panose="020F0502020204030204" pitchFamily="34" charset="0"/>
                <a:ea typeface="Calibri" panose="020F0502020204030204" pitchFamily="34" charset="0"/>
              </a:rPr>
              <a:t> מכל אחד משתי הרשתות?</a:t>
            </a:r>
          </a:p>
        </p:txBody>
      </p:sp>
      <p:pic>
        <p:nvPicPr>
          <p:cNvPr id="49" name="Picture 48">
            <a:extLst>
              <a:ext uri="{FF2B5EF4-FFF2-40B4-BE49-F238E27FC236}">
                <a16:creationId xmlns:a16="http://schemas.microsoft.com/office/drawing/2014/main" id="{A28EB067-931F-449B-BB3A-37E10A24D9E6}"/>
              </a:ext>
            </a:extLst>
          </p:cNvPr>
          <p:cNvPicPr/>
          <p:nvPr/>
        </p:nvPicPr>
        <p:blipFill rotWithShape="1">
          <a:blip r:embed="rId2"/>
          <a:srcRect l="2790" t="3979" r="13356" b="3316"/>
          <a:stretch/>
        </p:blipFill>
        <p:spPr bwMode="auto">
          <a:xfrm>
            <a:off x="3339505" y="2151469"/>
            <a:ext cx="4938987" cy="2555061"/>
          </a:xfrm>
          <a:prstGeom prst="rect">
            <a:avLst/>
          </a:prstGeom>
          <a:ln>
            <a:noFill/>
          </a:ln>
          <a:extLst>
            <a:ext uri="{53640926-AAD7-44D8-BBD7-CCE9431645EC}">
              <a14:shadowObscured xmlns:a14="http://schemas.microsoft.com/office/drawing/2010/main"/>
            </a:ext>
          </a:extLst>
        </p:spPr>
      </p:pic>
      <p:sp>
        <p:nvSpPr>
          <p:cNvPr id="3" name="Freeform: Shape 2">
            <a:extLst>
              <a:ext uri="{FF2B5EF4-FFF2-40B4-BE49-F238E27FC236}">
                <a16:creationId xmlns:a16="http://schemas.microsoft.com/office/drawing/2014/main" id="{1ECAE110-7DC2-4F63-A7D2-A6BF83E33159}"/>
              </a:ext>
            </a:extLst>
          </p:cNvPr>
          <p:cNvSpPr/>
          <p:nvPr/>
        </p:nvSpPr>
        <p:spPr>
          <a:xfrm>
            <a:off x="4267200" y="3676956"/>
            <a:ext cx="650240" cy="732484"/>
          </a:xfrm>
          <a:custGeom>
            <a:avLst/>
            <a:gdLst>
              <a:gd name="connsiteX0" fmla="*/ 40640 w 650240"/>
              <a:gd name="connsiteY0" fmla="*/ 498804 h 732484"/>
              <a:gd name="connsiteX1" fmla="*/ 10160 w 650240"/>
              <a:gd name="connsiteY1" fmla="*/ 493724 h 732484"/>
              <a:gd name="connsiteX2" fmla="*/ 5080 w 650240"/>
              <a:gd name="connsiteY2" fmla="*/ 478484 h 732484"/>
              <a:gd name="connsiteX3" fmla="*/ 0 w 650240"/>
              <a:gd name="connsiteY3" fmla="*/ 458164 h 732484"/>
              <a:gd name="connsiteX4" fmla="*/ 15240 w 650240"/>
              <a:gd name="connsiteY4" fmla="*/ 407364 h 732484"/>
              <a:gd name="connsiteX5" fmla="*/ 35560 w 650240"/>
              <a:gd name="connsiteY5" fmla="*/ 387044 h 732484"/>
              <a:gd name="connsiteX6" fmla="*/ 40640 w 650240"/>
              <a:gd name="connsiteY6" fmla="*/ 366724 h 732484"/>
              <a:gd name="connsiteX7" fmla="*/ 50800 w 650240"/>
              <a:gd name="connsiteY7" fmla="*/ 305764 h 732484"/>
              <a:gd name="connsiteX8" fmla="*/ 76200 w 650240"/>
              <a:gd name="connsiteY8" fmla="*/ 249884 h 732484"/>
              <a:gd name="connsiteX9" fmla="*/ 132080 w 650240"/>
              <a:gd name="connsiteY9" fmla="*/ 143204 h 732484"/>
              <a:gd name="connsiteX10" fmla="*/ 152400 w 650240"/>
              <a:gd name="connsiteY10" fmla="*/ 122884 h 732484"/>
              <a:gd name="connsiteX11" fmla="*/ 233680 w 650240"/>
              <a:gd name="connsiteY11" fmla="*/ 92404 h 732484"/>
              <a:gd name="connsiteX12" fmla="*/ 259080 w 650240"/>
              <a:gd name="connsiteY12" fmla="*/ 56844 h 732484"/>
              <a:gd name="connsiteX13" fmla="*/ 264160 w 650240"/>
              <a:gd name="connsiteY13" fmla="*/ 21284 h 732484"/>
              <a:gd name="connsiteX14" fmla="*/ 320040 w 650240"/>
              <a:gd name="connsiteY14" fmla="*/ 964 h 732484"/>
              <a:gd name="connsiteX15" fmla="*/ 426720 w 650240"/>
              <a:gd name="connsiteY15" fmla="*/ 6044 h 732484"/>
              <a:gd name="connsiteX16" fmla="*/ 462280 w 650240"/>
              <a:gd name="connsiteY16" fmla="*/ 46684 h 732484"/>
              <a:gd name="connsiteX17" fmla="*/ 523240 w 650240"/>
              <a:gd name="connsiteY17" fmla="*/ 127964 h 732484"/>
              <a:gd name="connsiteX18" fmla="*/ 538480 w 650240"/>
              <a:gd name="connsiteY18" fmla="*/ 209244 h 732484"/>
              <a:gd name="connsiteX19" fmla="*/ 558800 w 650240"/>
              <a:gd name="connsiteY19" fmla="*/ 300684 h 732484"/>
              <a:gd name="connsiteX20" fmla="*/ 619760 w 650240"/>
              <a:gd name="connsiteY20" fmla="*/ 514044 h 732484"/>
              <a:gd name="connsiteX21" fmla="*/ 650240 w 650240"/>
              <a:gd name="connsiteY21" fmla="*/ 610564 h 732484"/>
              <a:gd name="connsiteX22" fmla="*/ 645160 w 650240"/>
              <a:gd name="connsiteY22" fmla="*/ 656284 h 732484"/>
              <a:gd name="connsiteX23" fmla="*/ 589280 w 650240"/>
              <a:gd name="connsiteY23" fmla="*/ 681684 h 732484"/>
              <a:gd name="connsiteX24" fmla="*/ 492760 w 650240"/>
              <a:gd name="connsiteY24" fmla="*/ 707084 h 732484"/>
              <a:gd name="connsiteX25" fmla="*/ 472440 w 650240"/>
              <a:gd name="connsiteY25" fmla="*/ 717244 h 732484"/>
              <a:gd name="connsiteX26" fmla="*/ 421640 w 650240"/>
              <a:gd name="connsiteY26" fmla="*/ 722324 h 732484"/>
              <a:gd name="connsiteX27" fmla="*/ 360680 w 650240"/>
              <a:gd name="connsiteY27" fmla="*/ 732484 h 732484"/>
              <a:gd name="connsiteX28" fmla="*/ 254000 w 650240"/>
              <a:gd name="connsiteY28" fmla="*/ 712164 h 732484"/>
              <a:gd name="connsiteX29" fmla="*/ 147320 w 650240"/>
              <a:gd name="connsiteY29" fmla="*/ 635964 h 732484"/>
              <a:gd name="connsiteX30" fmla="*/ 121920 w 650240"/>
              <a:gd name="connsiteY30" fmla="*/ 615644 h 732484"/>
              <a:gd name="connsiteX31" fmla="*/ 96520 w 650240"/>
              <a:gd name="connsiteY31" fmla="*/ 590244 h 732484"/>
              <a:gd name="connsiteX32" fmla="*/ 76200 w 650240"/>
              <a:gd name="connsiteY32" fmla="*/ 549604 h 732484"/>
              <a:gd name="connsiteX33" fmla="*/ 66040 w 650240"/>
              <a:gd name="connsiteY33" fmla="*/ 534364 h 732484"/>
              <a:gd name="connsiteX34" fmla="*/ 50800 w 650240"/>
              <a:gd name="connsiteY34" fmla="*/ 524204 h 732484"/>
              <a:gd name="connsiteX35" fmla="*/ 40640 w 650240"/>
              <a:gd name="connsiteY35" fmla="*/ 498804 h 73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50240" h="732484">
                <a:moveTo>
                  <a:pt x="40640" y="498804"/>
                </a:moveTo>
                <a:cubicBezTo>
                  <a:pt x="33867" y="493724"/>
                  <a:pt x="19103" y="498834"/>
                  <a:pt x="10160" y="493724"/>
                </a:cubicBezTo>
                <a:cubicBezTo>
                  <a:pt x="5511" y="491067"/>
                  <a:pt x="6551" y="483633"/>
                  <a:pt x="5080" y="478484"/>
                </a:cubicBezTo>
                <a:cubicBezTo>
                  <a:pt x="3162" y="471771"/>
                  <a:pt x="1693" y="464937"/>
                  <a:pt x="0" y="458164"/>
                </a:cubicBezTo>
                <a:cubicBezTo>
                  <a:pt x="2302" y="448955"/>
                  <a:pt x="11117" y="411487"/>
                  <a:pt x="15240" y="407364"/>
                </a:cubicBezTo>
                <a:lnTo>
                  <a:pt x="35560" y="387044"/>
                </a:lnTo>
                <a:cubicBezTo>
                  <a:pt x="37253" y="380271"/>
                  <a:pt x="39353" y="373586"/>
                  <a:pt x="40640" y="366724"/>
                </a:cubicBezTo>
                <a:cubicBezTo>
                  <a:pt x="44436" y="346477"/>
                  <a:pt x="45804" y="325749"/>
                  <a:pt x="50800" y="305764"/>
                </a:cubicBezTo>
                <a:cubicBezTo>
                  <a:pt x="70620" y="226484"/>
                  <a:pt x="56987" y="291056"/>
                  <a:pt x="76200" y="249884"/>
                </a:cubicBezTo>
                <a:cubicBezTo>
                  <a:pt x="93498" y="212818"/>
                  <a:pt x="101992" y="173292"/>
                  <a:pt x="132080" y="143204"/>
                </a:cubicBezTo>
                <a:cubicBezTo>
                  <a:pt x="138853" y="136431"/>
                  <a:pt x="143832" y="127168"/>
                  <a:pt x="152400" y="122884"/>
                </a:cubicBezTo>
                <a:cubicBezTo>
                  <a:pt x="178281" y="109944"/>
                  <a:pt x="233680" y="92404"/>
                  <a:pt x="233680" y="92404"/>
                </a:cubicBezTo>
                <a:cubicBezTo>
                  <a:pt x="250533" y="75551"/>
                  <a:pt x="255025" y="77117"/>
                  <a:pt x="259080" y="56844"/>
                </a:cubicBezTo>
                <a:cubicBezTo>
                  <a:pt x="261428" y="45103"/>
                  <a:pt x="256680" y="30634"/>
                  <a:pt x="264160" y="21284"/>
                </a:cubicBezTo>
                <a:cubicBezTo>
                  <a:pt x="271656" y="11914"/>
                  <a:pt x="305877" y="4505"/>
                  <a:pt x="320040" y="964"/>
                </a:cubicBezTo>
                <a:cubicBezTo>
                  <a:pt x="355600" y="2657"/>
                  <a:pt x="392828" y="-4850"/>
                  <a:pt x="426720" y="6044"/>
                </a:cubicBezTo>
                <a:cubicBezTo>
                  <a:pt x="443857" y="11552"/>
                  <a:pt x="451107" y="32571"/>
                  <a:pt x="462280" y="46684"/>
                </a:cubicBezTo>
                <a:cubicBezTo>
                  <a:pt x="483301" y="73237"/>
                  <a:pt x="502920" y="100871"/>
                  <a:pt x="523240" y="127964"/>
                </a:cubicBezTo>
                <a:cubicBezTo>
                  <a:pt x="547425" y="212610"/>
                  <a:pt x="519834" y="108555"/>
                  <a:pt x="538480" y="209244"/>
                </a:cubicBezTo>
                <a:cubicBezTo>
                  <a:pt x="544165" y="239946"/>
                  <a:pt x="550755" y="270515"/>
                  <a:pt x="558800" y="300684"/>
                </a:cubicBezTo>
                <a:cubicBezTo>
                  <a:pt x="577858" y="372152"/>
                  <a:pt x="599260" y="442976"/>
                  <a:pt x="619760" y="514044"/>
                </a:cubicBezTo>
                <a:cubicBezTo>
                  <a:pt x="633943" y="563211"/>
                  <a:pt x="634564" y="563537"/>
                  <a:pt x="650240" y="610564"/>
                </a:cubicBezTo>
                <a:cubicBezTo>
                  <a:pt x="648547" y="625804"/>
                  <a:pt x="652886" y="643039"/>
                  <a:pt x="645160" y="656284"/>
                </a:cubicBezTo>
                <a:cubicBezTo>
                  <a:pt x="642912" y="660138"/>
                  <a:pt x="596015" y="679719"/>
                  <a:pt x="589280" y="681684"/>
                </a:cubicBezTo>
                <a:cubicBezTo>
                  <a:pt x="557342" y="690999"/>
                  <a:pt x="524587" y="697397"/>
                  <a:pt x="492760" y="707084"/>
                </a:cubicBezTo>
                <a:cubicBezTo>
                  <a:pt x="485515" y="709289"/>
                  <a:pt x="479845" y="715657"/>
                  <a:pt x="472440" y="717244"/>
                </a:cubicBezTo>
                <a:cubicBezTo>
                  <a:pt x="455800" y="720810"/>
                  <a:pt x="438502" y="720025"/>
                  <a:pt x="421640" y="722324"/>
                </a:cubicBezTo>
                <a:cubicBezTo>
                  <a:pt x="401229" y="725107"/>
                  <a:pt x="381000" y="729097"/>
                  <a:pt x="360680" y="732484"/>
                </a:cubicBezTo>
                <a:cubicBezTo>
                  <a:pt x="325120" y="725711"/>
                  <a:pt x="286981" y="727084"/>
                  <a:pt x="254000" y="712164"/>
                </a:cubicBezTo>
                <a:cubicBezTo>
                  <a:pt x="214185" y="694152"/>
                  <a:pt x="181444" y="663263"/>
                  <a:pt x="147320" y="635964"/>
                </a:cubicBezTo>
                <a:cubicBezTo>
                  <a:pt x="138853" y="629191"/>
                  <a:pt x="129979" y="622897"/>
                  <a:pt x="121920" y="615644"/>
                </a:cubicBezTo>
                <a:cubicBezTo>
                  <a:pt x="113020" y="607634"/>
                  <a:pt x="104987" y="598711"/>
                  <a:pt x="96520" y="590244"/>
                </a:cubicBezTo>
                <a:cubicBezTo>
                  <a:pt x="88782" y="567031"/>
                  <a:pt x="93338" y="577025"/>
                  <a:pt x="76200" y="549604"/>
                </a:cubicBezTo>
                <a:cubicBezTo>
                  <a:pt x="72964" y="544427"/>
                  <a:pt x="70357" y="538681"/>
                  <a:pt x="66040" y="534364"/>
                </a:cubicBezTo>
                <a:cubicBezTo>
                  <a:pt x="61723" y="530047"/>
                  <a:pt x="55768" y="527753"/>
                  <a:pt x="50800" y="524204"/>
                </a:cubicBezTo>
                <a:cubicBezTo>
                  <a:pt x="43910" y="519283"/>
                  <a:pt x="47413" y="503884"/>
                  <a:pt x="40640" y="4988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 name="Freeform: Shape 3">
            <a:extLst>
              <a:ext uri="{FF2B5EF4-FFF2-40B4-BE49-F238E27FC236}">
                <a16:creationId xmlns:a16="http://schemas.microsoft.com/office/drawing/2014/main" id="{34EF04DE-3B06-4C02-BD5D-91AE8A039C29}"/>
              </a:ext>
            </a:extLst>
          </p:cNvPr>
          <p:cNvSpPr/>
          <p:nvPr/>
        </p:nvSpPr>
        <p:spPr>
          <a:xfrm>
            <a:off x="7120890" y="2990850"/>
            <a:ext cx="1051560" cy="1447800"/>
          </a:xfrm>
          <a:custGeom>
            <a:avLst/>
            <a:gdLst>
              <a:gd name="connsiteX0" fmla="*/ 15240 w 1051560"/>
              <a:gd name="connsiteY0" fmla="*/ 868680 h 1440180"/>
              <a:gd name="connsiteX1" fmla="*/ 19050 w 1051560"/>
              <a:gd name="connsiteY1" fmla="*/ 849630 h 1440180"/>
              <a:gd name="connsiteX2" fmla="*/ 22860 w 1051560"/>
              <a:gd name="connsiteY2" fmla="*/ 834390 h 1440180"/>
              <a:gd name="connsiteX3" fmla="*/ 38100 w 1051560"/>
              <a:gd name="connsiteY3" fmla="*/ 826770 h 1440180"/>
              <a:gd name="connsiteX4" fmla="*/ 87630 w 1051560"/>
              <a:gd name="connsiteY4" fmla="*/ 819150 h 1440180"/>
              <a:gd name="connsiteX5" fmla="*/ 129540 w 1051560"/>
              <a:gd name="connsiteY5" fmla="*/ 765810 h 1440180"/>
              <a:gd name="connsiteX6" fmla="*/ 137160 w 1051560"/>
              <a:gd name="connsiteY6" fmla="*/ 735330 h 1440180"/>
              <a:gd name="connsiteX7" fmla="*/ 144780 w 1051560"/>
              <a:gd name="connsiteY7" fmla="*/ 681990 h 1440180"/>
              <a:gd name="connsiteX8" fmla="*/ 133350 w 1051560"/>
              <a:gd name="connsiteY8" fmla="*/ 598170 h 1440180"/>
              <a:gd name="connsiteX9" fmla="*/ 102870 w 1051560"/>
              <a:gd name="connsiteY9" fmla="*/ 552450 h 1440180"/>
              <a:gd name="connsiteX10" fmla="*/ 95250 w 1051560"/>
              <a:gd name="connsiteY10" fmla="*/ 541020 h 1440180"/>
              <a:gd name="connsiteX11" fmla="*/ 68580 w 1051560"/>
              <a:gd name="connsiteY11" fmla="*/ 506730 h 1440180"/>
              <a:gd name="connsiteX12" fmla="*/ 41910 w 1051560"/>
              <a:gd name="connsiteY12" fmla="*/ 480060 h 1440180"/>
              <a:gd name="connsiteX13" fmla="*/ 38100 w 1051560"/>
              <a:gd name="connsiteY13" fmla="*/ 468630 h 1440180"/>
              <a:gd name="connsiteX14" fmla="*/ 22860 w 1051560"/>
              <a:gd name="connsiteY14" fmla="*/ 438150 h 1440180"/>
              <a:gd name="connsiteX15" fmla="*/ 30480 w 1051560"/>
              <a:gd name="connsiteY15" fmla="*/ 411480 h 1440180"/>
              <a:gd name="connsiteX16" fmla="*/ 53340 w 1051560"/>
              <a:gd name="connsiteY16" fmla="*/ 396240 h 1440180"/>
              <a:gd name="connsiteX17" fmla="*/ 72390 w 1051560"/>
              <a:gd name="connsiteY17" fmla="*/ 388620 h 1440180"/>
              <a:gd name="connsiteX18" fmla="*/ 91440 w 1051560"/>
              <a:gd name="connsiteY18" fmla="*/ 384810 h 1440180"/>
              <a:gd name="connsiteX19" fmla="*/ 102870 w 1051560"/>
              <a:gd name="connsiteY19" fmla="*/ 381000 h 1440180"/>
              <a:gd name="connsiteX20" fmla="*/ 152400 w 1051560"/>
              <a:gd name="connsiteY20" fmla="*/ 373380 h 1440180"/>
              <a:gd name="connsiteX21" fmla="*/ 278130 w 1051560"/>
              <a:gd name="connsiteY21" fmla="*/ 316230 h 1440180"/>
              <a:gd name="connsiteX22" fmla="*/ 342900 w 1051560"/>
              <a:gd name="connsiteY22" fmla="*/ 285750 h 1440180"/>
              <a:gd name="connsiteX23" fmla="*/ 373380 w 1051560"/>
              <a:gd name="connsiteY23" fmla="*/ 243840 h 1440180"/>
              <a:gd name="connsiteX24" fmla="*/ 426720 w 1051560"/>
              <a:gd name="connsiteY24" fmla="*/ 194310 h 1440180"/>
              <a:gd name="connsiteX25" fmla="*/ 468630 w 1051560"/>
              <a:gd name="connsiteY25" fmla="*/ 129540 h 1440180"/>
              <a:gd name="connsiteX26" fmla="*/ 476250 w 1051560"/>
              <a:gd name="connsiteY26" fmla="*/ 102870 h 1440180"/>
              <a:gd name="connsiteX27" fmla="*/ 491490 w 1051560"/>
              <a:gd name="connsiteY27" fmla="*/ 83820 h 1440180"/>
              <a:gd name="connsiteX28" fmla="*/ 499110 w 1051560"/>
              <a:gd name="connsiteY28" fmla="*/ 64770 h 1440180"/>
              <a:gd name="connsiteX29" fmla="*/ 514350 w 1051560"/>
              <a:gd name="connsiteY29" fmla="*/ 45720 h 1440180"/>
              <a:gd name="connsiteX30" fmla="*/ 544830 w 1051560"/>
              <a:gd name="connsiteY30" fmla="*/ 19050 h 1440180"/>
              <a:gd name="connsiteX31" fmla="*/ 560070 w 1051560"/>
              <a:gd name="connsiteY31" fmla="*/ 11430 h 1440180"/>
              <a:gd name="connsiteX32" fmla="*/ 655320 w 1051560"/>
              <a:gd name="connsiteY32" fmla="*/ 3810 h 1440180"/>
              <a:gd name="connsiteX33" fmla="*/ 681990 w 1051560"/>
              <a:gd name="connsiteY33" fmla="*/ 0 h 1440180"/>
              <a:gd name="connsiteX34" fmla="*/ 861060 w 1051560"/>
              <a:gd name="connsiteY34" fmla="*/ 3810 h 1440180"/>
              <a:gd name="connsiteX35" fmla="*/ 929640 w 1051560"/>
              <a:gd name="connsiteY35" fmla="*/ 11430 h 1440180"/>
              <a:gd name="connsiteX36" fmla="*/ 990600 w 1051560"/>
              <a:gd name="connsiteY36" fmla="*/ 15240 h 1440180"/>
              <a:gd name="connsiteX37" fmla="*/ 1013460 w 1051560"/>
              <a:gd name="connsiteY37" fmla="*/ 19050 h 1440180"/>
              <a:gd name="connsiteX38" fmla="*/ 1024890 w 1051560"/>
              <a:gd name="connsiteY38" fmla="*/ 45720 h 1440180"/>
              <a:gd name="connsiteX39" fmla="*/ 1051560 w 1051560"/>
              <a:gd name="connsiteY39" fmla="*/ 102870 h 1440180"/>
              <a:gd name="connsiteX40" fmla="*/ 1043940 w 1051560"/>
              <a:gd name="connsiteY40" fmla="*/ 259080 h 1440180"/>
              <a:gd name="connsiteX41" fmla="*/ 1032510 w 1051560"/>
              <a:gd name="connsiteY41" fmla="*/ 339090 h 1440180"/>
              <a:gd name="connsiteX42" fmla="*/ 1024890 w 1051560"/>
              <a:gd name="connsiteY42" fmla="*/ 445770 h 1440180"/>
              <a:gd name="connsiteX43" fmla="*/ 986790 w 1051560"/>
              <a:gd name="connsiteY43" fmla="*/ 666750 h 1440180"/>
              <a:gd name="connsiteX44" fmla="*/ 960120 w 1051560"/>
              <a:gd name="connsiteY44" fmla="*/ 773430 h 1440180"/>
              <a:gd name="connsiteX45" fmla="*/ 948690 w 1051560"/>
              <a:gd name="connsiteY45" fmla="*/ 811530 h 1440180"/>
              <a:gd name="connsiteX46" fmla="*/ 830580 w 1051560"/>
              <a:gd name="connsiteY46" fmla="*/ 929640 h 1440180"/>
              <a:gd name="connsiteX47" fmla="*/ 590550 w 1051560"/>
              <a:gd name="connsiteY47" fmla="*/ 1070610 h 1440180"/>
              <a:gd name="connsiteX48" fmla="*/ 563880 w 1051560"/>
              <a:gd name="connsiteY48" fmla="*/ 1082040 h 1440180"/>
              <a:gd name="connsiteX49" fmla="*/ 541020 w 1051560"/>
              <a:gd name="connsiteY49" fmla="*/ 1104900 h 1440180"/>
              <a:gd name="connsiteX50" fmla="*/ 514350 w 1051560"/>
              <a:gd name="connsiteY50" fmla="*/ 1139190 h 1440180"/>
              <a:gd name="connsiteX51" fmla="*/ 487680 w 1051560"/>
              <a:gd name="connsiteY51" fmla="*/ 1162050 h 1440180"/>
              <a:gd name="connsiteX52" fmla="*/ 472440 w 1051560"/>
              <a:gd name="connsiteY52" fmla="*/ 1173480 h 1440180"/>
              <a:gd name="connsiteX53" fmla="*/ 453390 w 1051560"/>
              <a:gd name="connsiteY53" fmla="*/ 1200150 h 1440180"/>
              <a:gd name="connsiteX54" fmla="*/ 415290 w 1051560"/>
              <a:gd name="connsiteY54" fmla="*/ 1245870 h 1440180"/>
              <a:gd name="connsiteX55" fmla="*/ 407670 w 1051560"/>
              <a:gd name="connsiteY55" fmla="*/ 1295400 h 1440180"/>
              <a:gd name="connsiteX56" fmla="*/ 400050 w 1051560"/>
              <a:gd name="connsiteY56" fmla="*/ 1306830 h 1440180"/>
              <a:gd name="connsiteX57" fmla="*/ 392430 w 1051560"/>
              <a:gd name="connsiteY57" fmla="*/ 1325880 h 1440180"/>
              <a:gd name="connsiteX58" fmla="*/ 369570 w 1051560"/>
              <a:gd name="connsiteY58" fmla="*/ 1356360 h 1440180"/>
              <a:gd name="connsiteX59" fmla="*/ 358140 w 1051560"/>
              <a:gd name="connsiteY59" fmla="*/ 1409700 h 1440180"/>
              <a:gd name="connsiteX60" fmla="*/ 350520 w 1051560"/>
              <a:gd name="connsiteY60" fmla="*/ 1424940 h 1440180"/>
              <a:gd name="connsiteX61" fmla="*/ 339090 w 1051560"/>
              <a:gd name="connsiteY61" fmla="*/ 1436370 h 1440180"/>
              <a:gd name="connsiteX62" fmla="*/ 304800 w 1051560"/>
              <a:gd name="connsiteY62" fmla="*/ 1440180 h 1440180"/>
              <a:gd name="connsiteX63" fmla="*/ 182880 w 1051560"/>
              <a:gd name="connsiteY63" fmla="*/ 1432560 h 1440180"/>
              <a:gd name="connsiteX64" fmla="*/ 167640 w 1051560"/>
              <a:gd name="connsiteY64" fmla="*/ 1428750 h 1440180"/>
              <a:gd name="connsiteX65" fmla="*/ 99060 w 1051560"/>
              <a:gd name="connsiteY65" fmla="*/ 1356360 h 1440180"/>
              <a:gd name="connsiteX66" fmla="*/ 60960 w 1051560"/>
              <a:gd name="connsiteY66" fmla="*/ 1303020 h 1440180"/>
              <a:gd name="connsiteX67" fmla="*/ 41910 w 1051560"/>
              <a:gd name="connsiteY67" fmla="*/ 1261110 h 1440180"/>
              <a:gd name="connsiteX68" fmla="*/ 19050 w 1051560"/>
              <a:gd name="connsiteY68" fmla="*/ 1219200 h 1440180"/>
              <a:gd name="connsiteX69" fmla="*/ 11430 w 1051560"/>
              <a:gd name="connsiteY69" fmla="*/ 1188720 h 1440180"/>
              <a:gd name="connsiteX70" fmla="*/ 7620 w 1051560"/>
              <a:gd name="connsiteY70" fmla="*/ 1158240 h 1440180"/>
              <a:gd name="connsiteX71" fmla="*/ 0 w 1051560"/>
              <a:gd name="connsiteY71" fmla="*/ 1123950 h 1440180"/>
              <a:gd name="connsiteX72" fmla="*/ 3810 w 1051560"/>
              <a:gd name="connsiteY72" fmla="*/ 914400 h 1440180"/>
              <a:gd name="connsiteX73" fmla="*/ 7620 w 1051560"/>
              <a:gd name="connsiteY73" fmla="*/ 895350 h 1440180"/>
              <a:gd name="connsiteX74" fmla="*/ 15240 w 1051560"/>
              <a:gd name="connsiteY74" fmla="*/ 868680 h 144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051560" h="1440180">
                <a:moveTo>
                  <a:pt x="15240" y="868680"/>
                </a:moveTo>
                <a:cubicBezTo>
                  <a:pt x="17145" y="861060"/>
                  <a:pt x="17645" y="855952"/>
                  <a:pt x="19050" y="849630"/>
                </a:cubicBezTo>
                <a:cubicBezTo>
                  <a:pt x="20186" y="844518"/>
                  <a:pt x="19508" y="838413"/>
                  <a:pt x="22860" y="834390"/>
                </a:cubicBezTo>
                <a:cubicBezTo>
                  <a:pt x="26496" y="830027"/>
                  <a:pt x="32660" y="828402"/>
                  <a:pt x="38100" y="826770"/>
                </a:cubicBezTo>
                <a:cubicBezTo>
                  <a:pt x="42906" y="825328"/>
                  <a:pt x="84597" y="819583"/>
                  <a:pt x="87630" y="819150"/>
                </a:cubicBezTo>
                <a:cubicBezTo>
                  <a:pt x="116023" y="790757"/>
                  <a:pt x="120458" y="795327"/>
                  <a:pt x="129540" y="765810"/>
                </a:cubicBezTo>
                <a:cubicBezTo>
                  <a:pt x="132620" y="755800"/>
                  <a:pt x="135287" y="745634"/>
                  <a:pt x="137160" y="735330"/>
                </a:cubicBezTo>
                <a:cubicBezTo>
                  <a:pt x="140373" y="717659"/>
                  <a:pt x="144780" y="681990"/>
                  <a:pt x="144780" y="681990"/>
                </a:cubicBezTo>
                <a:cubicBezTo>
                  <a:pt x="143179" y="661176"/>
                  <a:pt x="142365" y="620064"/>
                  <a:pt x="133350" y="598170"/>
                </a:cubicBezTo>
                <a:cubicBezTo>
                  <a:pt x="126715" y="582055"/>
                  <a:pt x="113125" y="566807"/>
                  <a:pt x="102870" y="552450"/>
                </a:cubicBezTo>
                <a:cubicBezTo>
                  <a:pt x="100208" y="548724"/>
                  <a:pt x="97997" y="544683"/>
                  <a:pt x="95250" y="541020"/>
                </a:cubicBezTo>
                <a:cubicBezTo>
                  <a:pt x="86562" y="529436"/>
                  <a:pt x="78115" y="517627"/>
                  <a:pt x="68580" y="506730"/>
                </a:cubicBezTo>
                <a:cubicBezTo>
                  <a:pt x="60301" y="497268"/>
                  <a:pt x="41910" y="480060"/>
                  <a:pt x="41910" y="480060"/>
                </a:cubicBezTo>
                <a:cubicBezTo>
                  <a:pt x="40640" y="476250"/>
                  <a:pt x="39896" y="472222"/>
                  <a:pt x="38100" y="468630"/>
                </a:cubicBezTo>
                <a:cubicBezTo>
                  <a:pt x="20105" y="432640"/>
                  <a:pt x="31452" y="463925"/>
                  <a:pt x="22860" y="438150"/>
                </a:cubicBezTo>
                <a:cubicBezTo>
                  <a:pt x="23368" y="436118"/>
                  <a:pt x="28294" y="414760"/>
                  <a:pt x="30480" y="411480"/>
                </a:cubicBezTo>
                <a:cubicBezTo>
                  <a:pt x="39230" y="398356"/>
                  <a:pt x="40913" y="400900"/>
                  <a:pt x="53340" y="396240"/>
                </a:cubicBezTo>
                <a:cubicBezTo>
                  <a:pt x="59744" y="393839"/>
                  <a:pt x="65839" y="390585"/>
                  <a:pt x="72390" y="388620"/>
                </a:cubicBezTo>
                <a:cubicBezTo>
                  <a:pt x="78593" y="386759"/>
                  <a:pt x="85158" y="386381"/>
                  <a:pt x="91440" y="384810"/>
                </a:cubicBezTo>
                <a:cubicBezTo>
                  <a:pt x="95336" y="383836"/>
                  <a:pt x="98923" y="381740"/>
                  <a:pt x="102870" y="381000"/>
                </a:cubicBezTo>
                <a:cubicBezTo>
                  <a:pt x="119288" y="377922"/>
                  <a:pt x="135890" y="375920"/>
                  <a:pt x="152400" y="373380"/>
                </a:cubicBezTo>
                <a:cubicBezTo>
                  <a:pt x="226618" y="328849"/>
                  <a:pt x="157179" y="367634"/>
                  <a:pt x="278130" y="316230"/>
                </a:cubicBezTo>
                <a:cubicBezTo>
                  <a:pt x="300090" y="306897"/>
                  <a:pt x="321310" y="295910"/>
                  <a:pt x="342900" y="285750"/>
                </a:cubicBezTo>
                <a:cubicBezTo>
                  <a:pt x="353060" y="271780"/>
                  <a:pt x="361708" y="256574"/>
                  <a:pt x="373380" y="243840"/>
                </a:cubicBezTo>
                <a:cubicBezTo>
                  <a:pt x="389775" y="225954"/>
                  <a:pt x="411187" y="212950"/>
                  <a:pt x="426720" y="194310"/>
                </a:cubicBezTo>
                <a:cubicBezTo>
                  <a:pt x="443183" y="174555"/>
                  <a:pt x="468630" y="129540"/>
                  <a:pt x="468630" y="129540"/>
                </a:cubicBezTo>
                <a:cubicBezTo>
                  <a:pt x="469257" y="127033"/>
                  <a:pt x="473973" y="106514"/>
                  <a:pt x="476250" y="102870"/>
                </a:cubicBezTo>
                <a:cubicBezTo>
                  <a:pt x="480560" y="95974"/>
                  <a:pt x="487306" y="90793"/>
                  <a:pt x="491490" y="83820"/>
                </a:cubicBezTo>
                <a:cubicBezTo>
                  <a:pt x="495009" y="77955"/>
                  <a:pt x="495591" y="70635"/>
                  <a:pt x="499110" y="64770"/>
                </a:cubicBezTo>
                <a:cubicBezTo>
                  <a:pt x="503294" y="57797"/>
                  <a:pt x="509471" y="52226"/>
                  <a:pt x="514350" y="45720"/>
                </a:cubicBezTo>
                <a:cubicBezTo>
                  <a:pt x="526923" y="28956"/>
                  <a:pt x="518414" y="32258"/>
                  <a:pt x="544830" y="19050"/>
                </a:cubicBezTo>
                <a:cubicBezTo>
                  <a:pt x="549910" y="16510"/>
                  <a:pt x="554444" y="12206"/>
                  <a:pt x="560070" y="11430"/>
                </a:cubicBezTo>
                <a:cubicBezTo>
                  <a:pt x="591623" y="7078"/>
                  <a:pt x="623789" y="8314"/>
                  <a:pt x="655320" y="3810"/>
                </a:cubicBezTo>
                <a:lnTo>
                  <a:pt x="681990" y="0"/>
                </a:lnTo>
                <a:cubicBezTo>
                  <a:pt x="741680" y="1270"/>
                  <a:pt x="801420" y="1057"/>
                  <a:pt x="861060" y="3810"/>
                </a:cubicBezTo>
                <a:cubicBezTo>
                  <a:pt x="884036" y="4870"/>
                  <a:pt x="906728" y="9408"/>
                  <a:pt x="929640" y="11430"/>
                </a:cubicBezTo>
                <a:cubicBezTo>
                  <a:pt x="949921" y="13219"/>
                  <a:pt x="970280" y="13970"/>
                  <a:pt x="990600" y="15240"/>
                </a:cubicBezTo>
                <a:cubicBezTo>
                  <a:pt x="998220" y="16510"/>
                  <a:pt x="1007686" y="13918"/>
                  <a:pt x="1013460" y="19050"/>
                </a:cubicBezTo>
                <a:cubicBezTo>
                  <a:pt x="1020689" y="25476"/>
                  <a:pt x="1020565" y="37069"/>
                  <a:pt x="1024890" y="45720"/>
                </a:cubicBezTo>
                <a:cubicBezTo>
                  <a:pt x="1053247" y="102435"/>
                  <a:pt x="1028339" y="40947"/>
                  <a:pt x="1051560" y="102870"/>
                </a:cubicBezTo>
                <a:cubicBezTo>
                  <a:pt x="1050215" y="141875"/>
                  <a:pt x="1049569" y="212643"/>
                  <a:pt x="1043940" y="259080"/>
                </a:cubicBezTo>
                <a:cubicBezTo>
                  <a:pt x="1040698" y="285825"/>
                  <a:pt x="1035245" y="312288"/>
                  <a:pt x="1032510" y="339090"/>
                </a:cubicBezTo>
                <a:cubicBezTo>
                  <a:pt x="1028891" y="374556"/>
                  <a:pt x="1028437" y="410296"/>
                  <a:pt x="1024890" y="445770"/>
                </a:cubicBezTo>
                <a:cubicBezTo>
                  <a:pt x="1017916" y="515513"/>
                  <a:pt x="1001088" y="601386"/>
                  <a:pt x="986790" y="666750"/>
                </a:cubicBezTo>
                <a:cubicBezTo>
                  <a:pt x="978957" y="702558"/>
                  <a:pt x="969448" y="737982"/>
                  <a:pt x="960120" y="773430"/>
                </a:cubicBezTo>
                <a:cubicBezTo>
                  <a:pt x="956746" y="786253"/>
                  <a:pt x="955450" y="800123"/>
                  <a:pt x="948690" y="811530"/>
                </a:cubicBezTo>
                <a:cubicBezTo>
                  <a:pt x="916002" y="866692"/>
                  <a:pt x="883924" y="894364"/>
                  <a:pt x="830580" y="929640"/>
                </a:cubicBezTo>
                <a:cubicBezTo>
                  <a:pt x="747253" y="984743"/>
                  <a:pt x="676224" y="1027773"/>
                  <a:pt x="590550" y="1070610"/>
                </a:cubicBezTo>
                <a:cubicBezTo>
                  <a:pt x="581899" y="1074935"/>
                  <a:pt x="572770" y="1078230"/>
                  <a:pt x="563880" y="1082040"/>
                </a:cubicBezTo>
                <a:cubicBezTo>
                  <a:pt x="556260" y="1089660"/>
                  <a:pt x="548078" y="1096756"/>
                  <a:pt x="541020" y="1104900"/>
                </a:cubicBezTo>
                <a:cubicBezTo>
                  <a:pt x="531536" y="1115843"/>
                  <a:pt x="525344" y="1129766"/>
                  <a:pt x="514350" y="1139190"/>
                </a:cubicBezTo>
                <a:cubicBezTo>
                  <a:pt x="505460" y="1146810"/>
                  <a:pt x="496742" y="1154636"/>
                  <a:pt x="487680" y="1162050"/>
                </a:cubicBezTo>
                <a:cubicBezTo>
                  <a:pt x="482765" y="1166071"/>
                  <a:pt x="476688" y="1168760"/>
                  <a:pt x="472440" y="1173480"/>
                </a:cubicBezTo>
                <a:cubicBezTo>
                  <a:pt x="465132" y="1181600"/>
                  <a:pt x="460160" y="1191575"/>
                  <a:pt x="453390" y="1200150"/>
                </a:cubicBezTo>
                <a:cubicBezTo>
                  <a:pt x="441097" y="1215721"/>
                  <a:pt x="415290" y="1245870"/>
                  <a:pt x="415290" y="1245870"/>
                </a:cubicBezTo>
                <a:cubicBezTo>
                  <a:pt x="414701" y="1250579"/>
                  <a:pt x="410943" y="1286673"/>
                  <a:pt x="407670" y="1295400"/>
                </a:cubicBezTo>
                <a:cubicBezTo>
                  <a:pt x="406062" y="1299687"/>
                  <a:pt x="402098" y="1302734"/>
                  <a:pt x="400050" y="1306830"/>
                </a:cubicBezTo>
                <a:cubicBezTo>
                  <a:pt x="396991" y="1312947"/>
                  <a:pt x="396014" y="1320055"/>
                  <a:pt x="392430" y="1325880"/>
                </a:cubicBezTo>
                <a:cubicBezTo>
                  <a:pt x="385774" y="1336696"/>
                  <a:pt x="369570" y="1356360"/>
                  <a:pt x="369570" y="1356360"/>
                </a:cubicBezTo>
                <a:cubicBezTo>
                  <a:pt x="366181" y="1380080"/>
                  <a:pt x="366447" y="1386856"/>
                  <a:pt x="358140" y="1409700"/>
                </a:cubicBezTo>
                <a:cubicBezTo>
                  <a:pt x="356199" y="1415038"/>
                  <a:pt x="353821" y="1420318"/>
                  <a:pt x="350520" y="1424940"/>
                </a:cubicBezTo>
                <a:cubicBezTo>
                  <a:pt x="347388" y="1429325"/>
                  <a:pt x="344202" y="1434666"/>
                  <a:pt x="339090" y="1436370"/>
                </a:cubicBezTo>
                <a:cubicBezTo>
                  <a:pt x="328180" y="1440007"/>
                  <a:pt x="316230" y="1438910"/>
                  <a:pt x="304800" y="1440180"/>
                </a:cubicBezTo>
                <a:cubicBezTo>
                  <a:pt x="264160" y="1437640"/>
                  <a:pt x="223459" y="1435942"/>
                  <a:pt x="182880" y="1432560"/>
                </a:cubicBezTo>
                <a:cubicBezTo>
                  <a:pt x="177662" y="1432125"/>
                  <a:pt x="171997" y="1431655"/>
                  <a:pt x="167640" y="1428750"/>
                </a:cubicBezTo>
                <a:cubicBezTo>
                  <a:pt x="142190" y="1411784"/>
                  <a:pt x="116472" y="1378996"/>
                  <a:pt x="99060" y="1356360"/>
                </a:cubicBezTo>
                <a:cubicBezTo>
                  <a:pt x="85738" y="1339041"/>
                  <a:pt x="72202" y="1321756"/>
                  <a:pt x="60960" y="1303020"/>
                </a:cubicBezTo>
                <a:cubicBezTo>
                  <a:pt x="53065" y="1289861"/>
                  <a:pt x="48773" y="1274835"/>
                  <a:pt x="41910" y="1261110"/>
                </a:cubicBezTo>
                <a:cubicBezTo>
                  <a:pt x="34793" y="1246877"/>
                  <a:pt x="26670" y="1233170"/>
                  <a:pt x="19050" y="1219200"/>
                </a:cubicBezTo>
                <a:cubicBezTo>
                  <a:pt x="16510" y="1209040"/>
                  <a:pt x="13360" y="1199013"/>
                  <a:pt x="11430" y="1188720"/>
                </a:cubicBezTo>
                <a:cubicBezTo>
                  <a:pt x="9543" y="1178656"/>
                  <a:pt x="9399" y="1168323"/>
                  <a:pt x="7620" y="1158240"/>
                </a:cubicBezTo>
                <a:cubicBezTo>
                  <a:pt x="5585" y="1146709"/>
                  <a:pt x="2540" y="1135380"/>
                  <a:pt x="0" y="1123950"/>
                </a:cubicBezTo>
                <a:cubicBezTo>
                  <a:pt x="1270" y="1054100"/>
                  <a:pt x="1483" y="984223"/>
                  <a:pt x="3810" y="914400"/>
                </a:cubicBezTo>
                <a:cubicBezTo>
                  <a:pt x="4026" y="907928"/>
                  <a:pt x="5572" y="901493"/>
                  <a:pt x="7620" y="895350"/>
                </a:cubicBezTo>
                <a:cubicBezTo>
                  <a:pt x="15808" y="870786"/>
                  <a:pt x="13335" y="876300"/>
                  <a:pt x="15240" y="8686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50618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5AB789-149C-42C3-B9E0-5C5D352874CE}"/>
              </a:ext>
            </a:extLst>
          </p:cNvPr>
          <p:cNvSpPr>
            <a:spLocks noGrp="1"/>
          </p:cNvSpPr>
          <p:nvPr>
            <p:ph type="body" sz="quarter" idx="13"/>
          </p:nvPr>
        </p:nvSpPr>
        <p:spPr/>
        <p:txBody>
          <a:bodyPr/>
          <a:lstStyle/>
          <a:p>
            <a:r>
              <a:rPr lang="he-IL" dirty="0"/>
              <a:t>שאלה 2</a:t>
            </a:r>
            <a:endParaRPr lang="en-IL" dirty="0"/>
          </a:p>
        </p:txBody>
      </p:sp>
      <p:sp>
        <p:nvSpPr>
          <p:cNvPr id="5" name="Rectangle 4">
            <a:extLst>
              <a:ext uri="{FF2B5EF4-FFF2-40B4-BE49-F238E27FC236}">
                <a16:creationId xmlns:a16="http://schemas.microsoft.com/office/drawing/2014/main" id="{72E3050C-67E9-4F58-AB59-D997934E49EA}"/>
              </a:ext>
            </a:extLst>
          </p:cNvPr>
          <p:cNvSpPr/>
          <p:nvPr/>
        </p:nvSpPr>
        <p:spPr>
          <a:xfrm>
            <a:off x="5808999" y="1014085"/>
            <a:ext cx="6120586" cy="463075"/>
          </a:xfrm>
          <a:prstGeom prst="rect">
            <a:avLst/>
          </a:prstGeom>
        </p:spPr>
        <p:txBody>
          <a:bodyPr wrap="none">
            <a:spAutoFit/>
          </a:bodyPr>
          <a:lstStyle/>
          <a:p>
            <a:pPr lvl="0" algn="r" rtl="1">
              <a:lnSpc>
                <a:spcPct val="150000"/>
              </a:lnSpc>
              <a:spcAft>
                <a:spcPts val="800"/>
              </a:spcAft>
            </a:pPr>
            <a:r>
              <a:rPr lang="he-IL" b="1" dirty="0">
                <a:latin typeface="Calibri" panose="020F0502020204030204" pitchFamily="34" charset="0"/>
                <a:ea typeface="Calibri" panose="020F0502020204030204" pitchFamily="34" charset="0"/>
              </a:rPr>
              <a:t>מה ההשלכות של להוציא את צומת </a:t>
            </a:r>
            <a:r>
              <a:rPr lang="en-US" b="1" dirty="0">
                <a:latin typeface="Calibri" panose="020F0502020204030204" pitchFamily="34" charset="0"/>
                <a:ea typeface="Calibri" panose="020F0502020204030204" pitchFamily="34" charset="0"/>
              </a:rPr>
              <a:t>A</a:t>
            </a:r>
            <a:r>
              <a:rPr lang="he-IL" b="1" dirty="0">
                <a:latin typeface="Calibri" panose="020F0502020204030204" pitchFamily="34" charset="0"/>
                <a:ea typeface="Calibri" panose="020F0502020204030204" pitchFamily="34" charset="0"/>
              </a:rPr>
              <a:t> מכל אחד משתי הרשתות?</a:t>
            </a:r>
          </a:p>
        </p:txBody>
      </p:sp>
      <p:pic>
        <p:nvPicPr>
          <p:cNvPr id="49" name="Picture 48">
            <a:extLst>
              <a:ext uri="{FF2B5EF4-FFF2-40B4-BE49-F238E27FC236}">
                <a16:creationId xmlns:a16="http://schemas.microsoft.com/office/drawing/2014/main" id="{A28EB067-931F-449B-BB3A-37E10A24D9E6}"/>
              </a:ext>
            </a:extLst>
          </p:cNvPr>
          <p:cNvPicPr/>
          <p:nvPr/>
        </p:nvPicPr>
        <p:blipFill rotWithShape="1">
          <a:blip r:embed="rId2"/>
          <a:srcRect l="2790" t="3979" r="13356" b="3316"/>
          <a:stretch/>
        </p:blipFill>
        <p:spPr bwMode="auto">
          <a:xfrm>
            <a:off x="3339505" y="2151469"/>
            <a:ext cx="4938987" cy="2555061"/>
          </a:xfrm>
          <a:prstGeom prst="rect">
            <a:avLst/>
          </a:prstGeom>
          <a:ln>
            <a:noFill/>
          </a:ln>
          <a:extLst>
            <a:ext uri="{53640926-AAD7-44D8-BBD7-CCE9431645EC}">
              <a14:shadowObscured xmlns:a14="http://schemas.microsoft.com/office/drawing/2010/main"/>
            </a:ext>
          </a:extLst>
        </p:spPr>
      </p:pic>
      <p:sp>
        <p:nvSpPr>
          <p:cNvPr id="3" name="Freeform: Shape 2">
            <a:extLst>
              <a:ext uri="{FF2B5EF4-FFF2-40B4-BE49-F238E27FC236}">
                <a16:creationId xmlns:a16="http://schemas.microsoft.com/office/drawing/2014/main" id="{11245818-DD43-4C10-ACEF-6942004B4A7E}"/>
              </a:ext>
            </a:extLst>
          </p:cNvPr>
          <p:cNvSpPr/>
          <p:nvPr/>
        </p:nvSpPr>
        <p:spPr>
          <a:xfrm>
            <a:off x="3671865" y="3622040"/>
            <a:ext cx="884898" cy="873760"/>
          </a:xfrm>
          <a:custGeom>
            <a:avLst/>
            <a:gdLst>
              <a:gd name="connsiteX0" fmla="*/ 16215 w 884898"/>
              <a:gd name="connsiteY0" fmla="*/ 335280 h 873760"/>
              <a:gd name="connsiteX1" fmla="*/ 11135 w 884898"/>
              <a:gd name="connsiteY1" fmla="*/ 309880 h 873760"/>
              <a:gd name="connsiteX2" fmla="*/ 16215 w 884898"/>
              <a:gd name="connsiteY2" fmla="*/ 294640 h 873760"/>
              <a:gd name="connsiteX3" fmla="*/ 6055 w 884898"/>
              <a:gd name="connsiteY3" fmla="*/ 274320 h 873760"/>
              <a:gd name="connsiteX4" fmla="*/ 21295 w 884898"/>
              <a:gd name="connsiteY4" fmla="*/ 218440 h 873760"/>
              <a:gd name="connsiteX5" fmla="*/ 46695 w 884898"/>
              <a:gd name="connsiteY5" fmla="*/ 213360 h 873760"/>
              <a:gd name="connsiteX6" fmla="*/ 158455 w 884898"/>
              <a:gd name="connsiteY6" fmla="*/ 187960 h 873760"/>
              <a:gd name="connsiteX7" fmla="*/ 178775 w 884898"/>
              <a:gd name="connsiteY7" fmla="*/ 177800 h 873760"/>
              <a:gd name="connsiteX8" fmla="*/ 224495 w 884898"/>
              <a:gd name="connsiteY8" fmla="*/ 167640 h 873760"/>
              <a:gd name="connsiteX9" fmla="*/ 265135 w 884898"/>
              <a:gd name="connsiteY9" fmla="*/ 152400 h 873760"/>
              <a:gd name="connsiteX10" fmla="*/ 285455 w 884898"/>
              <a:gd name="connsiteY10" fmla="*/ 132080 h 873760"/>
              <a:gd name="connsiteX11" fmla="*/ 331175 w 884898"/>
              <a:gd name="connsiteY11" fmla="*/ 106680 h 873760"/>
              <a:gd name="connsiteX12" fmla="*/ 361655 w 884898"/>
              <a:gd name="connsiteY12" fmla="*/ 76200 h 873760"/>
              <a:gd name="connsiteX13" fmla="*/ 376895 w 884898"/>
              <a:gd name="connsiteY13" fmla="*/ 60960 h 873760"/>
              <a:gd name="connsiteX14" fmla="*/ 422615 w 884898"/>
              <a:gd name="connsiteY14" fmla="*/ 45720 h 873760"/>
              <a:gd name="connsiteX15" fmla="*/ 554695 w 884898"/>
              <a:gd name="connsiteY15" fmla="*/ 20320 h 873760"/>
              <a:gd name="connsiteX16" fmla="*/ 635975 w 884898"/>
              <a:gd name="connsiteY16" fmla="*/ 5080 h 873760"/>
              <a:gd name="connsiteX17" fmla="*/ 712175 w 884898"/>
              <a:gd name="connsiteY17" fmla="*/ 0 h 873760"/>
              <a:gd name="connsiteX18" fmla="*/ 747735 w 884898"/>
              <a:gd name="connsiteY18" fmla="*/ 5080 h 873760"/>
              <a:gd name="connsiteX19" fmla="*/ 762975 w 884898"/>
              <a:gd name="connsiteY19" fmla="*/ 10160 h 873760"/>
              <a:gd name="connsiteX20" fmla="*/ 778215 w 884898"/>
              <a:gd name="connsiteY20" fmla="*/ 30480 h 873760"/>
              <a:gd name="connsiteX21" fmla="*/ 793455 w 884898"/>
              <a:gd name="connsiteY21" fmla="*/ 40640 h 873760"/>
              <a:gd name="connsiteX22" fmla="*/ 813775 w 884898"/>
              <a:gd name="connsiteY22" fmla="*/ 76200 h 873760"/>
              <a:gd name="connsiteX23" fmla="*/ 818855 w 884898"/>
              <a:gd name="connsiteY23" fmla="*/ 96520 h 873760"/>
              <a:gd name="connsiteX24" fmla="*/ 829015 w 884898"/>
              <a:gd name="connsiteY24" fmla="*/ 121920 h 873760"/>
              <a:gd name="connsiteX25" fmla="*/ 839175 w 884898"/>
              <a:gd name="connsiteY25" fmla="*/ 157480 h 873760"/>
              <a:gd name="connsiteX26" fmla="*/ 864575 w 884898"/>
              <a:gd name="connsiteY26" fmla="*/ 238760 h 873760"/>
              <a:gd name="connsiteX27" fmla="*/ 844255 w 884898"/>
              <a:gd name="connsiteY27" fmla="*/ 355600 h 873760"/>
              <a:gd name="connsiteX28" fmla="*/ 849335 w 884898"/>
              <a:gd name="connsiteY28" fmla="*/ 396240 h 873760"/>
              <a:gd name="connsiteX29" fmla="*/ 864575 w 884898"/>
              <a:gd name="connsiteY29" fmla="*/ 411480 h 873760"/>
              <a:gd name="connsiteX30" fmla="*/ 879815 w 884898"/>
              <a:gd name="connsiteY30" fmla="*/ 452120 h 873760"/>
              <a:gd name="connsiteX31" fmla="*/ 879815 w 884898"/>
              <a:gd name="connsiteY31" fmla="*/ 579120 h 873760"/>
              <a:gd name="connsiteX32" fmla="*/ 859495 w 884898"/>
              <a:gd name="connsiteY32" fmla="*/ 599440 h 873760"/>
              <a:gd name="connsiteX33" fmla="*/ 813775 w 884898"/>
              <a:gd name="connsiteY33" fmla="*/ 660400 h 873760"/>
              <a:gd name="connsiteX34" fmla="*/ 768055 w 884898"/>
              <a:gd name="connsiteY34" fmla="*/ 706120 h 873760"/>
              <a:gd name="connsiteX35" fmla="*/ 712175 w 884898"/>
              <a:gd name="connsiteY35" fmla="*/ 731520 h 873760"/>
              <a:gd name="connsiteX36" fmla="*/ 514055 w 884898"/>
              <a:gd name="connsiteY36" fmla="*/ 792480 h 873760"/>
              <a:gd name="connsiteX37" fmla="*/ 478495 w 884898"/>
              <a:gd name="connsiteY37" fmla="*/ 812800 h 873760"/>
              <a:gd name="connsiteX38" fmla="*/ 371815 w 884898"/>
              <a:gd name="connsiteY38" fmla="*/ 858520 h 873760"/>
              <a:gd name="connsiteX39" fmla="*/ 336255 w 884898"/>
              <a:gd name="connsiteY39" fmla="*/ 873760 h 873760"/>
              <a:gd name="connsiteX40" fmla="*/ 300695 w 884898"/>
              <a:gd name="connsiteY40" fmla="*/ 863600 h 873760"/>
              <a:gd name="connsiteX41" fmla="*/ 270215 w 884898"/>
              <a:gd name="connsiteY41" fmla="*/ 843280 h 873760"/>
              <a:gd name="connsiteX42" fmla="*/ 265135 w 884898"/>
              <a:gd name="connsiteY42" fmla="*/ 828040 h 873760"/>
              <a:gd name="connsiteX43" fmla="*/ 229575 w 884898"/>
              <a:gd name="connsiteY43" fmla="*/ 797560 h 873760"/>
              <a:gd name="connsiteX44" fmla="*/ 214335 w 884898"/>
              <a:gd name="connsiteY44" fmla="*/ 782320 h 873760"/>
              <a:gd name="connsiteX45" fmla="*/ 183855 w 884898"/>
              <a:gd name="connsiteY45" fmla="*/ 746760 h 873760"/>
              <a:gd name="connsiteX46" fmla="*/ 127975 w 884898"/>
              <a:gd name="connsiteY46" fmla="*/ 690880 h 873760"/>
              <a:gd name="connsiteX47" fmla="*/ 102575 w 884898"/>
              <a:gd name="connsiteY47" fmla="*/ 655320 h 873760"/>
              <a:gd name="connsiteX48" fmla="*/ 87335 w 884898"/>
              <a:gd name="connsiteY48" fmla="*/ 629920 h 873760"/>
              <a:gd name="connsiteX49" fmla="*/ 67015 w 884898"/>
              <a:gd name="connsiteY49" fmla="*/ 609600 h 873760"/>
              <a:gd name="connsiteX50" fmla="*/ 56855 w 884898"/>
              <a:gd name="connsiteY50" fmla="*/ 584200 h 873760"/>
              <a:gd name="connsiteX51" fmla="*/ 26375 w 884898"/>
              <a:gd name="connsiteY51" fmla="*/ 523240 h 873760"/>
              <a:gd name="connsiteX52" fmla="*/ 11135 w 884898"/>
              <a:gd name="connsiteY52" fmla="*/ 477520 h 873760"/>
              <a:gd name="connsiteX53" fmla="*/ 975 w 884898"/>
              <a:gd name="connsiteY53" fmla="*/ 452120 h 873760"/>
              <a:gd name="connsiteX54" fmla="*/ 16215 w 884898"/>
              <a:gd name="connsiteY54" fmla="*/ 335280 h 87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84898" h="873760">
                <a:moveTo>
                  <a:pt x="16215" y="335280"/>
                </a:moveTo>
                <a:cubicBezTo>
                  <a:pt x="17908" y="311573"/>
                  <a:pt x="11135" y="318514"/>
                  <a:pt x="11135" y="309880"/>
                </a:cubicBezTo>
                <a:cubicBezTo>
                  <a:pt x="11135" y="304525"/>
                  <a:pt x="16972" y="299941"/>
                  <a:pt x="16215" y="294640"/>
                </a:cubicBezTo>
                <a:cubicBezTo>
                  <a:pt x="15144" y="287143"/>
                  <a:pt x="9442" y="281093"/>
                  <a:pt x="6055" y="274320"/>
                </a:cubicBezTo>
                <a:cubicBezTo>
                  <a:pt x="11135" y="255693"/>
                  <a:pt x="10585" y="234504"/>
                  <a:pt x="21295" y="218440"/>
                </a:cubicBezTo>
                <a:cubicBezTo>
                  <a:pt x="26084" y="211256"/>
                  <a:pt x="38504" y="216090"/>
                  <a:pt x="46695" y="213360"/>
                </a:cubicBezTo>
                <a:cubicBezTo>
                  <a:pt x="133957" y="184273"/>
                  <a:pt x="13539" y="207282"/>
                  <a:pt x="158455" y="187960"/>
                </a:cubicBezTo>
                <a:cubicBezTo>
                  <a:pt x="165228" y="184573"/>
                  <a:pt x="171537" y="180027"/>
                  <a:pt x="178775" y="177800"/>
                </a:cubicBezTo>
                <a:cubicBezTo>
                  <a:pt x="193696" y="173209"/>
                  <a:pt x="209283" y="171150"/>
                  <a:pt x="224495" y="167640"/>
                </a:cubicBezTo>
                <a:cubicBezTo>
                  <a:pt x="239345" y="164213"/>
                  <a:pt x="252472" y="161897"/>
                  <a:pt x="265135" y="152400"/>
                </a:cubicBezTo>
                <a:cubicBezTo>
                  <a:pt x="272798" y="146653"/>
                  <a:pt x="277608" y="137573"/>
                  <a:pt x="285455" y="132080"/>
                </a:cubicBezTo>
                <a:cubicBezTo>
                  <a:pt x="294313" y="125879"/>
                  <a:pt x="321040" y="116815"/>
                  <a:pt x="331175" y="106680"/>
                </a:cubicBezTo>
                <a:cubicBezTo>
                  <a:pt x="418788" y="19067"/>
                  <a:pt x="289823" y="136060"/>
                  <a:pt x="361655" y="76200"/>
                </a:cubicBezTo>
                <a:cubicBezTo>
                  <a:pt x="367174" y="71601"/>
                  <a:pt x="370469" y="64173"/>
                  <a:pt x="376895" y="60960"/>
                </a:cubicBezTo>
                <a:cubicBezTo>
                  <a:pt x="391263" y="53776"/>
                  <a:pt x="407282" y="50512"/>
                  <a:pt x="422615" y="45720"/>
                </a:cubicBezTo>
                <a:cubicBezTo>
                  <a:pt x="498964" y="21861"/>
                  <a:pt x="420975" y="50035"/>
                  <a:pt x="554695" y="20320"/>
                </a:cubicBezTo>
                <a:cubicBezTo>
                  <a:pt x="585790" y="13410"/>
                  <a:pt x="605142" y="7883"/>
                  <a:pt x="635975" y="5080"/>
                </a:cubicBezTo>
                <a:cubicBezTo>
                  <a:pt x="661327" y="2775"/>
                  <a:pt x="686775" y="1693"/>
                  <a:pt x="712175" y="0"/>
                </a:cubicBezTo>
                <a:cubicBezTo>
                  <a:pt x="724028" y="1693"/>
                  <a:pt x="735994" y="2732"/>
                  <a:pt x="747735" y="5080"/>
                </a:cubicBezTo>
                <a:cubicBezTo>
                  <a:pt x="752986" y="6130"/>
                  <a:pt x="758861" y="6732"/>
                  <a:pt x="762975" y="10160"/>
                </a:cubicBezTo>
                <a:cubicBezTo>
                  <a:pt x="769479" y="15580"/>
                  <a:pt x="772228" y="24493"/>
                  <a:pt x="778215" y="30480"/>
                </a:cubicBezTo>
                <a:cubicBezTo>
                  <a:pt x="782532" y="34797"/>
                  <a:pt x="788375" y="37253"/>
                  <a:pt x="793455" y="40640"/>
                </a:cubicBezTo>
                <a:cubicBezTo>
                  <a:pt x="808993" y="87253"/>
                  <a:pt x="783020" y="14690"/>
                  <a:pt x="813775" y="76200"/>
                </a:cubicBezTo>
                <a:cubicBezTo>
                  <a:pt x="816897" y="82445"/>
                  <a:pt x="816647" y="89896"/>
                  <a:pt x="818855" y="96520"/>
                </a:cubicBezTo>
                <a:cubicBezTo>
                  <a:pt x="821739" y="105171"/>
                  <a:pt x="826131" y="113269"/>
                  <a:pt x="829015" y="121920"/>
                </a:cubicBezTo>
                <a:cubicBezTo>
                  <a:pt x="832913" y="133615"/>
                  <a:pt x="835463" y="145725"/>
                  <a:pt x="839175" y="157480"/>
                </a:cubicBezTo>
                <a:cubicBezTo>
                  <a:pt x="866208" y="243086"/>
                  <a:pt x="852831" y="191786"/>
                  <a:pt x="864575" y="238760"/>
                </a:cubicBezTo>
                <a:cubicBezTo>
                  <a:pt x="850298" y="291108"/>
                  <a:pt x="844255" y="299905"/>
                  <a:pt x="844255" y="355600"/>
                </a:cubicBezTo>
                <a:cubicBezTo>
                  <a:pt x="844255" y="369252"/>
                  <a:pt x="844669" y="383410"/>
                  <a:pt x="849335" y="396240"/>
                </a:cubicBezTo>
                <a:cubicBezTo>
                  <a:pt x="851790" y="402992"/>
                  <a:pt x="860399" y="405634"/>
                  <a:pt x="864575" y="411480"/>
                </a:cubicBezTo>
                <a:cubicBezTo>
                  <a:pt x="874792" y="425784"/>
                  <a:pt x="875724" y="435757"/>
                  <a:pt x="879815" y="452120"/>
                </a:cubicBezTo>
                <a:cubicBezTo>
                  <a:pt x="880931" y="469974"/>
                  <a:pt x="890672" y="550891"/>
                  <a:pt x="879815" y="579120"/>
                </a:cubicBezTo>
                <a:cubicBezTo>
                  <a:pt x="876376" y="588060"/>
                  <a:pt x="865535" y="592006"/>
                  <a:pt x="859495" y="599440"/>
                </a:cubicBezTo>
                <a:cubicBezTo>
                  <a:pt x="843478" y="619153"/>
                  <a:pt x="829204" y="640223"/>
                  <a:pt x="813775" y="660400"/>
                </a:cubicBezTo>
                <a:cubicBezTo>
                  <a:pt x="799573" y="678972"/>
                  <a:pt x="789030" y="694321"/>
                  <a:pt x="768055" y="706120"/>
                </a:cubicBezTo>
                <a:cubicBezTo>
                  <a:pt x="750222" y="716151"/>
                  <a:pt x="731654" y="725259"/>
                  <a:pt x="712175" y="731520"/>
                </a:cubicBezTo>
                <a:cubicBezTo>
                  <a:pt x="630714" y="757704"/>
                  <a:pt x="595319" y="746043"/>
                  <a:pt x="514055" y="792480"/>
                </a:cubicBezTo>
                <a:cubicBezTo>
                  <a:pt x="502202" y="799253"/>
                  <a:pt x="490878" y="807051"/>
                  <a:pt x="478495" y="812800"/>
                </a:cubicBezTo>
                <a:cubicBezTo>
                  <a:pt x="443405" y="829092"/>
                  <a:pt x="406419" y="841218"/>
                  <a:pt x="371815" y="858520"/>
                </a:cubicBezTo>
                <a:cubicBezTo>
                  <a:pt x="346706" y="871075"/>
                  <a:pt x="358679" y="866285"/>
                  <a:pt x="336255" y="873760"/>
                </a:cubicBezTo>
                <a:cubicBezTo>
                  <a:pt x="331472" y="872564"/>
                  <a:pt x="306658" y="866913"/>
                  <a:pt x="300695" y="863600"/>
                </a:cubicBezTo>
                <a:cubicBezTo>
                  <a:pt x="290021" y="857670"/>
                  <a:pt x="270215" y="843280"/>
                  <a:pt x="270215" y="843280"/>
                </a:cubicBezTo>
                <a:cubicBezTo>
                  <a:pt x="268522" y="838200"/>
                  <a:pt x="268105" y="832495"/>
                  <a:pt x="265135" y="828040"/>
                </a:cubicBezTo>
                <a:cubicBezTo>
                  <a:pt x="256731" y="815435"/>
                  <a:pt x="240530" y="806950"/>
                  <a:pt x="229575" y="797560"/>
                </a:cubicBezTo>
                <a:cubicBezTo>
                  <a:pt x="224120" y="792885"/>
                  <a:pt x="219141" y="787660"/>
                  <a:pt x="214335" y="782320"/>
                </a:cubicBezTo>
                <a:cubicBezTo>
                  <a:pt x="203891" y="770716"/>
                  <a:pt x="194574" y="758110"/>
                  <a:pt x="183855" y="746760"/>
                </a:cubicBezTo>
                <a:cubicBezTo>
                  <a:pt x="165768" y="727609"/>
                  <a:pt x="143286" y="712315"/>
                  <a:pt x="127975" y="690880"/>
                </a:cubicBezTo>
                <a:cubicBezTo>
                  <a:pt x="119508" y="679027"/>
                  <a:pt x="110655" y="667440"/>
                  <a:pt x="102575" y="655320"/>
                </a:cubicBezTo>
                <a:cubicBezTo>
                  <a:pt x="97098" y="647105"/>
                  <a:pt x="93397" y="637714"/>
                  <a:pt x="87335" y="629920"/>
                </a:cubicBezTo>
                <a:cubicBezTo>
                  <a:pt x="81454" y="622359"/>
                  <a:pt x="73788" y="616373"/>
                  <a:pt x="67015" y="609600"/>
                </a:cubicBezTo>
                <a:cubicBezTo>
                  <a:pt x="63628" y="601133"/>
                  <a:pt x="60933" y="592356"/>
                  <a:pt x="56855" y="584200"/>
                </a:cubicBezTo>
                <a:cubicBezTo>
                  <a:pt x="31366" y="533221"/>
                  <a:pt x="50225" y="586840"/>
                  <a:pt x="26375" y="523240"/>
                </a:cubicBezTo>
                <a:cubicBezTo>
                  <a:pt x="20734" y="508198"/>
                  <a:pt x="16538" y="492648"/>
                  <a:pt x="11135" y="477520"/>
                </a:cubicBezTo>
                <a:cubicBezTo>
                  <a:pt x="8068" y="468932"/>
                  <a:pt x="4362" y="460587"/>
                  <a:pt x="975" y="452120"/>
                </a:cubicBezTo>
                <a:cubicBezTo>
                  <a:pt x="-4461" y="348836"/>
                  <a:pt x="14522" y="358987"/>
                  <a:pt x="16215" y="3352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 name="Freeform: Shape 3">
            <a:extLst>
              <a:ext uri="{FF2B5EF4-FFF2-40B4-BE49-F238E27FC236}">
                <a16:creationId xmlns:a16="http://schemas.microsoft.com/office/drawing/2014/main" id="{66ECBCF8-EE94-416A-A533-CCCF8123D505}"/>
              </a:ext>
            </a:extLst>
          </p:cNvPr>
          <p:cNvSpPr/>
          <p:nvPr/>
        </p:nvSpPr>
        <p:spPr>
          <a:xfrm>
            <a:off x="7218254" y="4277360"/>
            <a:ext cx="416985" cy="429170"/>
          </a:xfrm>
          <a:custGeom>
            <a:avLst/>
            <a:gdLst>
              <a:gd name="connsiteX0" fmla="*/ 86786 w 361155"/>
              <a:gd name="connsiteY0" fmla="*/ 45720 h 426795"/>
              <a:gd name="connsiteX1" fmla="*/ 168066 w 361155"/>
              <a:gd name="connsiteY1" fmla="*/ 25400 h 426795"/>
              <a:gd name="connsiteX2" fmla="*/ 188386 w 361155"/>
              <a:gd name="connsiteY2" fmla="*/ 10160 h 426795"/>
              <a:gd name="connsiteX3" fmla="*/ 229026 w 361155"/>
              <a:gd name="connsiteY3" fmla="*/ 0 h 426795"/>
              <a:gd name="connsiteX4" fmla="*/ 249346 w 361155"/>
              <a:gd name="connsiteY4" fmla="*/ 5080 h 426795"/>
              <a:gd name="connsiteX5" fmla="*/ 264586 w 361155"/>
              <a:gd name="connsiteY5" fmla="*/ 30480 h 426795"/>
              <a:gd name="connsiteX6" fmla="*/ 279826 w 361155"/>
              <a:gd name="connsiteY6" fmla="*/ 76200 h 426795"/>
              <a:gd name="connsiteX7" fmla="*/ 289986 w 361155"/>
              <a:gd name="connsiteY7" fmla="*/ 96520 h 426795"/>
              <a:gd name="connsiteX8" fmla="*/ 330626 w 361155"/>
              <a:gd name="connsiteY8" fmla="*/ 218440 h 426795"/>
              <a:gd name="connsiteX9" fmla="*/ 356026 w 361155"/>
              <a:gd name="connsiteY9" fmla="*/ 254000 h 426795"/>
              <a:gd name="connsiteX10" fmla="*/ 361106 w 361155"/>
              <a:gd name="connsiteY10" fmla="*/ 274320 h 426795"/>
              <a:gd name="connsiteX11" fmla="*/ 335706 w 361155"/>
              <a:gd name="connsiteY11" fmla="*/ 345440 h 426795"/>
              <a:gd name="connsiteX12" fmla="*/ 315386 w 361155"/>
              <a:gd name="connsiteY12" fmla="*/ 375920 h 426795"/>
              <a:gd name="connsiteX13" fmla="*/ 259506 w 361155"/>
              <a:gd name="connsiteY13" fmla="*/ 386080 h 426795"/>
              <a:gd name="connsiteX14" fmla="*/ 223946 w 361155"/>
              <a:gd name="connsiteY14" fmla="*/ 411480 h 426795"/>
              <a:gd name="connsiteX15" fmla="*/ 193466 w 361155"/>
              <a:gd name="connsiteY15" fmla="*/ 426720 h 426795"/>
              <a:gd name="connsiteX16" fmla="*/ 25826 w 361155"/>
              <a:gd name="connsiteY16" fmla="*/ 381000 h 426795"/>
              <a:gd name="connsiteX17" fmla="*/ 10586 w 361155"/>
              <a:gd name="connsiteY17" fmla="*/ 330200 h 426795"/>
              <a:gd name="connsiteX18" fmla="*/ 5506 w 361155"/>
              <a:gd name="connsiteY18" fmla="*/ 259080 h 426795"/>
              <a:gd name="connsiteX19" fmla="*/ 426 w 361155"/>
              <a:gd name="connsiteY19" fmla="*/ 213360 h 426795"/>
              <a:gd name="connsiteX20" fmla="*/ 25826 w 361155"/>
              <a:gd name="connsiteY20" fmla="*/ 106680 h 426795"/>
              <a:gd name="connsiteX21" fmla="*/ 61386 w 361155"/>
              <a:gd name="connsiteY21" fmla="*/ 81280 h 426795"/>
              <a:gd name="connsiteX22" fmla="*/ 86786 w 361155"/>
              <a:gd name="connsiteY22" fmla="*/ 45720 h 42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1155" h="426795">
                <a:moveTo>
                  <a:pt x="86786" y="45720"/>
                </a:moveTo>
                <a:cubicBezTo>
                  <a:pt x="104566" y="36407"/>
                  <a:pt x="52141" y="58522"/>
                  <a:pt x="168066" y="25400"/>
                </a:cubicBezTo>
                <a:cubicBezTo>
                  <a:pt x="176207" y="23074"/>
                  <a:pt x="181035" y="14361"/>
                  <a:pt x="188386" y="10160"/>
                </a:cubicBezTo>
                <a:cubicBezTo>
                  <a:pt x="196797" y="5354"/>
                  <a:pt x="222594" y="1286"/>
                  <a:pt x="229026" y="0"/>
                </a:cubicBezTo>
                <a:cubicBezTo>
                  <a:pt x="235799" y="1693"/>
                  <a:pt x="244045" y="536"/>
                  <a:pt x="249346" y="5080"/>
                </a:cubicBezTo>
                <a:cubicBezTo>
                  <a:pt x="256843" y="11506"/>
                  <a:pt x="260170" y="21649"/>
                  <a:pt x="264586" y="30480"/>
                </a:cubicBezTo>
                <a:cubicBezTo>
                  <a:pt x="286821" y="74951"/>
                  <a:pt x="265274" y="37395"/>
                  <a:pt x="279826" y="76200"/>
                </a:cubicBezTo>
                <a:cubicBezTo>
                  <a:pt x="282485" y="83291"/>
                  <a:pt x="287439" y="89388"/>
                  <a:pt x="289986" y="96520"/>
                </a:cubicBezTo>
                <a:cubicBezTo>
                  <a:pt x="304394" y="136863"/>
                  <a:pt x="314059" y="178935"/>
                  <a:pt x="330626" y="218440"/>
                </a:cubicBezTo>
                <a:cubicBezTo>
                  <a:pt x="336259" y="231873"/>
                  <a:pt x="347559" y="242147"/>
                  <a:pt x="356026" y="254000"/>
                </a:cubicBezTo>
                <a:cubicBezTo>
                  <a:pt x="357719" y="260773"/>
                  <a:pt x="361641" y="267359"/>
                  <a:pt x="361106" y="274320"/>
                </a:cubicBezTo>
                <a:cubicBezTo>
                  <a:pt x="358260" y="311314"/>
                  <a:pt x="352998" y="318268"/>
                  <a:pt x="335706" y="345440"/>
                </a:cubicBezTo>
                <a:cubicBezTo>
                  <a:pt x="329150" y="355742"/>
                  <a:pt x="326970" y="372059"/>
                  <a:pt x="315386" y="375920"/>
                </a:cubicBezTo>
                <a:cubicBezTo>
                  <a:pt x="287194" y="385317"/>
                  <a:pt x="305459" y="380336"/>
                  <a:pt x="259506" y="386080"/>
                </a:cubicBezTo>
                <a:cubicBezTo>
                  <a:pt x="189343" y="421162"/>
                  <a:pt x="285730" y="370290"/>
                  <a:pt x="223946" y="411480"/>
                </a:cubicBezTo>
                <a:cubicBezTo>
                  <a:pt x="214495" y="417781"/>
                  <a:pt x="203626" y="421640"/>
                  <a:pt x="193466" y="426720"/>
                </a:cubicBezTo>
                <a:cubicBezTo>
                  <a:pt x="103443" y="417407"/>
                  <a:pt x="56355" y="450780"/>
                  <a:pt x="25826" y="381000"/>
                </a:cubicBezTo>
                <a:cubicBezTo>
                  <a:pt x="18740" y="364803"/>
                  <a:pt x="15666" y="347133"/>
                  <a:pt x="10586" y="330200"/>
                </a:cubicBezTo>
                <a:cubicBezTo>
                  <a:pt x="8893" y="306493"/>
                  <a:pt x="7565" y="282758"/>
                  <a:pt x="5506" y="259080"/>
                </a:cubicBezTo>
                <a:cubicBezTo>
                  <a:pt x="4178" y="243804"/>
                  <a:pt x="-1601" y="228559"/>
                  <a:pt x="426" y="213360"/>
                </a:cubicBezTo>
                <a:cubicBezTo>
                  <a:pt x="5257" y="177127"/>
                  <a:pt x="-6869" y="123027"/>
                  <a:pt x="25826" y="106680"/>
                </a:cubicBezTo>
                <a:cubicBezTo>
                  <a:pt x="48230" y="95478"/>
                  <a:pt x="44910" y="99815"/>
                  <a:pt x="61386" y="81280"/>
                </a:cubicBezTo>
                <a:cubicBezTo>
                  <a:pt x="70172" y="71395"/>
                  <a:pt x="69006" y="55033"/>
                  <a:pt x="86786" y="457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83271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37BC84-CEE6-489D-8615-51863194FF31}"/>
              </a:ext>
            </a:extLst>
          </p:cNvPr>
          <p:cNvSpPr>
            <a:spLocks noGrp="1"/>
          </p:cNvSpPr>
          <p:nvPr>
            <p:ph type="body" sz="quarter" idx="13"/>
          </p:nvPr>
        </p:nvSpPr>
        <p:spPr/>
        <p:txBody>
          <a:bodyPr/>
          <a:lstStyle/>
          <a:p>
            <a:r>
              <a:rPr lang="he-IL" dirty="0"/>
              <a:t>שאלה 3</a:t>
            </a:r>
            <a:endParaRPr lang="en-IL" dirty="0"/>
          </a:p>
        </p:txBody>
      </p:sp>
      <p:grpSp>
        <p:nvGrpSpPr>
          <p:cNvPr id="4" name="Group 3">
            <a:extLst>
              <a:ext uri="{FF2B5EF4-FFF2-40B4-BE49-F238E27FC236}">
                <a16:creationId xmlns:a16="http://schemas.microsoft.com/office/drawing/2014/main" id="{FA12742F-D0E6-4011-B669-EFA653ADB021}"/>
              </a:ext>
            </a:extLst>
          </p:cNvPr>
          <p:cNvGrpSpPr/>
          <p:nvPr/>
        </p:nvGrpSpPr>
        <p:grpSpPr>
          <a:xfrm>
            <a:off x="208993" y="1248512"/>
            <a:ext cx="6181307" cy="4966937"/>
            <a:chOff x="0" y="33866"/>
            <a:chExt cx="4926330" cy="3978911"/>
          </a:xfrm>
        </p:grpSpPr>
        <p:pic>
          <p:nvPicPr>
            <p:cNvPr id="5" name="Picture 4">
              <a:extLst>
                <a:ext uri="{FF2B5EF4-FFF2-40B4-BE49-F238E27FC236}">
                  <a16:creationId xmlns:a16="http://schemas.microsoft.com/office/drawing/2014/main" id="{D410B9D9-8A65-467A-976C-EB193D057C61}"/>
                </a:ext>
              </a:extLst>
            </p:cNvPr>
            <p:cNvPicPr>
              <a:picLocks noChangeAspect="1"/>
            </p:cNvPicPr>
            <p:nvPr/>
          </p:nvPicPr>
          <p:blipFill rotWithShape="1">
            <a:blip r:embed="rId2">
              <a:extLst>
                <a:ext uri="{28A0092B-C50C-407E-A947-70E740481C1C}">
                  <a14:useLocalDpi xmlns:a14="http://schemas.microsoft.com/office/drawing/2010/main" val="0"/>
                </a:ext>
              </a:extLst>
            </a:blip>
            <a:srcRect t="17417" r="57466" b="4620"/>
            <a:stretch/>
          </p:blipFill>
          <p:spPr bwMode="auto">
            <a:xfrm>
              <a:off x="0" y="33867"/>
              <a:ext cx="2319655" cy="3978910"/>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8D297ADB-9390-4F53-9E0A-B2AAAB93ED48}"/>
                </a:ext>
              </a:extLst>
            </p:cNvPr>
            <p:cNvPicPr>
              <a:picLocks noChangeAspect="1"/>
            </p:cNvPicPr>
            <p:nvPr/>
          </p:nvPicPr>
          <p:blipFill rotWithShape="1">
            <a:blip r:embed="rId2">
              <a:extLst>
                <a:ext uri="{28A0092B-C50C-407E-A947-70E740481C1C}">
                  <a14:useLocalDpi xmlns:a14="http://schemas.microsoft.com/office/drawing/2010/main" val="0"/>
                </a:ext>
              </a:extLst>
            </a:blip>
            <a:srcRect l="47192" t="17417" r="5006" b="4620"/>
            <a:stretch/>
          </p:blipFill>
          <p:spPr bwMode="auto">
            <a:xfrm>
              <a:off x="2319655" y="33866"/>
              <a:ext cx="2606675" cy="3978910"/>
            </a:xfrm>
            <a:prstGeom prst="rect">
              <a:avLst/>
            </a:prstGeom>
            <a:ln>
              <a:noFill/>
            </a:ln>
            <a:extLst>
              <a:ext uri="{53640926-AAD7-44D8-BBD7-CCE9431645EC}">
                <a14:shadowObscured xmlns:a14="http://schemas.microsoft.com/office/drawing/2010/main"/>
              </a:ext>
            </a:extLst>
          </p:spPr>
        </p:pic>
      </p:grpSp>
      <p:sp>
        <p:nvSpPr>
          <p:cNvPr id="7" name="Rectangle 6">
            <a:extLst>
              <a:ext uri="{FF2B5EF4-FFF2-40B4-BE49-F238E27FC236}">
                <a16:creationId xmlns:a16="http://schemas.microsoft.com/office/drawing/2014/main" id="{D080676E-D6D3-4711-8AD8-172D0F1742E0}"/>
              </a:ext>
            </a:extLst>
          </p:cNvPr>
          <p:cNvSpPr/>
          <p:nvPr/>
        </p:nvSpPr>
        <p:spPr>
          <a:xfrm>
            <a:off x="6390300" y="967837"/>
            <a:ext cx="5592707" cy="2878993"/>
          </a:xfrm>
          <a:prstGeom prst="rect">
            <a:avLst/>
          </a:prstGeom>
        </p:spPr>
        <p:txBody>
          <a:bodyPr wrap="square">
            <a:spAutoFit/>
          </a:bodyPr>
          <a:lstStyle/>
          <a:p>
            <a:pPr algn="r" rtl="1">
              <a:lnSpc>
                <a:spcPct val="200000"/>
              </a:lnSpc>
              <a:spcAft>
                <a:spcPts val="800"/>
              </a:spcAft>
            </a:pPr>
            <a:r>
              <a:rPr lang="he-IL" dirty="0">
                <a:latin typeface="Calibri" panose="020F0502020204030204" pitchFamily="34" charset="0"/>
                <a:ea typeface="Calibri" panose="020F0502020204030204" pitchFamily="34" charset="0"/>
              </a:rPr>
              <a:t>הרשתות הבאות נלקחו מהמאמר </a:t>
            </a:r>
            <a:r>
              <a:rPr lang="en-US" dirty="0">
                <a:latin typeface="Calibri" panose="020F0502020204030204" pitchFamily="34" charset="0"/>
                <a:ea typeface="Calibri" panose="020F0502020204030204" pitchFamily="34" charset="0"/>
                <a:cs typeface="Arial" panose="020B0604020202020204" pitchFamily="34" charset="0"/>
              </a:rPr>
              <a:t>The human disease network</a:t>
            </a:r>
            <a:r>
              <a:rPr lang="he-IL"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cs typeface="Arial" panose="020B0604020202020204" pitchFamily="34" charset="0"/>
              </a:rPr>
              <a:t>Goh et al. PNAS 2007</a:t>
            </a:r>
            <a:r>
              <a:rPr lang="he-IL" dirty="0">
                <a:latin typeface="Calibri" panose="020F0502020204030204" pitchFamily="34" charset="0"/>
                <a:ea typeface="Calibri" panose="020F0502020204030204" pitchFamily="34" charset="0"/>
              </a:rPr>
              <a:t>) ומתארות את הקשר בין מחלות לבין גנים שמוטציה בהם נמצאה כקשורה למחלה. </a:t>
            </a:r>
          </a:p>
          <a:p>
            <a:pPr algn="r" rtl="1">
              <a:lnSpc>
                <a:spcPct val="200000"/>
              </a:lnSpc>
              <a:spcAft>
                <a:spcPts val="800"/>
              </a:spcAft>
            </a:pPr>
            <a:r>
              <a:rPr lang="he-IL" dirty="0">
                <a:latin typeface="Calibri" panose="020F0502020204030204" pitchFamily="34" charset="0"/>
                <a:ea typeface="Calibri" panose="020F0502020204030204" pitchFamily="34" charset="0"/>
              </a:rPr>
              <a:t>גודל כל צומת מתארת את מספר הגנים שנמצאו קשורים למחלה והצבע מצביע על סוג המחלה. </a:t>
            </a:r>
          </a:p>
        </p:txBody>
      </p:sp>
      <p:sp>
        <p:nvSpPr>
          <p:cNvPr id="8" name="Rectangle 7">
            <a:extLst>
              <a:ext uri="{FF2B5EF4-FFF2-40B4-BE49-F238E27FC236}">
                <a16:creationId xmlns:a16="http://schemas.microsoft.com/office/drawing/2014/main" id="{83D9DB5E-9BEB-4428-BAAC-94CEF4793904}"/>
              </a:ext>
            </a:extLst>
          </p:cNvPr>
          <p:cNvSpPr/>
          <p:nvPr/>
        </p:nvSpPr>
        <p:spPr>
          <a:xfrm>
            <a:off x="6960801" y="4406271"/>
            <a:ext cx="4680165" cy="1294072"/>
          </a:xfrm>
          <a:prstGeom prst="rect">
            <a:avLst/>
          </a:prstGeom>
        </p:spPr>
        <p:txBody>
          <a:bodyPr wrap="square">
            <a:spAutoFit/>
          </a:bodyPr>
          <a:lstStyle/>
          <a:p>
            <a:pPr lvl="0" algn="r" rtl="1">
              <a:lnSpc>
                <a:spcPct val="150000"/>
              </a:lnSpc>
              <a:spcAft>
                <a:spcPts val="800"/>
              </a:spcAft>
            </a:pPr>
            <a:r>
              <a:rPr lang="he-IL" b="1" dirty="0">
                <a:latin typeface="Calibri" panose="020F0502020204030204" pitchFamily="34" charset="0"/>
                <a:ea typeface="Calibri" panose="020F0502020204030204" pitchFamily="34" charset="0"/>
              </a:rPr>
              <a:t>האם ניתן להציג את המידע הזה בצורת רשת אחרת המבוססת גנים? אם כן תאר מה תהיה משמעות הצמתים ומה תהיה משמעות הקשתות?</a:t>
            </a:r>
            <a:endParaRPr lang="en-IL"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33625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EC0F7D-E354-4C3E-9D73-2AC255E52EBB}"/>
              </a:ext>
            </a:extLst>
          </p:cNvPr>
          <p:cNvSpPr>
            <a:spLocks noGrp="1"/>
          </p:cNvSpPr>
          <p:nvPr>
            <p:ph type="body" sz="quarter" idx="13"/>
          </p:nvPr>
        </p:nvSpPr>
        <p:spPr/>
        <p:txBody>
          <a:bodyPr/>
          <a:lstStyle/>
          <a:p>
            <a:r>
              <a:rPr lang="he-IL" dirty="0"/>
              <a:t>שאלה 3</a:t>
            </a:r>
            <a:endParaRPr lang="en-IL" dirty="0"/>
          </a:p>
        </p:txBody>
      </p:sp>
      <p:pic>
        <p:nvPicPr>
          <p:cNvPr id="4" name="Picture 3">
            <a:extLst>
              <a:ext uri="{FF2B5EF4-FFF2-40B4-BE49-F238E27FC236}">
                <a16:creationId xmlns:a16="http://schemas.microsoft.com/office/drawing/2014/main" id="{341F16C7-04DE-4E65-A874-46BCBDE00329}"/>
              </a:ext>
            </a:extLst>
          </p:cNvPr>
          <p:cNvPicPr/>
          <p:nvPr/>
        </p:nvPicPr>
        <p:blipFill>
          <a:blip r:embed="rId2">
            <a:extLst>
              <a:ext uri="{28A0092B-C50C-407E-A947-70E740481C1C}">
                <a14:useLocalDpi xmlns:a14="http://schemas.microsoft.com/office/drawing/2010/main" val="0"/>
              </a:ext>
            </a:extLst>
          </a:blip>
          <a:stretch>
            <a:fillRect/>
          </a:stretch>
        </p:blipFill>
        <p:spPr>
          <a:xfrm>
            <a:off x="952903" y="1260699"/>
            <a:ext cx="3186611" cy="5016534"/>
          </a:xfrm>
          <a:prstGeom prst="rect">
            <a:avLst/>
          </a:prstGeom>
        </p:spPr>
      </p:pic>
      <p:sp>
        <p:nvSpPr>
          <p:cNvPr id="5" name="Rectangle 4">
            <a:extLst>
              <a:ext uri="{FF2B5EF4-FFF2-40B4-BE49-F238E27FC236}">
                <a16:creationId xmlns:a16="http://schemas.microsoft.com/office/drawing/2014/main" id="{A4EF98B9-6A77-4D33-BD2E-5F7BB68B9717}"/>
              </a:ext>
            </a:extLst>
          </p:cNvPr>
          <p:cNvSpPr/>
          <p:nvPr/>
        </p:nvSpPr>
        <p:spPr>
          <a:xfrm>
            <a:off x="4905632" y="1140210"/>
            <a:ext cx="6895973" cy="2125069"/>
          </a:xfrm>
          <a:prstGeom prst="rect">
            <a:avLst/>
          </a:prstGeom>
        </p:spPr>
        <p:txBody>
          <a:bodyPr wrap="square">
            <a:spAutoFit/>
          </a:bodyPr>
          <a:lstStyle/>
          <a:p>
            <a:pPr lvl="0" algn="r" rtl="1">
              <a:lnSpc>
                <a:spcPct val="150000"/>
              </a:lnSpc>
              <a:spcAft>
                <a:spcPts val="800"/>
              </a:spcAft>
            </a:pPr>
            <a:r>
              <a:rPr lang="he-IL" b="1" dirty="0">
                <a:latin typeface="Calibri" panose="020F0502020204030204" pitchFamily="34" charset="0"/>
                <a:ea typeface="Calibri" panose="020F0502020204030204" pitchFamily="34" charset="0"/>
              </a:rPr>
              <a:t>האם ניתן להציג את המידע הזה בצורת רשת אחרת המבוססת גנים? אם כן תאר מה תהיה משמעות הצמתים ומה תהיה משמעות הקשתות?</a:t>
            </a:r>
            <a:br>
              <a:rPr lang="en-US" b="1" dirty="0">
                <a:latin typeface="Calibri" panose="020F0502020204030204" pitchFamily="34" charset="0"/>
                <a:ea typeface="Calibri" panose="020F0502020204030204" pitchFamily="34" charset="0"/>
              </a:rPr>
            </a:br>
            <a:br>
              <a:rPr lang="en-US" b="1" dirty="0">
                <a:latin typeface="Calibri" panose="020F0502020204030204" pitchFamily="34" charset="0"/>
                <a:ea typeface="Calibri" panose="020F050202020403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כאן הצמתים הם הגנים והקשתות מחברות את הגנים אם הם מתבטאים באותה המחלה</a:t>
            </a:r>
            <a:endParaRPr lang="en-IL"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88256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1"/>
            <a:r>
              <a:rPr lang="he-IL" dirty="0"/>
              <a:t>מרחק </a:t>
            </a:r>
            <a:r>
              <a:rPr lang="en-US" dirty="0"/>
              <a:t>Hamming</a:t>
            </a:r>
          </a:p>
        </p:txBody>
      </p:sp>
      <p:sp>
        <p:nvSpPr>
          <p:cNvPr id="4" name="TextBox 3">
            <a:extLst>
              <a:ext uri="{FF2B5EF4-FFF2-40B4-BE49-F238E27FC236}">
                <a16:creationId xmlns:a16="http://schemas.microsoft.com/office/drawing/2014/main" id="{325AB722-0A08-400B-A175-A9522B05FE58}"/>
              </a:ext>
            </a:extLst>
          </p:cNvPr>
          <p:cNvSpPr txBox="1"/>
          <p:nvPr/>
        </p:nvSpPr>
        <p:spPr>
          <a:xfrm>
            <a:off x="1967697" y="1194816"/>
            <a:ext cx="9992656" cy="4998933"/>
          </a:xfrm>
          <a:prstGeom prst="rect">
            <a:avLst/>
          </a:prstGeom>
          <a:noFill/>
        </p:spPr>
        <p:txBody>
          <a:bodyPr wrap="square" rtlCol="0">
            <a:spAutoFit/>
          </a:bodyPr>
          <a:lstStyle/>
          <a:p>
            <a:pPr algn="r" rtl="1">
              <a:lnSpc>
                <a:spcPct val="200000"/>
              </a:lnSpc>
            </a:pPr>
            <a:r>
              <a:rPr lang="he-IL" dirty="0"/>
              <a:t>מרחק המינג (</a:t>
            </a:r>
            <a:r>
              <a:rPr lang="en-US" dirty="0"/>
              <a:t>Hamming</a:t>
            </a:r>
            <a:r>
              <a:rPr lang="he-IL" dirty="0"/>
              <a:t>) הוא המרחק בין שני רצפים. חישוב מרחק המינג נעשה ע"י ספירת מספר הפעמים בהם יש הבדל בין שני רצפים במיקום מסויים</a:t>
            </a:r>
            <a:endParaRPr lang="en-US" dirty="0"/>
          </a:p>
          <a:p>
            <a:pPr algn="r" rtl="1">
              <a:lnSpc>
                <a:spcPct val="200000"/>
              </a:lnSpc>
            </a:pPr>
            <a:endParaRPr lang="en-US" dirty="0"/>
          </a:p>
          <a:p>
            <a:pPr algn="r" rtl="1">
              <a:lnSpc>
                <a:spcPct val="200000"/>
              </a:lnSpc>
            </a:pPr>
            <a:endParaRPr lang="en-US" dirty="0"/>
          </a:p>
          <a:p>
            <a:pPr algn="r" rtl="1">
              <a:lnSpc>
                <a:spcPct val="200000"/>
              </a:lnSpc>
            </a:pPr>
            <a:endParaRPr lang="en-US" dirty="0"/>
          </a:p>
          <a:p>
            <a:pPr algn="r" rtl="1">
              <a:lnSpc>
                <a:spcPct val="200000"/>
              </a:lnSpc>
            </a:pPr>
            <a:endParaRPr lang="en-US" dirty="0"/>
          </a:p>
          <a:p>
            <a:pPr algn="r" rtl="1">
              <a:lnSpc>
                <a:spcPct val="200000"/>
              </a:lnSpc>
            </a:pPr>
            <a:endParaRPr lang="en-US" dirty="0"/>
          </a:p>
          <a:p>
            <a:pPr algn="r" rtl="1">
              <a:lnSpc>
                <a:spcPct val="200000"/>
              </a:lnSpc>
            </a:pPr>
            <a:r>
              <a:rPr lang="he-IL" dirty="0"/>
              <a:t>אפשר להשתמש במרחק המינג על מנת לחשב את המרחקים בין רצפי נוקלאוטידים, את המרחק בין אנשים במולקולות </a:t>
            </a:r>
            <a:r>
              <a:rPr lang="en-US" dirty="0"/>
              <a:t>HLA</a:t>
            </a:r>
            <a:r>
              <a:rPr lang="he-IL" dirty="0"/>
              <a:t> (עבור תרומת מח עצם), רצפי חומצות אמינו וכו'.</a:t>
            </a:r>
          </a:p>
        </p:txBody>
      </p:sp>
      <p:graphicFrame>
        <p:nvGraphicFramePr>
          <p:cNvPr id="7" name="Table 6">
            <a:extLst>
              <a:ext uri="{FF2B5EF4-FFF2-40B4-BE49-F238E27FC236}">
                <a16:creationId xmlns:a16="http://schemas.microsoft.com/office/drawing/2014/main" id="{7C671AD6-8C0E-57E8-CA42-66EA4C4FAE13}"/>
              </a:ext>
            </a:extLst>
          </p:cNvPr>
          <p:cNvGraphicFramePr>
            <a:graphicFrameLocks noGrp="1"/>
          </p:cNvGraphicFramePr>
          <p:nvPr>
            <p:extLst>
              <p:ext uri="{D42A27DB-BD31-4B8C-83A1-F6EECF244321}">
                <p14:modId xmlns:p14="http://schemas.microsoft.com/office/powerpoint/2010/main" val="3541041523"/>
              </p:ext>
            </p:extLst>
          </p:nvPr>
        </p:nvGraphicFramePr>
        <p:xfrm>
          <a:off x="3338452" y="2637902"/>
          <a:ext cx="4173517" cy="2095138"/>
        </p:xfrm>
        <a:graphic>
          <a:graphicData uri="http://schemas.openxmlformats.org/drawingml/2006/table">
            <a:tbl>
              <a:tblPr firstRow="1" firstCol="1" bandRow="1">
                <a:tableStyleId>{9D7B26C5-4107-4FEC-AEDC-1716B250A1EF}</a:tableStyleId>
              </a:tblPr>
              <a:tblGrid>
                <a:gridCol w="2482979">
                  <a:extLst>
                    <a:ext uri="{9D8B030D-6E8A-4147-A177-3AD203B41FA5}">
                      <a16:colId xmlns:a16="http://schemas.microsoft.com/office/drawing/2014/main" val="1823737976"/>
                    </a:ext>
                  </a:extLst>
                </a:gridCol>
                <a:gridCol w="1690538">
                  <a:extLst>
                    <a:ext uri="{9D8B030D-6E8A-4147-A177-3AD203B41FA5}">
                      <a16:colId xmlns:a16="http://schemas.microsoft.com/office/drawing/2014/main" val="3253492462"/>
                    </a:ext>
                  </a:extLst>
                </a:gridCol>
              </a:tblGrid>
              <a:tr h="614150">
                <a:tc>
                  <a:txBody>
                    <a:bodyPr/>
                    <a:lstStyle/>
                    <a:p>
                      <a:pPr algn="ctr">
                        <a:lnSpc>
                          <a:spcPct val="107000"/>
                        </a:lnSpc>
                        <a:spcAft>
                          <a:spcPts val="800"/>
                        </a:spcAft>
                      </a:pPr>
                      <a:r>
                        <a:rPr lang="en-US" sz="1800">
                          <a:effectLst/>
                        </a:rPr>
                        <a:t>String</a:t>
                      </a:r>
                      <a:endParaRPr lang="en-IL"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800">
                          <a:effectLst/>
                        </a:rPr>
                        <a:t>Hamming Distance</a:t>
                      </a:r>
                      <a:endParaRPr lang="en-IL"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97283244"/>
                  </a:ext>
                </a:extLst>
              </a:tr>
              <a:tr h="300127">
                <a:tc>
                  <a:txBody>
                    <a:bodyPr/>
                    <a:lstStyle/>
                    <a:p>
                      <a:pPr>
                        <a:lnSpc>
                          <a:spcPct val="107000"/>
                        </a:lnSpc>
                        <a:spcAft>
                          <a:spcPts val="800"/>
                        </a:spcAft>
                      </a:pPr>
                      <a:r>
                        <a:rPr lang="en-US" sz="1800" dirty="0">
                          <a:effectLst/>
                        </a:rPr>
                        <a:t>1 0 </a:t>
                      </a:r>
                      <a:r>
                        <a:rPr lang="en-US" sz="1800" dirty="0">
                          <a:solidFill>
                            <a:srgbClr val="FF0000"/>
                          </a:solidFill>
                          <a:effectLst/>
                        </a:rPr>
                        <a:t>0</a:t>
                      </a:r>
                      <a:r>
                        <a:rPr lang="en-US" sz="1800" dirty="0">
                          <a:effectLst/>
                        </a:rPr>
                        <a:t> 0 0 1 0 0 </a:t>
                      </a:r>
                      <a:r>
                        <a:rPr lang="en-US" sz="1800" dirty="0">
                          <a:solidFill>
                            <a:srgbClr val="FF0000"/>
                          </a:solidFill>
                          <a:effectLst/>
                        </a:rPr>
                        <a:t>1</a:t>
                      </a:r>
                      <a:r>
                        <a:rPr lang="en-US" sz="1800" dirty="0">
                          <a:effectLst/>
                        </a:rPr>
                        <a:t> 1 0 0</a:t>
                      </a:r>
                      <a:endParaRPr lang="en-IL"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rowSpan="2">
                  <a:txBody>
                    <a:bodyPr/>
                    <a:lstStyle/>
                    <a:p>
                      <a:pPr algn="ctr">
                        <a:lnSpc>
                          <a:spcPct val="107000"/>
                        </a:lnSpc>
                        <a:spcAft>
                          <a:spcPts val="800"/>
                        </a:spcAft>
                      </a:pPr>
                      <a:r>
                        <a:rPr lang="en-US" sz="1800">
                          <a:effectLst/>
                        </a:rPr>
                        <a:t>2</a:t>
                      </a:r>
                      <a:endParaRPr lang="en-IL"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276004085"/>
                  </a:ext>
                </a:extLst>
              </a:tr>
              <a:tr h="300127">
                <a:tc>
                  <a:txBody>
                    <a:bodyPr/>
                    <a:lstStyle/>
                    <a:p>
                      <a:pPr>
                        <a:lnSpc>
                          <a:spcPct val="107000"/>
                        </a:lnSpc>
                        <a:spcAft>
                          <a:spcPts val="800"/>
                        </a:spcAft>
                      </a:pPr>
                      <a:r>
                        <a:rPr lang="en-US" sz="1800" dirty="0">
                          <a:effectLst/>
                        </a:rPr>
                        <a:t>1 0 </a:t>
                      </a:r>
                      <a:r>
                        <a:rPr lang="en-US" sz="1800" dirty="0">
                          <a:solidFill>
                            <a:srgbClr val="FF0000"/>
                          </a:solidFill>
                          <a:effectLst/>
                        </a:rPr>
                        <a:t>1</a:t>
                      </a:r>
                      <a:r>
                        <a:rPr lang="en-US" sz="1800" dirty="0">
                          <a:effectLst/>
                        </a:rPr>
                        <a:t> 0 0 1 0 0 </a:t>
                      </a:r>
                      <a:r>
                        <a:rPr lang="en-US" sz="1800" dirty="0">
                          <a:solidFill>
                            <a:srgbClr val="FF0000"/>
                          </a:solidFill>
                          <a:effectLst/>
                        </a:rPr>
                        <a:t>0</a:t>
                      </a:r>
                      <a:r>
                        <a:rPr lang="en-US" sz="1800" dirty="0">
                          <a:effectLst/>
                        </a:rPr>
                        <a:t> 1 0 0</a:t>
                      </a:r>
                      <a:endParaRPr lang="en-IL"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vMerge="1">
                  <a:txBody>
                    <a:bodyPr/>
                    <a:lstStyle/>
                    <a:p>
                      <a:endParaRPr lang="en-IL"/>
                    </a:p>
                  </a:txBody>
                  <a:tcPr/>
                </a:tc>
                <a:extLst>
                  <a:ext uri="{0D108BD9-81ED-4DB2-BD59-A6C34878D82A}">
                    <a16:rowId xmlns:a16="http://schemas.microsoft.com/office/drawing/2014/main" val="2005437836"/>
                  </a:ext>
                </a:extLst>
              </a:tr>
              <a:tr h="54580">
                <a:tc>
                  <a:txBody>
                    <a:bodyPr/>
                    <a:lstStyle/>
                    <a:p>
                      <a:pPr>
                        <a:lnSpc>
                          <a:spcPct val="107000"/>
                        </a:lnSpc>
                        <a:spcAft>
                          <a:spcPts val="800"/>
                        </a:spcAft>
                      </a:pPr>
                      <a:r>
                        <a:rPr lang="en-US" sz="1800">
                          <a:effectLst/>
                        </a:rPr>
                        <a:t> </a:t>
                      </a:r>
                      <a:endParaRPr lang="en-IL"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ctr">
                        <a:lnSpc>
                          <a:spcPct val="107000"/>
                        </a:lnSpc>
                        <a:spcAft>
                          <a:spcPts val="800"/>
                        </a:spcAft>
                      </a:pPr>
                      <a:r>
                        <a:rPr lang="en-US" sz="1800" dirty="0">
                          <a:effectLst/>
                        </a:rPr>
                        <a:t> </a:t>
                      </a:r>
                      <a:endParaRPr lang="en-IL"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3664041742"/>
                  </a:ext>
                </a:extLst>
              </a:tr>
              <a:tr h="300127">
                <a:tc>
                  <a:txBody>
                    <a:bodyPr/>
                    <a:lstStyle/>
                    <a:p>
                      <a:pPr>
                        <a:lnSpc>
                          <a:spcPct val="107000"/>
                        </a:lnSpc>
                        <a:spcAft>
                          <a:spcPts val="800"/>
                        </a:spcAft>
                      </a:pPr>
                      <a:r>
                        <a:rPr lang="en-US" sz="1800" dirty="0">
                          <a:effectLst/>
                        </a:rPr>
                        <a:t>P</a:t>
                      </a:r>
                      <a:r>
                        <a:rPr lang="en-US" sz="1800" dirty="0">
                          <a:solidFill>
                            <a:srgbClr val="FF0000"/>
                          </a:solidFill>
                          <a:effectLst/>
                        </a:rPr>
                        <a:t>o</a:t>
                      </a:r>
                      <a:r>
                        <a:rPr lang="en-US" sz="1800" dirty="0">
                          <a:effectLst/>
                        </a:rPr>
                        <a:t>int</a:t>
                      </a:r>
                      <a:endParaRPr lang="en-IL"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rowSpan="2">
                  <a:txBody>
                    <a:bodyPr/>
                    <a:lstStyle/>
                    <a:p>
                      <a:pPr algn="ctr">
                        <a:lnSpc>
                          <a:spcPct val="107000"/>
                        </a:lnSpc>
                        <a:spcAft>
                          <a:spcPts val="800"/>
                        </a:spcAft>
                      </a:pPr>
                      <a:r>
                        <a:rPr lang="en-US" sz="1800" dirty="0">
                          <a:effectLst/>
                        </a:rPr>
                        <a:t>1</a:t>
                      </a:r>
                      <a:endParaRPr lang="en-IL"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028129149"/>
                  </a:ext>
                </a:extLst>
              </a:tr>
              <a:tr h="300127">
                <a:tc>
                  <a:txBody>
                    <a:bodyPr/>
                    <a:lstStyle/>
                    <a:p>
                      <a:pPr>
                        <a:lnSpc>
                          <a:spcPct val="107000"/>
                        </a:lnSpc>
                        <a:spcAft>
                          <a:spcPts val="800"/>
                        </a:spcAft>
                      </a:pPr>
                      <a:r>
                        <a:rPr lang="en-US" sz="1800" dirty="0">
                          <a:effectLst/>
                        </a:rPr>
                        <a:t>P</a:t>
                      </a:r>
                      <a:r>
                        <a:rPr lang="en-US" sz="1800" dirty="0">
                          <a:solidFill>
                            <a:srgbClr val="FF0000"/>
                          </a:solidFill>
                          <a:effectLst/>
                        </a:rPr>
                        <a:t>a</a:t>
                      </a:r>
                      <a:r>
                        <a:rPr lang="en-US" sz="1800" dirty="0">
                          <a:effectLst/>
                        </a:rPr>
                        <a:t>int</a:t>
                      </a:r>
                      <a:endParaRPr lang="en-IL"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vMerge="1">
                  <a:txBody>
                    <a:bodyPr/>
                    <a:lstStyle/>
                    <a:p>
                      <a:endParaRPr lang="en-IL"/>
                    </a:p>
                  </a:txBody>
                  <a:tcPr/>
                </a:tc>
                <a:extLst>
                  <a:ext uri="{0D108BD9-81ED-4DB2-BD59-A6C34878D82A}">
                    <a16:rowId xmlns:a16="http://schemas.microsoft.com/office/drawing/2014/main" val="3856999004"/>
                  </a:ext>
                </a:extLst>
              </a:tr>
            </a:tbl>
          </a:graphicData>
        </a:graphic>
      </p:graphicFrame>
    </p:spTree>
    <p:extLst>
      <p:ext uri="{BB962C8B-B14F-4D97-AF65-F5344CB8AC3E}">
        <p14:creationId xmlns:p14="http://schemas.microsoft.com/office/powerpoint/2010/main" val="2137280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74307B-3241-459A-B360-0E17819A141C}"/>
              </a:ext>
            </a:extLst>
          </p:cNvPr>
          <p:cNvSpPr>
            <a:spLocks noGrp="1"/>
          </p:cNvSpPr>
          <p:nvPr>
            <p:ph type="body" sz="quarter" idx="13"/>
          </p:nvPr>
        </p:nvSpPr>
        <p:spPr/>
        <p:txBody>
          <a:bodyPr/>
          <a:lstStyle/>
          <a:p>
            <a:r>
              <a:rPr lang="he-IL" dirty="0"/>
              <a:t>שאלה 3</a:t>
            </a:r>
            <a:endParaRPr lang="en-IL" dirty="0"/>
          </a:p>
        </p:txBody>
      </p:sp>
      <p:sp>
        <p:nvSpPr>
          <p:cNvPr id="6" name="Rectangle 5">
            <a:extLst>
              <a:ext uri="{FF2B5EF4-FFF2-40B4-BE49-F238E27FC236}">
                <a16:creationId xmlns:a16="http://schemas.microsoft.com/office/drawing/2014/main" id="{3D2AB2D7-AB3A-4B9D-83B1-8405EDAC14D6}"/>
              </a:ext>
            </a:extLst>
          </p:cNvPr>
          <p:cNvSpPr/>
          <p:nvPr/>
        </p:nvSpPr>
        <p:spPr>
          <a:xfrm>
            <a:off x="6819740" y="1096814"/>
            <a:ext cx="5065361" cy="2535438"/>
          </a:xfrm>
          <a:prstGeom prst="rect">
            <a:avLst/>
          </a:prstGeom>
        </p:spPr>
        <p:txBody>
          <a:bodyPr wrap="none">
            <a:spAutoFit/>
          </a:bodyPr>
          <a:lstStyle/>
          <a:p>
            <a:pPr lvl="0" algn="r" rtl="1">
              <a:lnSpc>
                <a:spcPct val="150000"/>
              </a:lnSpc>
              <a:spcAft>
                <a:spcPts val="800"/>
              </a:spcAft>
            </a:pPr>
            <a:r>
              <a:rPr lang="he-IL" b="1" dirty="0">
                <a:latin typeface="Calibri" panose="020F0502020204030204" pitchFamily="34" charset="0"/>
                <a:ea typeface="Calibri" panose="020F0502020204030204" pitchFamily="34" charset="0"/>
              </a:rPr>
              <a:t>מה מייחד את מחלת </a:t>
            </a:r>
            <a:r>
              <a:rPr lang="en-US" b="1" dirty="0">
                <a:latin typeface="Calibri" panose="020F0502020204030204" pitchFamily="34" charset="0"/>
                <a:ea typeface="Calibri" panose="020F0502020204030204" pitchFamily="34" charset="0"/>
                <a:cs typeface="Arial" panose="020B0604020202020204" pitchFamily="34" charset="0"/>
              </a:rPr>
              <a:t>Spinal Muscular Atrophy</a:t>
            </a:r>
            <a:r>
              <a:rPr lang="he-IL" b="1" dirty="0">
                <a:latin typeface="Calibri" panose="020F0502020204030204" pitchFamily="34" charset="0"/>
                <a:ea typeface="Calibri" panose="020F0502020204030204" pitchFamily="34" charset="0"/>
              </a:rPr>
              <a:t>?</a:t>
            </a:r>
          </a:p>
          <a:p>
            <a:pPr lvl="0" algn="r" rtl="1">
              <a:lnSpc>
                <a:spcPct val="150000"/>
              </a:lnSpc>
              <a:spcAft>
                <a:spcPts val="800"/>
              </a:spcAft>
            </a:pPr>
            <a:endParaRPr lang="he-IL" b="1" dirty="0">
              <a:latin typeface="Calibri" panose="020F0502020204030204" pitchFamily="34" charset="0"/>
              <a:ea typeface="Calibri" panose="020F0502020204030204" pitchFamily="34" charset="0"/>
              <a:cs typeface="Arial" panose="020B0604020202020204" pitchFamily="34" charset="0"/>
            </a:endParaRPr>
          </a:p>
          <a:p>
            <a:pPr lvl="0" algn="r" rtl="1">
              <a:lnSpc>
                <a:spcPct val="150000"/>
              </a:lnSpc>
              <a:spcAft>
                <a:spcPts val="800"/>
              </a:spcAft>
            </a:pPr>
            <a:r>
              <a:rPr lang="he-IL" dirty="0"/>
              <a:t>ניתן לראות בגרף השמאלי שהמחלה היא </a:t>
            </a:r>
            <a:r>
              <a:rPr lang="en-US" dirty="0"/>
              <a:t>hub</a:t>
            </a:r>
            <a:r>
              <a:rPr lang="he-IL" dirty="0"/>
              <a:t> בעלת</a:t>
            </a:r>
          </a:p>
          <a:p>
            <a:pPr lvl="0" algn="r" rtl="1">
              <a:lnSpc>
                <a:spcPct val="150000"/>
              </a:lnSpc>
              <a:spcAft>
                <a:spcPts val="800"/>
              </a:spcAft>
            </a:pPr>
            <a:r>
              <a:rPr lang="en-US" dirty="0"/>
              <a:t>betweenness centrality</a:t>
            </a:r>
            <a:r>
              <a:rPr lang="he-IL" dirty="0"/>
              <a:t> גבוה המשתפת גנים הקשורים</a:t>
            </a:r>
          </a:p>
          <a:p>
            <a:pPr lvl="0" algn="r" rtl="1">
              <a:lnSpc>
                <a:spcPct val="150000"/>
              </a:lnSpc>
              <a:spcAft>
                <a:spcPts val="800"/>
              </a:spcAft>
            </a:pPr>
            <a:r>
              <a:rPr lang="he-IL" dirty="0"/>
              <a:t>למחלות סרטן כמו גם למחלות אחרות. </a:t>
            </a:r>
            <a:endParaRPr lang="en-IL" b="1" dirty="0">
              <a:latin typeface="Calibri" panose="020F0502020204030204" pitchFamily="34" charset="0"/>
              <a:ea typeface="Calibri" panose="020F050202020403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B1586BA5-2CF9-41AF-96C2-A72D3C93D974}"/>
              </a:ext>
            </a:extLst>
          </p:cNvPr>
          <p:cNvGrpSpPr/>
          <p:nvPr/>
        </p:nvGrpSpPr>
        <p:grpSpPr>
          <a:xfrm>
            <a:off x="306899" y="1328351"/>
            <a:ext cx="6181307" cy="4966937"/>
            <a:chOff x="0" y="33866"/>
            <a:chExt cx="4926330" cy="3978911"/>
          </a:xfrm>
        </p:grpSpPr>
        <p:pic>
          <p:nvPicPr>
            <p:cNvPr id="8" name="Picture 7">
              <a:extLst>
                <a:ext uri="{FF2B5EF4-FFF2-40B4-BE49-F238E27FC236}">
                  <a16:creationId xmlns:a16="http://schemas.microsoft.com/office/drawing/2014/main" id="{6232FD31-041E-4F2E-A0C5-6861A6AE4ABC}"/>
                </a:ext>
              </a:extLst>
            </p:cNvPr>
            <p:cNvPicPr>
              <a:picLocks noChangeAspect="1"/>
            </p:cNvPicPr>
            <p:nvPr/>
          </p:nvPicPr>
          <p:blipFill rotWithShape="1">
            <a:blip r:embed="rId2">
              <a:extLst>
                <a:ext uri="{28A0092B-C50C-407E-A947-70E740481C1C}">
                  <a14:useLocalDpi xmlns:a14="http://schemas.microsoft.com/office/drawing/2010/main" val="0"/>
                </a:ext>
              </a:extLst>
            </a:blip>
            <a:srcRect t="17417" r="57466" b="4620"/>
            <a:stretch/>
          </p:blipFill>
          <p:spPr bwMode="auto">
            <a:xfrm>
              <a:off x="0" y="33867"/>
              <a:ext cx="2319655" cy="3978910"/>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9610BD9E-0DBB-47F3-968B-A58CC6B12B92}"/>
                </a:ext>
              </a:extLst>
            </p:cNvPr>
            <p:cNvPicPr>
              <a:picLocks noChangeAspect="1"/>
            </p:cNvPicPr>
            <p:nvPr/>
          </p:nvPicPr>
          <p:blipFill rotWithShape="1">
            <a:blip r:embed="rId2">
              <a:extLst>
                <a:ext uri="{28A0092B-C50C-407E-A947-70E740481C1C}">
                  <a14:useLocalDpi xmlns:a14="http://schemas.microsoft.com/office/drawing/2010/main" val="0"/>
                </a:ext>
              </a:extLst>
            </a:blip>
            <a:srcRect l="47192" t="17417" r="5006" b="4620"/>
            <a:stretch/>
          </p:blipFill>
          <p:spPr bwMode="auto">
            <a:xfrm>
              <a:off x="2319655" y="33866"/>
              <a:ext cx="2606675" cy="39789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6647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74307B-3241-459A-B360-0E17819A141C}"/>
              </a:ext>
            </a:extLst>
          </p:cNvPr>
          <p:cNvSpPr>
            <a:spLocks noGrp="1"/>
          </p:cNvSpPr>
          <p:nvPr>
            <p:ph type="body" sz="quarter" idx="13"/>
          </p:nvPr>
        </p:nvSpPr>
        <p:spPr/>
        <p:txBody>
          <a:bodyPr/>
          <a:lstStyle/>
          <a:p>
            <a:r>
              <a:rPr lang="he-IL" dirty="0"/>
              <a:t>שאלה 3</a:t>
            </a:r>
            <a:endParaRPr lang="en-IL" dirty="0"/>
          </a:p>
        </p:txBody>
      </p:sp>
      <p:sp>
        <p:nvSpPr>
          <p:cNvPr id="6" name="Rectangle 5">
            <a:extLst>
              <a:ext uri="{FF2B5EF4-FFF2-40B4-BE49-F238E27FC236}">
                <a16:creationId xmlns:a16="http://schemas.microsoft.com/office/drawing/2014/main" id="{3D2AB2D7-AB3A-4B9D-83B1-8405EDAC14D6}"/>
              </a:ext>
            </a:extLst>
          </p:cNvPr>
          <p:cNvSpPr/>
          <p:nvPr/>
        </p:nvSpPr>
        <p:spPr>
          <a:xfrm>
            <a:off x="434467" y="1096814"/>
            <a:ext cx="11450634" cy="3988912"/>
          </a:xfrm>
          <a:prstGeom prst="rect">
            <a:avLst/>
          </a:prstGeom>
        </p:spPr>
        <p:txBody>
          <a:bodyPr wrap="none">
            <a:spAutoFit/>
          </a:bodyPr>
          <a:lstStyle/>
          <a:p>
            <a:pPr lvl="0" algn="r" rtl="1">
              <a:lnSpc>
                <a:spcPct val="150000"/>
              </a:lnSpc>
              <a:spcAft>
                <a:spcPts val="800"/>
              </a:spcAft>
            </a:pPr>
            <a:r>
              <a:rPr lang="he-IL" b="1" dirty="0">
                <a:latin typeface="Calibri" panose="020F0502020204030204" pitchFamily="34" charset="0"/>
                <a:ea typeface="Calibri" panose="020F0502020204030204" pitchFamily="34" charset="0"/>
              </a:rPr>
              <a:t>ביכולתנו לרצף גנים על מנת למצוא מוטציות. האם יש גן אחד אותו נוכל לרצף כדי לזהות סרטן?</a:t>
            </a:r>
            <a:br>
              <a:rPr lang="en-US" b="1" dirty="0">
                <a:latin typeface="Calibri" panose="020F0502020204030204" pitchFamily="34" charset="0"/>
                <a:ea typeface="Calibri" panose="020F0502020204030204" pitchFamily="34" charset="0"/>
              </a:rPr>
            </a:br>
            <a:r>
              <a:rPr lang="he-IL" b="1" dirty="0">
                <a:latin typeface="Calibri" panose="020F0502020204030204" pitchFamily="34" charset="0"/>
                <a:ea typeface="Calibri" panose="020F0502020204030204" pitchFamily="34" charset="0"/>
              </a:rPr>
              <a:t>אם כן – מיהו הגן? אם לא, הצע סט מינימלי של גנים שיוכלו להבדיל בין סוגי הסרטנים הנתונים ברשת לבין כל מחלה אחרת.</a:t>
            </a:r>
            <a:endParaRPr lang="he-IL" b="1" dirty="0">
              <a:latin typeface="Calibri" panose="020F0502020204030204" pitchFamily="34" charset="0"/>
              <a:ea typeface="Calibri" panose="020F0502020204030204" pitchFamily="34" charset="0"/>
              <a:cs typeface="Arial" panose="020B0604020202020204" pitchFamily="34" charset="0"/>
            </a:endParaRPr>
          </a:p>
          <a:p>
            <a:pPr lvl="0" algn="r" rtl="1">
              <a:lnSpc>
                <a:spcPct val="150000"/>
              </a:lnSpc>
              <a:spcAft>
                <a:spcPts val="800"/>
              </a:spcAft>
            </a:pPr>
            <a:endParaRPr lang="he-IL" dirty="0"/>
          </a:p>
          <a:p>
            <a:pPr lvl="0" algn="r" rtl="1">
              <a:lnSpc>
                <a:spcPct val="150000"/>
              </a:lnSpc>
              <a:spcAft>
                <a:spcPts val="800"/>
              </a:spcAft>
            </a:pPr>
            <a:r>
              <a:rPr lang="he-IL" dirty="0"/>
              <a:t>ניתן לראות כי אין גן אחד האחראי על כל סוגי הסרטן. </a:t>
            </a:r>
          </a:p>
          <a:p>
            <a:pPr lvl="0" algn="r" rtl="1">
              <a:lnSpc>
                <a:spcPct val="150000"/>
              </a:lnSpc>
              <a:spcAft>
                <a:spcPts val="800"/>
              </a:spcAft>
            </a:pPr>
            <a:r>
              <a:rPr lang="he-IL" dirty="0"/>
              <a:t>אם נחפש מספר גנים נראה שלמשל הסרטן </a:t>
            </a:r>
            <a:r>
              <a:rPr lang="en-US" dirty="0"/>
              <a:t>T-cell Lymphoblastic</a:t>
            </a:r>
          </a:p>
          <a:p>
            <a:pPr lvl="0" algn="r" rtl="1">
              <a:lnSpc>
                <a:spcPct val="150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Leukemia</a:t>
            </a:r>
            <a:r>
              <a:rPr lang="he-IL" dirty="0">
                <a:latin typeface="Calibri" panose="020F0502020204030204" pitchFamily="34" charset="0"/>
                <a:ea typeface="Calibri" panose="020F0502020204030204" pitchFamily="34" charset="0"/>
                <a:cs typeface="Arial" panose="020B0604020202020204" pitchFamily="34" charset="0"/>
              </a:rPr>
              <a:t> מקושר רק לגן </a:t>
            </a:r>
            <a:r>
              <a:rPr lang="en-US" dirty="0">
                <a:latin typeface="Calibri" panose="020F0502020204030204" pitchFamily="34" charset="0"/>
                <a:ea typeface="Calibri" panose="020F0502020204030204" pitchFamily="34" charset="0"/>
                <a:cs typeface="Arial" panose="020B0604020202020204" pitchFamily="34" charset="0"/>
              </a:rPr>
              <a:t>ATM</a:t>
            </a:r>
            <a:r>
              <a:rPr lang="he-IL" dirty="0">
                <a:latin typeface="Calibri" panose="020F0502020204030204" pitchFamily="34" charset="0"/>
                <a:ea typeface="Calibri" panose="020F0502020204030204" pitchFamily="34" charset="0"/>
                <a:cs typeface="Arial" panose="020B0604020202020204" pitchFamily="34" charset="0"/>
              </a:rPr>
              <a:t>. אך הגן </a:t>
            </a:r>
            <a:r>
              <a:rPr lang="en-US" dirty="0">
                <a:latin typeface="Calibri" panose="020F0502020204030204" pitchFamily="34" charset="0"/>
                <a:ea typeface="Calibri" panose="020F0502020204030204" pitchFamily="34" charset="0"/>
                <a:cs typeface="Arial" panose="020B0604020202020204" pitchFamily="34" charset="0"/>
              </a:rPr>
              <a:t>ATM</a:t>
            </a:r>
            <a:r>
              <a:rPr lang="he-IL" dirty="0">
                <a:latin typeface="Calibri" panose="020F0502020204030204" pitchFamily="34" charset="0"/>
                <a:ea typeface="Calibri" panose="020F0502020204030204" pitchFamily="34" charset="0"/>
                <a:cs typeface="Arial" panose="020B0604020202020204" pitchFamily="34" charset="0"/>
              </a:rPr>
              <a:t> מקושר למחלה שהיא</a:t>
            </a:r>
          </a:p>
          <a:p>
            <a:pPr lvl="0" algn="r" rtl="1">
              <a:lnSpc>
                <a:spcPct val="150000"/>
              </a:lnSpc>
              <a:spcAft>
                <a:spcPts val="800"/>
              </a:spcAft>
            </a:pPr>
            <a:r>
              <a:rPr lang="he-IL" dirty="0">
                <a:latin typeface="Calibri" panose="020F0502020204030204" pitchFamily="34" charset="0"/>
                <a:ea typeface="Calibri" panose="020F0502020204030204" pitchFamily="34" charset="0"/>
                <a:cs typeface="Arial" panose="020B0604020202020204" pitchFamily="34" charset="0"/>
              </a:rPr>
              <a:t>לא סרטנית.</a:t>
            </a:r>
          </a:p>
          <a:p>
            <a:pPr lvl="0" algn="r" rtl="1">
              <a:lnSpc>
                <a:spcPct val="150000"/>
              </a:lnSpc>
              <a:spcAft>
                <a:spcPts val="800"/>
              </a:spcAft>
            </a:pPr>
            <a:r>
              <a:rPr lang="he-IL" dirty="0">
                <a:latin typeface="Calibri" panose="020F0502020204030204" pitchFamily="34" charset="0"/>
                <a:ea typeface="Calibri" panose="020F0502020204030204" pitchFamily="34" charset="0"/>
                <a:cs typeface="Arial" panose="020B0604020202020204" pitchFamily="34" charset="0"/>
              </a:rPr>
              <a:t>מסיבה זו, אין גם סט מינימלי שיכול להבדיל לנו בין סוגי הסרטן.</a:t>
            </a:r>
            <a:endParaRPr lang="en-IL" dirty="0">
              <a:latin typeface="Calibri" panose="020F0502020204030204" pitchFamily="34" charset="0"/>
              <a:ea typeface="Calibri" panose="020F050202020403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A0210540-2A7D-4E7E-B9CB-264AF464D219}"/>
              </a:ext>
            </a:extLst>
          </p:cNvPr>
          <p:cNvPicPr/>
          <p:nvPr/>
        </p:nvPicPr>
        <p:blipFill rotWithShape="1">
          <a:blip r:embed="rId2">
            <a:extLst>
              <a:ext uri="{28A0092B-C50C-407E-A947-70E740481C1C}">
                <a14:useLocalDpi xmlns:a14="http://schemas.microsoft.com/office/drawing/2010/main" val="0"/>
              </a:ext>
            </a:extLst>
          </a:blip>
          <a:srcRect l="4566" t="20931" r="17057"/>
          <a:stretch/>
        </p:blipFill>
        <p:spPr>
          <a:xfrm>
            <a:off x="79398" y="2536565"/>
            <a:ext cx="2545492" cy="4287796"/>
          </a:xfrm>
          <a:prstGeom prst="rect">
            <a:avLst/>
          </a:prstGeom>
        </p:spPr>
      </p:pic>
      <p:pic>
        <p:nvPicPr>
          <p:cNvPr id="11" name="Picture 10">
            <a:extLst>
              <a:ext uri="{FF2B5EF4-FFF2-40B4-BE49-F238E27FC236}">
                <a16:creationId xmlns:a16="http://schemas.microsoft.com/office/drawing/2014/main" id="{3CD57115-6020-49BB-A81A-95ACDBF3ECF8}"/>
              </a:ext>
            </a:extLst>
          </p:cNvPr>
          <p:cNvPicPr>
            <a:picLocks noChangeAspect="1"/>
          </p:cNvPicPr>
          <p:nvPr/>
        </p:nvPicPr>
        <p:blipFill rotWithShape="1">
          <a:blip r:embed="rId3">
            <a:extLst>
              <a:ext uri="{28A0092B-C50C-407E-A947-70E740481C1C}">
                <a14:useLocalDpi xmlns:a14="http://schemas.microsoft.com/office/drawing/2010/main" val="0"/>
              </a:ext>
            </a:extLst>
          </a:blip>
          <a:srcRect l="47192" t="17417" r="5006" b="4620"/>
          <a:stretch/>
        </p:blipFill>
        <p:spPr bwMode="auto">
          <a:xfrm>
            <a:off x="2640985" y="2075934"/>
            <a:ext cx="3128566" cy="47510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449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1"/>
            <a:r>
              <a:rPr lang="he-IL" dirty="0"/>
              <a:t>מרחק </a:t>
            </a:r>
            <a:r>
              <a:rPr lang="en-US" dirty="0"/>
              <a:t>Hamming</a:t>
            </a:r>
          </a:p>
        </p:txBody>
      </p:sp>
      <p:sp>
        <p:nvSpPr>
          <p:cNvPr id="4" name="TextBox 3">
            <a:extLst>
              <a:ext uri="{FF2B5EF4-FFF2-40B4-BE49-F238E27FC236}">
                <a16:creationId xmlns:a16="http://schemas.microsoft.com/office/drawing/2014/main" id="{325AB722-0A08-400B-A175-A9522B05FE58}"/>
              </a:ext>
            </a:extLst>
          </p:cNvPr>
          <p:cNvSpPr txBox="1"/>
          <p:nvPr/>
        </p:nvSpPr>
        <p:spPr>
          <a:xfrm>
            <a:off x="1365813" y="1194816"/>
            <a:ext cx="10594540" cy="4438395"/>
          </a:xfrm>
          <a:prstGeom prst="rect">
            <a:avLst/>
          </a:prstGeom>
          <a:noFill/>
        </p:spPr>
        <p:txBody>
          <a:bodyPr wrap="square" rtlCol="0">
            <a:spAutoFit/>
          </a:bodyPr>
          <a:lstStyle/>
          <a:p>
            <a:pPr algn="r" rtl="1">
              <a:lnSpc>
                <a:spcPct val="200000"/>
              </a:lnSpc>
            </a:pPr>
            <a:r>
              <a:rPr lang="he-IL" dirty="0"/>
              <a:t>על רוב התאים שבגופנו נמצאות מולקולות ממשפחת ה-</a:t>
            </a:r>
            <a:r>
              <a:rPr lang="en-US" dirty="0"/>
              <a:t>Human Leukocyte Antigen </a:t>
            </a:r>
            <a:r>
              <a:rPr lang="he-IL" dirty="0"/>
              <a:t> או </a:t>
            </a:r>
            <a:r>
              <a:rPr lang="en-US" dirty="0"/>
              <a:t>HLA</a:t>
            </a:r>
            <a:r>
              <a:rPr lang="he-IL" dirty="0"/>
              <a:t>. מערכת החיסון משתמשת במולקולות אלו על מנת לזהות אילו תאים שייכים לגוף ואילו הם זרים. </a:t>
            </a:r>
          </a:p>
          <a:p>
            <a:pPr algn="r" rtl="1">
              <a:lnSpc>
                <a:spcPct val="200000"/>
              </a:lnSpc>
            </a:pPr>
            <a:r>
              <a:rPr lang="he-IL" dirty="0"/>
              <a:t>על מנת לתרום מח עצם, דם טבורי או איברים, יש צורך להתאים את המולקולות האלו בין התורם לנתרם במידה רבה ככל האפשר על מנת שלא תהיה דחייה של השתל. לתהליך הזה קוראים </a:t>
            </a:r>
            <a:r>
              <a:rPr lang="en-US" dirty="0"/>
              <a:t>HLA Typing </a:t>
            </a:r>
            <a:r>
              <a:rPr lang="he-IL" dirty="0"/>
              <a:t> או </a:t>
            </a:r>
            <a:r>
              <a:rPr lang="en-US" dirty="0"/>
              <a:t>HLA Matching</a:t>
            </a:r>
            <a:r>
              <a:rPr lang="he-IL" dirty="0"/>
              <a:t>. </a:t>
            </a:r>
          </a:p>
          <a:p>
            <a:pPr algn="r" rtl="1">
              <a:lnSpc>
                <a:spcPct val="200000"/>
              </a:lnSpc>
            </a:pPr>
            <a:endParaRPr lang="he-IL" dirty="0"/>
          </a:p>
          <a:p>
            <a:pPr algn="r" rtl="1">
              <a:lnSpc>
                <a:spcPct val="200000"/>
              </a:lnSpc>
            </a:pPr>
            <a:r>
              <a:rPr lang="he-IL" dirty="0"/>
              <a:t>הבעיה היא, שבניגוד לתרומת דם למשל, כאן יש צורך להתאים בין מספר גדול</a:t>
            </a:r>
            <a:br>
              <a:rPr lang="en-US" dirty="0"/>
            </a:br>
            <a:r>
              <a:rPr lang="he-IL" dirty="0"/>
              <a:t>של מולקולות </a:t>
            </a:r>
            <a:r>
              <a:rPr lang="en-US" dirty="0"/>
              <a:t>HLA</a:t>
            </a:r>
            <a:r>
              <a:rPr lang="he-IL" dirty="0"/>
              <a:t>. בדרך כלל רצוי שיהיו בין 8-10 מולקולות תואמות </a:t>
            </a:r>
            <a:br>
              <a:rPr lang="en-US" dirty="0"/>
            </a:br>
            <a:r>
              <a:rPr lang="he-IL" dirty="0"/>
              <a:t>על מנת לבצע את ההשתלה. </a:t>
            </a:r>
          </a:p>
        </p:txBody>
      </p:sp>
      <p:pic>
        <p:nvPicPr>
          <p:cNvPr id="6" name="Picture 5">
            <a:extLst>
              <a:ext uri="{FF2B5EF4-FFF2-40B4-BE49-F238E27FC236}">
                <a16:creationId xmlns:a16="http://schemas.microsoft.com/office/drawing/2014/main" id="{A184B36A-F493-F2F8-0FB3-7B2A3DB3C7FE}"/>
              </a:ext>
            </a:extLst>
          </p:cNvPr>
          <p:cNvPicPr>
            <a:picLocks noChangeAspect="1"/>
          </p:cNvPicPr>
          <p:nvPr/>
        </p:nvPicPr>
        <p:blipFill rotWithShape="1">
          <a:blip r:embed="rId2"/>
          <a:srcRect l="3810" t="4950" r="4306" b="9186"/>
          <a:stretch/>
        </p:blipFill>
        <p:spPr>
          <a:xfrm>
            <a:off x="0" y="3761772"/>
            <a:ext cx="4988689" cy="2731627"/>
          </a:xfrm>
          <a:prstGeom prst="rect">
            <a:avLst/>
          </a:prstGeom>
        </p:spPr>
      </p:pic>
    </p:spTree>
    <p:extLst>
      <p:ext uri="{BB962C8B-B14F-4D97-AF65-F5344CB8AC3E}">
        <p14:creationId xmlns:p14="http://schemas.microsoft.com/office/powerpoint/2010/main" val="3886499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1"/>
            <a:r>
              <a:rPr lang="he-IL" dirty="0"/>
              <a:t>מרחק </a:t>
            </a:r>
            <a:r>
              <a:rPr lang="en-US" dirty="0"/>
              <a:t>Hamming</a:t>
            </a:r>
          </a:p>
        </p:txBody>
      </p:sp>
      <p:sp>
        <p:nvSpPr>
          <p:cNvPr id="4" name="TextBox 3">
            <a:extLst>
              <a:ext uri="{FF2B5EF4-FFF2-40B4-BE49-F238E27FC236}">
                <a16:creationId xmlns:a16="http://schemas.microsoft.com/office/drawing/2014/main" id="{325AB722-0A08-400B-A175-A9522B05FE58}"/>
              </a:ext>
            </a:extLst>
          </p:cNvPr>
          <p:cNvSpPr txBox="1"/>
          <p:nvPr/>
        </p:nvSpPr>
        <p:spPr>
          <a:xfrm>
            <a:off x="787078" y="1194816"/>
            <a:ext cx="11173275" cy="1120948"/>
          </a:xfrm>
          <a:prstGeom prst="rect">
            <a:avLst/>
          </a:prstGeom>
          <a:noFill/>
        </p:spPr>
        <p:txBody>
          <a:bodyPr wrap="square" rtlCol="0">
            <a:spAutoFit/>
          </a:bodyPr>
          <a:lstStyle/>
          <a:p>
            <a:pPr algn="r" rtl="1">
              <a:lnSpc>
                <a:spcPct val="200000"/>
              </a:lnSpc>
            </a:pPr>
            <a:r>
              <a:rPr lang="he-IL" dirty="0"/>
              <a:t>בקובץ</a:t>
            </a:r>
            <a:r>
              <a:rPr lang="en-US" dirty="0"/>
              <a:t> </a:t>
            </a:r>
            <a:r>
              <a:rPr lang="en-US" dirty="0" err="1"/>
              <a:t>hladb.RData</a:t>
            </a:r>
            <a:r>
              <a:rPr lang="en-US" dirty="0"/>
              <a:t> </a:t>
            </a:r>
            <a:r>
              <a:rPr lang="he-IL" dirty="0"/>
              <a:t>ישנם נתונים עבור 19 מולקולות </a:t>
            </a:r>
            <a:r>
              <a:rPr lang="en-US" dirty="0"/>
              <a:t>HLA</a:t>
            </a:r>
            <a:r>
              <a:rPr lang="he-IL" dirty="0"/>
              <a:t> עבור 90 אנשים – כאשר הראשון מבינהם הוא הנתרם (</a:t>
            </a:r>
            <a:r>
              <a:rPr lang="en-US" dirty="0"/>
              <a:t>‘Recipient’</a:t>
            </a:r>
            <a:r>
              <a:rPr lang="he-IL" dirty="0"/>
              <a:t>). </a:t>
            </a:r>
          </a:p>
          <a:p>
            <a:pPr algn="r" rtl="1">
              <a:lnSpc>
                <a:spcPct val="200000"/>
              </a:lnSpc>
            </a:pPr>
            <a:r>
              <a:rPr lang="he-IL" dirty="0"/>
              <a:t>אנו צריכים למצוא מי מבין 89 האנשים האחרים יכול לתרום לו בעזרת חישוב מרחק </a:t>
            </a:r>
            <a:r>
              <a:rPr lang="en-US" dirty="0"/>
              <a:t>Hamming</a:t>
            </a:r>
            <a:r>
              <a:rPr lang="he-IL" dirty="0"/>
              <a:t> בינו לבין שאר האנשים.</a:t>
            </a:r>
          </a:p>
        </p:txBody>
      </p:sp>
      <p:pic>
        <p:nvPicPr>
          <p:cNvPr id="5" name="Picture 4" descr="Icon&#10;&#10;Description automatically generated">
            <a:extLst>
              <a:ext uri="{FF2B5EF4-FFF2-40B4-BE49-F238E27FC236}">
                <a16:creationId xmlns:a16="http://schemas.microsoft.com/office/drawing/2014/main" id="{2734D362-01BD-9468-9522-A74A4FC914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973" y="5241784"/>
            <a:ext cx="1902792" cy="1471691"/>
          </a:xfrm>
          <a:prstGeom prst="rect">
            <a:avLst/>
          </a:prstGeom>
        </p:spPr>
      </p:pic>
    </p:spTree>
    <p:extLst>
      <p:ext uri="{BB962C8B-B14F-4D97-AF65-F5344CB8AC3E}">
        <p14:creationId xmlns:p14="http://schemas.microsoft.com/office/powerpoint/2010/main" val="2578222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1"/>
            <a:r>
              <a:rPr lang="he-IL" dirty="0"/>
              <a:t>מרחק </a:t>
            </a:r>
            <a:r>
              <a:rPr lang="en-US" dirty="0"/>
              <a:t>Hamming</a:t>
            </a:r>
          </a:p>
        </p:txBody>
      </p:sp>
      <p:pic>
        <p:nvPicPr>
          <p:cNvPr id="5" name="Picture 4" descr="Icon&#10;&#10;Description automatically generated">
            <a:extLst>
              <a:ext uri="{FF2B5EF4-FFF2-40B4-BE49-F238E27FC236}">
                <a16:creationId xmlns:a16="http://schemas.microsoft.com/office/drawing/2014/main" id="{2734D362-01BD-9468-9522-A74A4FC914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973" y="5241784"/>
            <a:ext cx="1902792" cy="1471691"/>
          </a:xfrm>
          <a:prstGeom prst="rect">
            <a:avLst/>
          </a:prstGeom>
        </p:spPr>
      </p:pic>
      <p:pic>
        <p:nvPicPr>
          <p:cNvPr id="6" name="Picture 5">
            <a:extLst>
              <a:ext uri="{FF2B5EF4-FFF2-40B4-BE49-F238E27FC236}">
                <a16:creationId xmlns:a16="http://schemas.microsoft.com/office/drawing/2014/main" id="{51FB9677-09EE-C55C-F45E-D9B620744BDC}"/>
              </a:ext>
            </a:extLst>
          </p:cNvPr>
          <p:cNvPicPr>
            <a:picLocks noChangeAspect="1"/>
          </p:cNvPicPr>
          <p:nvPr/>
        </p:nvPicPr>
        <p:blipFill>
          <a:blip r:embed="rId3"/>
          <a:stretch>
            <a:fillRect/>
          </a:stretch>
        </p:blipFill>
        <p:spPr>
          <a:xfrm>
            <a:off x="115748" y="938535"/>
            <a:ext cx="6643868" cy="3398439"/>
          </a:xfrm>
          <a:prstGeom prst="rect">
            <a:avLst/>
          </a:prstGeom>
        </p:spPr>
      </p:pic>
      <p:graphicFrame>
        <p:nvGraphicFramePr>
          <p:cNvPr id="7" name="Table 7">
            <a:extLst>
              <a:ext uri="{FF2B5EF4-FFF2-40B4-BE49-F238E27FC236}">
                <a16:creationId xmlns:a16="http://schemas.microsoft.com/office/drawing/2014/main" id="{F4F1A1C1-4615-4A2E-7DF2-C1E8277B6618}"/>
              </a:ext>
            </a:extLst>
          </p:cNvPr>
          <p:cNvGraphicFramePr>
            <a:graphicFrameLocks noGrp="1"/>
          </p:cNvGraphicFramePr>
          <p:nvPr>
            <p:extLst>
              <p:ext uri="{D42A27DB-BD31-4B8C-83A1-F6EECF244321}">
                <p14:modId xmlns:p14="http://schemas.microsoft.com/office/powerpoint/2010/main" val="2757786852"/>
              </p:ext>
            </p:extLst>
          </p:nvPr>
        </p:nvGraphicFramePr>
        <p:xfrm>
          <a:off x="3437682" y="3721132"/>
          <a:ext cx="8733222" cy="3136868"/>
        </p:xfrm>
        <a:graphic>
          <a:graphicData uri="http://schemas.openxmlformats.org/drawingml/2006/table">
            <a:tbl>
              <a:tblPr firstRow="1" bandRow="1">
                <a:tableStyleId>{5C22544A-7EE6-4342-B048-85BDC9FD1C3A}</a:tableStyleId>
              </a:tblPr>
              <a:tblGrid>
                <a:gridCol w="8141000">
                  <a:extLst>
                    <a:ext uri="{9D8B030D-6E8A-4147-A177-3AD203B41FA5}">
                      <a16:colId xmlns:a16="http://schemas.microsoft.com/office/drawing/2014/main" val="262583070"/>
                    </a:ext>
                  </a:extLst>
                </a:gridCol>
                <a:gridCol w="592222">
                  <a:extLst>
                    <a:ext uri="{9D8B030D-6E8A-4147-A177-3AD203B41FA5}">
                      <a16:colId xmlns:a16="http://schemas.microsoft.com/office/drawing/2014/main" val="3697135456"/>
                    </a:ext>
                  </a:extLst>
                </a:gridCol>
              </a:tblGrid>
              <a:tr h="287637">
                <a:tc>
                  <a:txBody>
                    <a:bodyPr/>
                    <a:lstStyle/>
                    <a:p>
                      <a:pPr algn="r" rtl="1"/>
                      <a:r>
                        <a:rPr lang="he-IL" sz="1050" dirty="0"/>
                        <a:t>מה עושים בשורה?</a:t>
                      </a:r>
                      <a:endParaRPr lang="en-IL" sz="1050" dirty="0"/>
                    </a:p>
                  </a:txBody>
                  <a:tcPr>
                    <a:solidFill>
                      <a:srgbClr val="44546A"/>
                    </a:solidFill>
                  </a:tcPr>
                </a:tc>
                <a:tc>
                  <a:txBody>
                    <a:bodyPr/>
                    <a:lstStyle/>
                    <a:p>
                      <a:pPr algn="r" rtl="1"/>
                      <a:r>
                        <a:rPr lang="he-IL" sz="1050" dirty="0"/>
                        <a:t>שורה</a:t>
                      </a:r>
                      <a:endParaRPr lang="en-IL" sz="1050" dirty="0"/>
                    </a:p>
                  </a:txBody>
                  <a:tcPr>
                    <a:solidFill>
                      <a:srgbClr val="44546A"/>
                    </a:solidFill>
                  </a:tcPr>
                </a:tc>
                <a:extLst>
                  <a:ext uri="{0D108BD9-81ED-4DB2-BD59-A6C34878D82A}">
                    <a16:rowId xmlns:a16="http://schemas.microsoft.com/office/drawing/2014/main" val="1583006062"/>
                  </a:ext>
                </a:extLst>
              </a:tr>
              <a:tr h="287637">
                <a:tc>
                  <a:txBody>
                    <a:bodyPr/>
                    <a:lstStyle/>
                    <a:p>
                      <a:pPr algn="r" rtl="1"/>
                      <a:r>
                        <a:rPr lang="he-IL" sz="1050" dirty="0"/>
                        <a:t>טוענים את מטריצת הנתונים בעזרת פונקציית </a:t>
                      </a:r>
                      <a:r>
                        <a:rPr lang="en-US" sz="1050" dirty="0"/>
                        <a:t>load</a:t>
                      </a:r>
                      <a:r>
                        <a:rPr lang="he-IL" sz="1050" dirty="0"/>
                        <a:t> לתוך אובייקט שקוראים לו </a:t>
                      </a:r>
                      <a:r>
                        <a:rPr lang="en-US" sz="1050" dirty="0"/>
                        <a:t>Data</a:t>
                      </a:r>
                      <a:endParaRPr lang="en-IL" sz="1050" dirty="0"/>
                    </a:p>
                  </a:txBody>
                  <a:tcPr/>
                </a:tc>
                <a:tc>
                  <a:txBody>
                    <a:bodyPr/>
                    <a:lstStyle/>
                    <a:p>
                      <a:pPr algn="r" rtl="1"/>
                      <a:r>
                        <a:rPr lang="he-IL" sz="1050" dirty="0"/>
                        <a:t>5</a:t>
                      </a:r>
                      <a:endParaRPr lang="en-IL" sz="1050" dirty="0"/>
                    </a:p>
                  </a:txBody>
                  <a:tcPr/>
                </a:tc>
                <a:extLst>
                  <a:ext uri="{0D108BD9-81ED-4DB2-BD59-A6C34878D82A}">
                    <a16:rowId xmlns:a16="http://schemas.microsoft.com/office/drawing/2014/main" val="282830720"/>
                  </a:ext>
                </a:extLst>
              </a:tr>
              <a:tr h="260498">
                <a:tc>
                  <a:txBody>
                    <a:bodyPr/>
                    <a:lstStyle/>
                    <a:p>
                      <a:pPr algn="r" rtl="1"/>
                      <a:r>
                        <a:rPr lang="he-IL" sz="1050" dirty="0"/>
                        <a:t>וקטור </a:t>
                      </a:r>
                      <a:r>
                        <a:rPr lang="en-US" sz="1050" dirty="0"/>
                        <a:t>samples</a:t>
                      </a:r>
                      <a:r>
                        <a:rPr lang="he-IL" sz="1050" dirty="0"/>
                        <a:t> יכיל את שמות כל האנשים בניסוי</a:t>
                      </a:r>
                      <a:endParaRPr lang="en-IL" sz="1050" dirty="0"/>
                    </a:p>
                  </a:txBody>
                  <a:tcPr/>
                </a:tc>
                <a:tc>
                  <a:txBody>
                    <a:bodyPr/>
                    <a:lstStyle/>
                    <a:p>
                      <a:pPr algn="r" rtl="1"/>
                      <a:r>
                        <a:rPr lang="he-IL" sz="1050" dirty="0"/>
                        <a:t>7</a:t>
                      </a:r>
                      <a:endParaRPr lang="en-IL" sz="1050" dirty="0"/>
                    </a:p>
                  </a:txBody>
                  <a:tcPr/>
                </a:tc>
                <a:extLst>
                  <a:ext uri="{0D108BD9-81ED-4DB2-BD59-A6C34878D82A}">
                    <a16:rowId xmlns:a16="http://schemas.microsoft.com/office/drawing/2014/main" val="1229717000"/>
                  </a:ext>
                </a:extLst>
              </a:tr>
              <a:tr h="287637">
                <a:tc>
                  <a:txBody>
                    <a:bodyPr/>
                    <a:lstStyle/>
                    <a:p>
                      <a:pPr algn="r" rtl="1"/>
                      <a:r>
                        <a:rPr lang="he-IL" sz="1050" dirty="0"/>
                        <a:t>מייצרים </a:t>
                      </a:r>
                      <a:r>
                        <a:rPr lang="en-US" sz="1050" dirty="0" err="1"/>
                        <a:t>data.frame</a:t>
                      </a:r>
                      <a:r>
                        <a:rPr lang="he-IL" sz="1050" dirty="0"/>
                        <a:t> ריק</a:t>
                      </a:r>
                      <a:endParaRPr lang="en-IL" sz="1050" dirty="0"/>
                    </a:p>
                  </a:txBody>
                  <a:tcPr/>
                </a:tc>
                <a:tc>
                  <a:txBody>
                    <a:bodyPr/>
                    <a:lstStyle/>
                    <a:p>
                      <a:pPr algn="r" rtl="1"/>
                      <a:r>
                        <a:rPr lang="he-IL" sz="1050" dirty="0"/>
                        <a:t>8</a:t>
                      </a:r>
                      <a:endParaRPr lang="en-IL" sz="1050" dirty="0"/>
                    </a:p>
                  </a:txBody>
                  <a:tcPr/>
                </a:tc>
                <a:extLst>
                  <a:ext uri="{0D108BD9-81ED-4DB2-BD59-A6C34878D82A}">
                    <a16:rowId xmlns:a16="http://schemas.microsoft.com/office/drawing/2014/main" val="4230661540"/>
                  </a:ext>
                </a:extLst>
              </a:tr>
              <a:tr h="287637">
                <a:tc>
                  <a:txBody>
                    <a:bodyPr/>
                    <a:lstStyle/>
                    <a:p>
                      <a:pPr algn="r" rtl="1"/>
                      <a:r>
                        <a:rPr lang="he-IL" sz="1050" dirty="0"/>
                        <a:t>מבודדים את ערכי ה-</a:t>
                      </a:r>
                      <a:r>
                        <a:rPr lang="en-US" sz="1050" dirty="0"/>
                        <a:t>HLA</a:t>
                      </a:r>
                      <a:r>
                        <a:rPr lang="he-IL" sz="1050" dirty="0"/>
                        <a:t> השונים לנתרם (</a:t>
                      </a:r>
                      <a:r>
                        <a:rPr lang="en-US" sz="1050" dirty="0"/>
                        <a:t>Recipient</a:t>
                      </a:r>
                      <a:r>
                        <a:rPr lang="he-IL" sz="1050" dirty="0"/>
                        <a:t>), ומורידים את העמודה הראשונה בה נמצא שמו</a:t>
                      </a:r>
                      <a:endParaRPr lang="en-IL" sz="1050" dirty="0"/>
                    </a:p>
                  </a:txBody>
                  <a:tcPr/>
                </a:tc>
                <a:tc>
                  <a:txBody>
                    <a:bodyPr/>
                    <a:lstStyle/>
                    <a:p>
                      <a:pPr algn="r" rtl="1"/>
                      <a:r>
                        <a:rPr lang="he-IL" sz="1050" dirty="0"/>
                        <a:t>9</a:t>
                      </a:r>
                      <a:endParaRPr lang="en-IL" sz="1050" dirty="0"/>
                    </a:p>
                  </a:txBody>
                  <a:tcPr/>
                </a:tc>
                <a:extLst>
                  <a:ext uri="{0D108BD9-81ED-4DB2-BD59-A6C34878D82A}">
                    <a16:rowId xmlns:a16="http://schemas.microsoft.com/office/drawing/2014/main" val="2605247315"/>
                  </a:ext>
                </a:extLst>
              </a:tr>
              <a:tr h="28763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050" dirty="0"/>
                        <a:t>יצירת לולאת </a:t>
                      </a:r>
                      <a:r>
                        <a:rPr lang="en-US" sz="1050" dirty="0"/>
                        <a:t>for</a:t>
                      </a:r>
                      <a:r>
                        <a:rPr lang="he-IL" sz="1050" dirty="0"/>
                        <a:t> שנותנת למשתנה </a:t>
                      </a:r>
                      <a:r>
                        <a:rPr lang="en-US" sz="1050" dirty="0" err="1"/>
                        <a:t>i</a:t>
                      </a:r>
                      <a:r>
                        <a:rPr lang="he-IL" sz="1050" dirty="0"/>
                        <a:t> ערך עולה בין 2 (השורה הראשונה היא הנתקם) למספר האנשים בכל איטרציה (כלומר עבור כל אדם שהוא לא הנתרם)</a:t>
                      </a:r>
                      <a:endParaRPr lang="en-IL" sz="1050" dirty="0"/>
                    </a:p>
                  </a:txBody>
                  <a:tcPr/>
                </a:tc>
                <a:tc>
                  <a:txBody>
                    <a:bodyPr/>
                    <a:lstStyle/>
                    <a:p>
                      <a:pPr algn="r" rtl="1"/>
                      <a:r>
                        <a:rPr lang="he-IL" sz="1050" dirty="0"/>
                        <a:t>11</a:t>
                      </a:r>
                      <a:endParaRPr lang="en-IL" sz="1050" dirty="0"/>
                    </a:p>
                  </a:txBody>
                  <a:tcPr/>
                </a:tc>
                <a:extLst>
                  <a:ext uri="{0D108BD9-81ED-4DB2-BD59-A6C34878D82A}">
                    <a16:rowId xmlns:a16="http://schemas.microsoft.com/office/drawing/2014/main" val="834845591"/>
                  </a:ext>
                </a:extLst>
              </a:tr>
              <a:tr h="28763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050" dirty="0"/>
                        <a:t>מבודדים את ערכי ה-</a:t>
                      </a:r>
                      <a:r>
                        <a:rPr lang="en-US" sz="1050" dirty="0"/>
                        <a:t>HLA</a:t>
                      </a:r>
                      <a:r>
                        <a:rPr lang="he-IL" sz="1050" dirty="0"/>
                        <a:t> השונים לאדם בשורה </a:t>
                      </a:r>
                      <a:r>
                        <a:rPr lang="en-US" sz="1050" dirty="0" err="1"/>
                        <a:t>i</a:t>
                      </a:r>
                      <a:r>
                        <a:rPr lang="he-IL" sz="1050" dirty="0"/>
                        <a:t>, ומורידים את העמודה הראשונה בה נמצא שמו</a:t>
                      </a:r>
                      <a:endParaRPr lang="en-IL" sz="1050" dirty="0"/>
                    </a:p>
                  </a:txBody>
                  <a:tcPr/>
                </a:tc>
                <a:tc>
                  <a:txBody>
                    <a:bodyPr/>
                    <a:lstStyle/>
                    <a:p>
                      <a:pPr algn="r" rtl="1"/>
                      <a:r>
                        <a:rPr lang="he-IL" sz="1050" dirty="0"/>
                        <a:t>12</a:t>
                      </a:r>
                      <a:endParaRPr lang="en-IL" sz="1050" dirty="0"/>
                    </a:p>
                  </a:txBody>
                  <a:tcPr/>
                </a:tc>
                <a:extLst>
                  <a:ext uri="{0D108BD9-81ED-4DB2-BD59-A6C34878D82A}">
                    <a16:rowId xmlns:a16="http://schemas.microsoft.com/office/drawing/2014/main" val="1472774576"/>
                  </a:ext>
                </a:extLst>
              </a:tr>
              <a:tr h="287637">
                <a:tc>
                  <a:txBody>
                    <a:bodyPr/>
                    <a:lstStyle/>
                    <a:p>
                      <a:pPr algn="r" rtl="1"/>
                      <a:r>
                        <a:rPr lang="he-IL" sz="1050" dirty="0"/>
                        <a:t>מחשבים מרחק המינג בין הנתרם לאדם בשורה </a:t>
                      </a:r>
                      <a:r>
                        <a:rPr lang="en-US" sz="1050" dirty="0" err="1"/>
                        <a:t>i</a:t>
                      </a:r>
                      <a:endParaRPr lang="en-IL" sz="1050" dirty="0"/>
                    </a:p>
                  </a:txBody>
                  <a:tcPr/>
                </a:tc>
                <a:tc>
                  <a:txBody>
                    <a:bodyPr/>
                    <a:lstStyle/>
                    <a:p>
                      <a:pPr algn="r" rtl="1"/>
                      <a:r>
                        <a:rPr lang="he-IL" sz="1050" dirty="0"/>
                        <a:t>14</a:t>
                      </a:r>
                      <a:endParaRPr lang="en-IL" sz="1050" dirty="0"/>
                    </a:p>
                  </a:txBody>
                  <a:tcPr/>
                </a:tc>
                <a:extLst>
                  <a:ext uri="{0D108BD9-81ED-4DB2-BD59-A6C34878D82A}">
                    <a16:rowId xmlns:a16="http://schemas.microsoft.com/office/drawing/2014/main" val="3165963652"/>
                  </a:ext>
                </a:extLst>
              </a:tr>
              <a:tr h="287637">
                <a:tc>
                  <a:txBody>
                    <a:bodyPr/>
                    <a:lstStyle/>
                    <a:p>
                      <a:pPr algn="r" rtl="1"/>
                      <a:r>
                        <a:rPr lang="he-IL" sz="1050" dirty="0"/>
                        <a:t>מכניסים את הערכים המתקבלים ל-</a:t>
                      </a:r>
                      <a:r>
                        <a:rPr lang="en-US" sz="1050" dirty="0" err="1"/>
                        <a:t>data.frame</a:t>
                      </a:r>
                      <a:r>
                        <a:rPr lang="he-IL" sz="1050" dirty="0"/>
                        <a:t> שיצרנו בשורה 8 עם שתי עמודות – אחת שמכילה את שם התורם והשנייה את מחרק המינג</a:t>
                      </a:r>
                      <a:endParaRPr lang="en-IL" sz="1050" dirty="0"/>
                    </a:p>
                  </a:txBody>
                  <a:tcPr/>
                </a:tc>
                <a:tc>
                  <a:txBody>
                    <a:bodyPr/>
                    <a:lstStyle/>
                    <a:p>
                      <a:pPr algn="r" rtl="1"/>
                      <a:r>
                        <a:rPr lang="he-IL" sz="1050" dirty="0"/>
                        <a:t>16</a:t>
                      </a:r>
                      <a:endParaRPr lang="en-IL" sz="1050" dirty="0"/>
                    </a:p>
                  </a:txBody>
                  <a:tcPr/>
                </a:tc>
                <a:extLst>
                  <a:ext uri="{0D108BD9-81ED-4DB2-BD59-A6C34878D82A}">
                    <a16:rowId xmlns:a16="http://schemas.microsoft.com/office/drawing/2014/main" val="1818532463"/>
                  </a:ext>
                </a:extLst>
              </a:tr>
              <a:tr h="287637">
                <a:tc>
                  <a:txBody>
                    <a:bodyPr/>
                    <a:lstStyle/>
                    <a:p>
                      <a:pPr algn="r" rtl="1"/>
                      <a:r>
                        <a:rPr lang="he-IL" sz="1050" dirty="0"/>
                        <a:t>נותנים שמות לעמודות של ה-</a:t>
                      </a:r>
                      <a:r>
                        <a:rPr lang="en-US" sz="1050" dirty="0" err="1"/>
                        <a:t>data.frame</a:t>
                      </a:r>
                      <a:endParaRPr lang="en-IL" sz="1050" dirty="0"/>
                    </a:p>
                  </a:txBody>
                  <a:tcPr/>
                </a:tc>
                <a:tc>
                  <a:txBody>
                    <a:bodyPr/>
                    <a:lstStyle/>
                    <a:p>
                      <a:pPr algn="r" rtl="1"/>
                      <a:r>
                        <a:rPr lang="he-IL" sz="1050" dirty="0"/>
                        <a:t>18</a:t>
                      </a:r>
                      <a:endParaRPr lang="en-IL" sz="1050" dirty="0"/>
                    </a:p>
                  </a:txBody>
                  <a:tcPr/>
                </a:tc>
                <a:extLst>
                  <a:ext uri="{0D108BD9-81ED-4DB2-BD59-A6C34878D82A}">
                    <a16:rowId xmlns:a16="http://schemas.microsoft.com/office/drawing/2014/main" val="4230487445"/>
                  </a:ext>
                </a:extLst>
              </a:tr>
              <a:tr h="287637">
                <a:tc>
                  <a:txBody>
                    <a:bodyPr/>
                    <a:lstStyle/>
                    <a:p>
                      <a:pPr algn="r" rtl="1"/>
                      <a:r>
                        <a:rPr lang="he-IL" sz="1050" dirty="0"/>
                        <a:t>בודקים אילו אנשים בעלי מרחק המינג קטן מ-9 (הסבר בשורות 20-24)</a:t>
                      </a:r>
                      <a:endParaRPr lang="en-IL" sz="1050" dirty="0"/>
                    </a:p>
                  </a:txBody>
                  <a:tcPr/>
                </a:tc>
                <a:tc>
                  <a:txBody>
                    <a:bodyPr/>
                    <a:lstStyle/>
                    <a:p>
                      <a:pPr algn="r" rtl="1"/>
                      <a:r>
                        <a:rPr lang="he-IL" sz="1050" dirty="0"/>
                        <a:t>26</a:t>
                      </a:r>
                      <a:endParaRPr lang="en-IL" sz="1050" dirty="0"/>
                    </a:p>
                  </a:txBody>
                  <a:tcPr/>
                </a:tc>
                <a:extLst>
                  <a:ext uri="{0D108BD9-81ED-4DB2-BD59-A6C34878D82A}">
                    <a16:rowId xmlns:a16="http://schemas.microsoft.com/office/drawing/2014/main" val="3304991247"/>
                  </a:ext>
                </a:extLst>
              </a:tr>
            </a:tbl>
          </a:graphicData>
        </a:graphic>
      </p:graphicFrame>
    </p:spTree>
    <p:extLst>
      <p:ext uri="{BB962C8B-B14F-4D97-AF65-F5344CB8AC3E}">
        <p14:creationId xmlns:p14="http://schemas.microsoft.com/office/powerpoint/2010/main" val="329254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83364E-A1EC-4473-A0EC-452EA57EEC12}"/>
              </a:ext>
            </a:extLst>
          </p:cNvPr>
          <p:cNvSpPr>
            <a:spLocks noGrp="1"/>
          </p:cNvSpPr>
          <p:nvPr>
            <p:ph type="body" sz="quarter" idx="13"/>
          </p:nvPr>
        </p:nvSpPr>
        <p:spPr/>
        <p:txBody>
          <a:bodyPr/>
          <a:lstStyle/>
          <a:p>
            <a:r>
              <a:rPr lang="he-IL" dirty="0"/>
              <a:t>רשתות</a:t>
            </a:r>
            <a:endParaRPr lang="en-IL" dirty="0"/>
          </a:p>
        </p:txBody>
      </p:sp>
      <p:sp>
        <p:nvSpPr>
          <p:cNvPr id="5" name="Rectangle 4">
            <a:extLst>
              <a:ext uri="{FF2B5EF4-FFF2-40B4-BE49-F238E27FC236}">
                <a16:creationId xmlns:a16="http://schemas.microsoft.com/office/drawing/2014/main" id="{5DECAAC8-31E7-425B-9534-C62EF8813EDD}"/>
              </a:ext>
            </a:extLst>
          </p:cNvPr>
          <p:cNvSpPr/>
          <p:nvPr/>
        </p:nvSpPr>
        <p:spPr>
          <a:xfrm>
            <a:off x="926757" y="1054614"/>
            <a:ext cx="10882183" cy="2055819"/>
          </a:xfrm>
          <a:prstGeom prst="rect">
            <a:avLst/>
          </a:prstGeom>
        </p:spPr>
        <p:txBody>
          <a:bodyPr wrap="square">
            <a:spAutoFit/>
          </a:bodyPr>
          <a:lstStyle/>
          <a:p>
            <a:pPr algn="r" rtl="1">
              <a:lnSpc>
                <a:spcPct val="250000"/>
              </a:lnSpc>
            </a:pPr>
            <a:r>
              <a:rPr lang="he-IL" dirty="0"/>
              <a:t>כאשר אנחנו עושים ניתוח נתונים רב-מימדיים למידע ביולוגי, נצפה שיהיו קשרים רבים בין שניים או יותר מהמשתנים.</a:t>
            </a:r>
          </a:p>
          <a:p>
            <a:pPr algn="r" rtl="1">
              <a:lnSpc>
                <a:spcPct val="250000"/>
              </a:lnSpc>
            </a:pPr>
            <a:r>
              <a:rPr lang="he-IL" dirty="0"/>
              <a:t>כדי להבין את הקשרים האלו נרצה לבנות רשתות (</a:t>
            </a:r>
            <a:r>
              <a:rPr lang="en-US" dirty="0"/>
              <a:t>networks</a:t>
            </a:r>
            <a:r>
              <a:rPr lang="he-IL" dirty="0"/>
              <a:t>) של קשרים, כשהמרחק בין שתי דוגמאות/מימדים הוא הבסיס לקביעה יש קשר בין שתי הדוגמאות/מימדים הללו. את הרשתות שנמצא נוכל לייצג באמצעות גרפים. </a:t>
            </a:r>
            <a:endParaRPr lang="en-IL" dirty="0"/>
          </a:p>
        </p:txBody>
      </p:sp>
      <p:pic>
        <p:nvPicPr>
          <p:cNvPr id="6" name="Picture 5">
            <a:extLst>
              <a:ext uri="{FF2B5EF4-FFF2-40B4-BE49-F238E27FC236}">
                <a16:creationId xmlns:a16="http://schemas.microsoft.com/office/drawing/2014/main" id="{5D71C38F-2673-498E-ABCD-5C9C58C0AB4E}"/>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9114" y="4009237"/>
            <a:ext cx="1713455" cy="1499166"/>
          </a:xfrm>
          <a:prstGeom prst="rect">
            <a:avLst/>
          </a:prstGeom>
          <a:noFill/>
          <a:ln w="9525">
            <a:noFill/>
            <a:miter lim="800000"/>
            <a:headEnd/>
            <a:tailEnd/>
          </a:ln>
          <a:effectLst/>
        </p:spPr>
      </p:pic>
      <p:pic>
        <p:nvPicPr>
          <p:cNvPr id="7" name="Picture 6">
            <a:extLst>
              <a:ext uri="{FF2B5EF4-FFF2-40B4-BE49-F238E27FC236}">
                <a16:creationId xmlns:a16="http://schemas.microsoft.com/office/drawing/2014/main" id="{FD47656F-A365-40A4-B6AB-B05304EB5E89}"/>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99300" y="4009237"/>
            <a:ext cx="1825316" cy="1512090"/>
          </a:xfrm>
          <a:prstGeom prst="rect">
            <a:avLst/>
          </a:prstGeom>
          <a:noFill/>
          <a:ln w="9525">
            <a:noFill/>
            <a:miter lim="800000"/>
            <a:headEnd/>
            <a:tailEnd/>
          </a:ln>
          <a:effectLst/>
        </p:spPr>
      </p:pic>
      <p:pic>
        <p:nvPicPr>
          <p:cNvPr id="8" name="Picture 7">
            <a:extLst>
              <a:ext uri="{FF2B5EF4-FFF2-40B4-BE49-F238E27FC236}">
                <a16:creationId xmlns:a16="http://schemas.microsoft.com/office/drawing/2014/main" id="{86AC1DE1-532E-4427-BA39-88E82C5DEBEF}"/>
              </a:ext>
            </a:extLst>
          </p:cNvPr>
          <p:cNvPicPr/>
          <p:nvPr/>
        </p:nvPicPr>
        <p:blipFill>
          <a:blip r:embed="rId4">
            <a:extLst>
              <a:ext uri="{28A0092B-C50C-407E-A947-70E740481C1C}">
                <a14:useLocalDpi xmlns:a14="http://schemas.microsoft.com/office/drawing/2010/main" val="0"/>
              </a:ext>
            </a:extLst>
          </a:blip>
          <a:stretch>
            <a:fillRect/>
          </a:stretch>
        </p:blipFill>
        <p:spPr>
          <a:xfrm>
            <a:off x="7105135" y="3747568"/>
            <a:ext cx="4436075" cy="1833365"/>
          </a:xfrm>
          <a:prstGeom prst="rect">
            <a:avLst/>
          </a:prstGeom>
        </p:spPr>
      </p:pic>
      <p:sp>
        <p:nvSpPr>
          <p:cNvPr id="9" name="Rectangle 8">
            <a:extLst>
              <a:ext uri="{FF2B5EF4-FFF2-40B4-BE49-F238E27FC236}">
                <a16:creationId xmlns:a16="http://schemas.microsoft.com/office/drawing/2014/main" id="{81678BC6-365D-4193-A6A9-FE81A3FFFDB3}"/>
              </a:ext>
            </a:extLst>
          </p:cNvPr>
          <p:cNvSpPr/>
          <p:nvPr/>
        </p:nvSpPr>
        <p:spPr>
          <a:xfrm>
            <a:off x="1350370" y="5362832"/>
            <a:ext cx="1136822" cy="672620"/>
          </a:xfrm>
          <a:prstGeom prst="rect">
            <a:avLst/>
          </a:prstGeom>
        </p:spPr>
        <p:txBody>
          <a:bodyPr wrap="square">
            <a:spAutoFit/>
          </a:bodyPr>
          <a:lstStyle/>
          <a:p>
            <a:pPr algn="r" rtl="1">
              <a:lnSpc>
                <a:spcPct val="250000"/>
              </a:lnSpc>
            </a:pPr>
            <a:r>
              <a:rPr lang="en-US" dirty="0"/>
              <a:t>directed</a:t>
            </a:r>
            <a:endParaRPr lang="en-IL" dirty="0"/>
          </a:p>
        </p:txBody>
      </p:sp>
      <p:sp>
        <p:nvSpPr>
          <p:cNvPr id="10" name="Rectangle 9">
            <a:extLst>
              <a:ext uri="{FF2B5EF4-FFF2-40B4-BE49-F238E27FC236}">
                <a16:creationId xmlns:a16="http://schemas.microsoft.com/office/drawing/2014/main" id="{12135649-95D8-4039-BBFF-9A076EED585D}"/>
              </a:ext>
            </a:extLst>
          </p:cNvPr>
          <p:cNvSpPr/>
          <p:nvPr/>
        </p:nvSpPr>
        <p:spPr>
          <a:xfrm>
            <a:off x="3693196" y="5362832"/>
            <a:ext cx="1325656" cy="672620"/>
          </a:xfrm>
          <a:prstGeom prst="rect">
            <a:avLst/>
          </a:prstGeom>
        </p:spPr>
        <p:txBody>
          <a:bodyPr wrap="square">
            <a:spAutoFit/>
          </a:bodyPr>
          <a:lstStyle/>
          <a:p>
            <a:pPr algn="r" rtl="1">
              <a:lnSpc>
                <a:spcPct val="250000"/>
              </a:lnSpc>
            </a:pPr>
            <a:r>
              <a:rPr lang="en-US" dirty="0"/>
              <a:t>undirected</a:t>
            </a:r>
            <a:endParaRPr lang="en-IL" dirty="0"/>
          </a:p>
        </p:txBody>
      </p:sp>
      <p:cxnSp>
        <p:nvCxnSpPr>
          <p:cNvPr id="4" name="Straight Arrow Connector 3">
            <a:extLst>
              <a:ext uri="{FF2B5EF4-FFF2-40B4-BE49-F238E27FC236}">
                <a16:creationId xmlns:a16="http://schemas.microsoft.com/office/drawing/2014/main" id="{10E008F4-E658-4B85-93FF-BD101A2C8900}"/>
              </a:ext>
            </a:extLst>
          </p:cNvPr>
          <p:cNvCxnSpPr>
            <a:cxnSpLocks/>
          </p:cNvCxnSpPr>
          <p:nvPr/>
        </p:nvCxnSpPr>
        <p:spPr>
          <a:xfrm flipH="1">
            <a:off x="7749914" y="3659561"/>
            <a:ext cx="530120" cy="2953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BCE803E6-633F-45D2-9937-67CC3C2CAEAA}"/>
              </a:ext>
            </a:extLst>
          </p:cNvPr>
          <p:cNvSpPr/>
          <p:nvPr/>
        </p:nvSpPr>
        <p:spPr>
          <a:xfrm>
            <a:off x="8176783" y="3032739"/>
            <a:ext cx="748030" cy="670825"/>
          </a:xfrm>
          <a:prstGeom prst="rect">
            <a:avLst/>
          </a:prstGeom>
        </p:spPr>
        <p:txBody>
          <a:bodyPr wrap="square">
            <a:spAutoFit/>
          </a:bodyPr>
          <a:lstStyle/>
          <a:p>
            <a:pPr algn="r" rtl="1">
              <a:lnSpc>
                <a:spcPct val="250000"/>
              </a:lnSpc>
            </a:pPr>
            <a:r>
              <a:rPr lang="he-IL" dirty="0"/>
              <a:t>צומת</a:t>
            </a:r>
            <a:endParaRPr lang="en-IL" dirty="0"/>
          </a:p>
        </p:txBody>
      </p:sp>
      <p:sp>
        <p:nvSpPr>
          <p:cNvPr id="12" name="Rectangle 11">
            <a:extLst>
              <a:ext uri="{FF2B5EF4-FFF2-40B4-BE49-F238E27FC236}">
                <a16:creationId xmlns:a16="http://schemas.microsoft.com/office/drawing/2014/main" id="{B19F79D1-F61B-4E20-A9DF-5D1BCF8499A6}"/>
              </a:ext>
            </a:extLst>
          </p:cNvPr>
          <p:cNvSpPr/>
          <p:nvPr/>
        </p:nvSpPr>
        <p:spPr>
          <a:xfrm>
            <a:off x="8280034" y="5668940"/>
            <a:ext cx="748030" cy="670825"/>
          </a:xfrm>
          <a:prstGeom prst="rect">
            <a:avLst/>
          </a:prstGeom>
        </p:spPr>
        <p:txBody>
          <a:bodyPr wrap="square">
            <a:spAutoFit/>
          </a:bodyPr>
          <a:lstStyle/>
          <a:p>
            <a:pPr algn="r" rtl="1">
              <a:lnSpc>
                <a:spcPct val="250000"/>
              </a:lnSpc>
            </a:pPr>
            <a:r>
              <a:rPr lang="he-IL" dirty="0"/>
              <a:t>קשר</a:t>
            </a:r>
            <a:endParaRPr lang="en-IL" dirty="0"/>
          </a:p>
        </p:txBody>
      </p:sp>
      <p:cxnSp>
        <p:nvCxnSpPr>
          <p:cNvPr id="13" name="Straight Arrow Connector 12">
            <a:extLst>
              <a:ext uri="{FF2B5EF4-FFF2-40B4-BE49-F238E27FC236}">
                <a16:creationId xmlns:a16="http://schemas.microsoft.com/office/drawing/2014/main" id="{65A31628-2DD3-4BF5-9859-2D5A5A8C2D5F}"/>
              </a:ext>
            </a:extLst>
          </p:cNvPr>
          <p:cNvCxnSpPr>
            <a:cxnSpLocks/>
          </p:cNvCxnSpPr>
          <p:nvPr/>
        </p:nvCxnSpPr>
        <p:spPr>
          <a:xfrm flipV="1">
            <a:off x="8684029" y="5244623"/>
            <a:ext cx="0" cy="6726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33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83364E-A1EC-4473-A0EC-452EA57EEC12}"/>
              </a:ext>
            </a:extLst>
          </p:cNvPr>
          <p:cNvSpPr>
            <a:spLocks noGrp="1"/>
          </p:cNvSpPr>
          <p:nvPr>
            <p:ph type="body" sz="quarter" idx="13"/>
          </p:nvPr>
        </p:nvSpPr>
        <p:spPr/>
        <p:txBody>
          <a:bodyPr/>
          <a:lstStyle/>
          <a:p>
            <a:r>
              <a:rPr lang="he-IL" dirty="0"/>
              <a:t>רשתות</a:t>
            </a:r>
            <a:endParaRPr lang="en-IL" dirty="0"/>
          </a:p>
        </p:txBody>
      </p:sp>
      <p:sp>
        <p:nvSpPr>
          <p:cNvPr id="5" name="Rectangle 4">
            <a:extLst>
              <a:ext uri="{FF2B5EF4-FFF2-40B4-BE49-F238E27FC236}">
                <a16:creationId xmlns:a16="http://schemas.microsoft.com/office/drawing/2014/main" id="{5DECAAC8-31E7-425B-9534-C62EF8813EDD}"/>
              </a:ext>
            </a:extLst>
          </p:cNvPr>
          <p:cNvSpPr/>
          <p:nvPr/>
        </p:nvSpPr>
        <p:spPr>
          <a:xfrm>
            <a:off x="926757" y="1054614"/>
            <a:ext cx="10882183" cy="5518306"/>
          </a:xfrm>
          <a:prstGeom prst="rect">
            <a:avLst/>
          </a:prstGeom>
        </p:spPr>
        <p:txBody>
          <a:bodyPr wrap="square">
            <a:spAutoFit/>
          </a:bodyPr>
          <a:lstStyle/>
          <a:p>
            <a:pPr algn="r" rtl="1">
              <a:lnSpc>
                <a:spcPct val="250000"/>
              </a:lnSpc>
            </a:pPr>
            <a:r>
              <a:rPr lang="he-IL" sz="1800" dirty="0">
                <a:effectLst/>
                <a:latin typeface="Calibri" panose="020F0502020204030204" pitchFamily="34" charset="0"/>
                <a:ea typeface="Calibri" panose="020F0502020204030204" pitchFamily="34" charset="0"/>
                <a:cs typeface="Arial" panose="020B0604020202020204" pitchFamily="34" charset="0"/>
              </a:rPr>
              <a:t>כדי להבין איך כל צומת קשורה לצומת אחרת, נשתמש במטריצת המרחקים עליה למדנו בשיעור הקודם. </a:t>
            </a:r>
          </a:p>
          <a:p>
            <a:pPr algn="r" rtl="1">
              <a:lnSpc>
                <a:spcPct val="250000"/>
              </a:lnSpc>
            </a:pPr>
            <a:r>
              <a:rPr lang="he-IL" sz="1800" dirty="0">
                <a:effectLst/>
                <a:latin typeface="Calibri" panose="020F0502020204030204" pitchFamily="34" charset="0"/>
                <a:ea typeface="Calibri" panose="020F0502020204030204" pitchFamily="34" charset="0"/>
                <a:cs typeface="Arial" panose="020B0604020202020204" pitchFamily="34" charset="0"/>
              </a:rPr>
              <a:t>המרחק במטריצה מצביע לנו על הקשר בין כל שני צמתים.</a:t>
            </a:r>
          </a:p>
          <a:p>
            <a:pPr algn="r" rtl="1">
              <a:lnSpc>
                <a:spcPct val="250000"/>
              </a:lnSpc>
            </a:pPr>
            <a:endParaRPr lang="he-IL" b="1" dirty="0">
              <a:latin typeface="Calibri" panose="020F0502020204030204" pitchFamily="34" charset="0"/>
              <a:cs typeface="Arial" panose="020B0604020202020204" pitchFamily="34" charset="0"/>
            </a:endParaRPr>
          </a:p>
          <a:p>
            <a:pPr algn="r" rtl="1">
              <a:lnSpc>
                <a:spcPct val="250000"/>
              </a:lnSpc>
            </a:pPr>
            <a:endParaRPr lang="he-IL" b="1" dirty="0">
              <a:latin typeface="Calibri" panose="020F0502020204030204" pitchFamily="34" charset="0"/>
              <a:cs typeface="Arial" panose="020B0604020202020204" pitchFamily="34" charset="0"/>
            </a:endParaRPr>
          </a:p>
          <a:p>
            <a:pPr algn="r" rtl="1">
              <a:lnSpc>
                <a:spcPct val="250000"/>
              </a:lnSpc>
            </a:pPr>
            <a:endParaRPr lang="he-IL" b="1" dirty="0">
              <a:latin typeface="Calibri" panose="020F0502020204030204" pitchFamily="34" charset="0"/>
              <a:cs typeface="Arial" panose="020B0604020202020204" pitchFamily="34" charset="0"/>
            </a:endParaRPr>
          </a:p>
          <a:p>
            <a:pPr algn="r" rtl="1">
              <a:lnSpc>
                <a:spcPct val="250000"/>
              </a:lnSpc>
            </a:pPr>
            <a:endParaRPr lang="he-IL" b="1" dirty="0">
              <a:latin typeface="Calibri" panose="020F0502020204030204" pitchFamily="34" charset="0"/>
              <a:cs typeface="Arial" panose="020B0604020202020204" pitchFamily="34" charset="0"/>
            </a:endParaRPr>
          </a:p>
          <a:p>
            <a:pPr algn="r" rtl="1">
              <a:lnSpc>
                <a:spcPct val="250000"/>
              </a:lnSpc>
            </a:pPr>
            <a:r>
              <a:rPr lang="he-IL" b="1" dirty="0">
                <a:latin typeface="Calibri" panose="020F0502020204030204" pitchFamily="34" charset="0"/>
                <a:cs typeface="Arial" panose="020B0604020202020204" pitchFamily="34" charset="0"/>
              </a:rPr>
              <a:t>מטריצת סמיכות (</a:t>
            </a:r>
            <a:r>
              <a:rPr lang="en-US" b="1" dirty="0">
                <a:latin typeface="Calibri" panose="020F0502020204030204" pitchFamily="34" charset="0"/>
                <a:cs typeface="Arial" panose="020B0604020202020204" pitchFamily="34" charset="0"/>
              </a:rPr>
              <a:t>Adjacency matrix</a:t>
            </a:r>
            <a:r>
              <a:rPr lang="he-IL" b="1" dirty="0">
                <a:latin typeface="Calibri" panose="020F0502020204030204" pitchFamily="34" charset="0"/>
                <a:cs typeface="Arial" panose="020B0604020202020204" pitchFamily="34" charset="0"/>
              </a:rPr>
              <a:t>) </a:t>
            </a:r>
            <a:r>
              <a:rPr lang="he-IL" dirty="0">
                <a:latin typeface="Calibri" panose="020F0502020204030204" pitchFamily="34" charset="0"/>
                <a:cs typeface="Arial" panose="020B0604020202020204" pitchFamily="34" charset="0"/>
              </a:rPr>
              <a:t>– מטריצת המרחקים לאחר שקבענו סף הנחשב בעיניינו ל"קשר" – ערכים גדולים או שווים (בערך מוחלט) לסף, יקבלו 1, וכל השאר – 0.</a:t>
            </a:r>
            <a:endParaRPr lang="en-IL" b="1" dirty="0"/>
          </a:p>
        </p:txBody>
      </p:sp>
      <p:pic>
        <p:nvPicPr>
          <p:cNvPr id="14" name="Picture 13">
            <a:extLst>
              <a:ext uri="{FF2B5EF4-FFF2-40B4-BE49-F238E27FC236}">
                <a16:creationId xmlns:a16="http://schemas.microsoft.com/office/drawing/2014/main" id="{31FD87F1-7187-4D77-8AE4-49C6EBE4C9A7}"/>
              </a:ext>
            </a:extLst>
          </p:cNvPr>
          <p:cNvPicPr>
            <a:picLocks noChangeAspect="1"/>
          </p:cNvPicPr>
          <p:nvPr/>
        </p:nvPicPr>
        <p:blipFill>
          <a:blip r:embed="rId2"/>
          <a:stretch>
            <a:fillRect/>
          </a:stretch>
        </p:blipFill>
        <p:spPr>
          <a:xfrm>
            <a:off x="3415119" y="3155342"/>
            <a:ext cx="6145301" cy="1316850"/>
          </a:xfrm>
          <a:prstGeom prst="rect">
            <a:avLst/>
          </a:prstGeom>
        </p:spPr>
      </p:pic>
    </p:spTree>
    <p:extLst>
      <p:ext uri="{BB962C8B-B14F-4D97-AF65-F5344CB8AC3E}">
        <p14:creationId xmlns:p14="http://schemas.microsoft.com/office/powerpoint/2010/main" val="126983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3CAAC1-57C1-4F4A-9C75-6AF0693AF433}"/>
              </a:ext>
            </a:extLst>
          </p:cNvPr>
          <p:cNvSpPr>
            <a:spLocks noGrp="1"/>
          </p:cNvSpPr>
          <p:nvPr>
            <p:ph type="body" sz="quarter" idx="13"/>
          </p:nvPr>
        </p:nvSpPr>
        <p:spPr/>
        <p:txBody>
          <a:bodyPr/>
          <a:lstStyle/>
          <a:p>
            <a:r>
              <a:rPr lang="he-IL" dirty="0"/>
              <a:t>איך בונים רשת?</a:t>
            </a:r>
            <a:endParaRPr lang="en-IL" dirty="0"/>
          </a:p>
        </p:txBody>
      </p:sp>
      <p:sp>
        <p:nvSpPr>
          <p:cNvPr id="4" name="Rectangle 3">
            <a:extLst>
              <a:ext uri="{FF2B5EF4-FFF2-40B4-BE49-F238E27FC236}">
                <a16:creationId xmlns:a16="http://schemas.microsoft.com/office/drawing/2014/main" id="{36C51A0D-9BD2-4B75-9BF1-C482C8D67666}"/>
              </a:ext>
            </a:extLst>
          </p:cNvPr>
          <p:cNvSpPr/>
          <p:nvPr/>
        </p:nvSpPr>
        <p:spPr>
          <a:xfrm>
            <a:off x="4077730" y="1015395"/>
            <a:ext cx="7858897" cy="1499257"/>
          </a:xfrm>
          <a:prstGeom prst="rect">
            <a:avLst/>
          </a:prstGeom>
        </p:spPr>
        <p:txBody>
          <a:bodyPr wrap="square">
            <a:spAutoFit/>
          </a:bodyPr>
          <a:lstStyle/>
          <a:p>
            <a:pPr algn="r" rtl="1">
              <a:lnSpc>
                <a:spcPct val="150000"/>
              </a:lnSpc>
              <a:spcAft>
                <a:spcPts val="800"/>
              </a:spcAft>
            </a:pPr>
            <a:r>
              <a:rPr lang="he-IL" b="1" dirty="0">
                <a:latin typeface="Calibri" panose="020F0502020204030204" pitchFamily="34" charset="0"/>
                <a:ea typeface="Calibri" panose="020F0502020204030204" pitchFamily="34" charset="0"/>
              </a:rPr>
              <a:t>שאלה 1:</a:t>
            </a:r>
            <a:endParaRPr lang="en-IL" dirty="0">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he-IL" dirty="0">
                <a:latin typeface="Calibri" panose="020F0502020204030204" pitchFamily="34" charset="0"/>
                <a:ea typeface="Calibri" panose="020F0502020204030204" pitchFamily="34" charset="0"/>
              </a:rPr>
              <a:t>נתונה מטריצת דמיון המחושבת לפי קורלציית פירסון בין גנים. </a:t>
            </a:r>
          </a:p>
          <a:p>
            <a:pPr algn="r" rtl="1">
              <a:lnSpc>
                <a:spcPct val="150000"/>
              </a:lnSpc>
              <a:spcAft>
                <a:spcPts val="800"/>
              </a:spcAft>
            </a:pPr>
            <a:r>
              <a:rPr lang="he-IL" dirty="0">
                <a:latin typeface="Calibri" panose="020F0502020204030204" pitchFamily="34" charset="0"/>
                <a:ea typeface="Calibri" panose="020F0502020204030204" pitchFamily="34" charset="0"/>
              </a:rPr>
              <a:t>שרטט את רשת הגנים המתקבלת מסף 0.9 (בערך מוחלט). מה המשמעות של הרשת?</a:t>
            </a:r>
            <a:endParaRPr lang="en-IL" dirty="0">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0A31528-9F57-4154-BAA9-4739B8E973C8}"/>
                  </a:ext>
                </a:extLst>
              </p:cNvPr>
              <p:cNvSpPr/>
              <p:nvPr/>
            </p:nvSpPr>
            <p:spPr>
              <a:xfrm>
                <a:off x="451015" y="1387677"/>
                <a:ext cx="3134512" cy="11269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IL" i="1">
                              <a:latin typeface="Cambria Math" panose="02040503050406030204" pitchFamily="18" charset="0"/>
                            </a:rPr>
                          </m:ctrlPr>
                        </m:dPr>
                        <m:e>
                          <m:m>
                            <m:mPr>
                              <m:plcHide m:val="on"/>
                              <m:mcs>
                                <m:mc>
                                  <m:mcPr>
                                    <m:count m:val="4"/>
                                    <m:mcJc m:val="center"/>
                                  </m:mcPr>
                                </m:mc>
                              </m:mcs>
                              <m:ctrlPr>
                                <a:rPr lang="en-IL" i="1">
                                  <a:latin typeface="Cambria Math" panose="02040503050406030204" pitchFamily="18" charset="0"/>
                                </a:rPr>
                              </m:ctrlPr>
                            </m:mPr>
                            <m:mr>
                              <m:e>
                                <m:r>
                                  <a:rPr lang="en-IL">
                                    <a:latin typeface="Cambria Math" panose="02040503050406030204" pitchFamily="18" charset="0"/>
                                  </a:rPr>
                                  <m:t>1</m:t>
                                </m:r>
                              </m:e>
                              <m:e>
                                <m:r>
                                  <a:rPr lang="en-IL" i="0">
                                    <a:latin typeface="Cambria Math" panose="02040503050406030204" pitchFamily="18" charset="0"/>
                                  </a:rPr>
                                  <m:t>0.98</m:t>
                                </m:r>
                              </m:e>
                              <m:e>
                                <m:r>
                                  <a:rPr lang="en-IL" i="0">
                                    <a:latin typeface="Cambria Math" panose="02040503050406030204" pitchFamily="18" charset="0"/>
                                  </a:rPr>
                                  <m:t>−0.9</m:t>
                                </m:r>
                              </m:e>
                              <m:e>
                                <m:r>
                                  <a:rPr lang="en-IL" i="0">
                                    <a:latin typeface="Cambria Math" panose="02040503050406030204" pitchFamily="18" charset="0"/>
                                  </a:rPr>
                                  <m:t>0.2</m:t>
                                </m:r>
                              </m:e>
                            </m:mr>
                            <m:mr>
                              <m:e>
                                <m:r>
                                  <a:rPr lang="en-IL" i="0">
                                    <a:latin typeface="Cambria Math" panose="02040503050406030204" pitchFamily="18" charset="0"/>
                                  </a:rPr>
                                  <m:t>0.98</m:t>
                                </m:r>
                              </m:e>
                              <m:e>
                                <m:r>
                                  <a:rPr lang="en-IL" i="0">
                                    <a:latin typeface="Cambria Math" panose="02040503050406030204" pitchFamily="18" charset="0"/>
                                  </a:rPr>
                                  <m:t>1</m:t>
                                </m:r>
                              </m:e>
                              <m:e>
                                <m:r>
                                  <a:rPr lang="en-IL" i="0">
                                    <a:latin typeface="Cambria Math" panose="02040503050406030204" pitchFamily="18" charset="0"/>
                                  </a:rPr>
                                  <m:t>−0.5</m:t>
                                </m:r>
                              </m:e>
                              <m:e>
                                <m:r>
                                  <a:rPr lang="en-IL" i="0">
                                    <a:latin typeface="Cambria Math" panose="02040503050406030204" pitchFamily="18" charset="0"/>
                                  </a:rPr>
                                  <m:t>0.95</m:t>
                                </m:r>
                              </m:e>
                            </m:mr>
                            <m:mr>
                              <m:e>
                                <m:r>
                                  <a:rPr lang="en-IL" i="0">
                                    <a:latin typeface="Cambria Math" panose="02040503050406030204" pitchFamily="18" charset="0"/>
                                  </a:rPr>
                                  <m:t>−0.9</m:t>
                                </m:r>
                              </m:e>
                              <m:e>
                                <m:r>
                                  <a:rPr lang="en-IL" i="0">
                                    <a:latin typeface="Cambria Math" panose="02040503050406030204" pitchFamily="18" charset="0"/>
                                  </a:rPr>
                                  <m:t>−0.5</m:t>
                                </m:r>
                              </m:e>
                              <m:e>
                                <m:r>
                                  <a:rPr lang="en-IL" i="0">
                                    <a:latin typeface="Cambria Math" panose="02040503050406030204" pitchFamily="18" charset="0"/>
                                  </a:rPr>
                                  <m:t>1</m:t>
                                </m:r>
                              </m:e>
                              <m:e>
                                <m:r>
                                  <a:rPr lang="en-IL" i="0">
                                    <a:latin typeface="Cambria Math" panose="02040503050406030204" pitchFamily="18" charset="0"/>
                                  </a:rPr>
                                  <m:t>0.8</m:t>
                                </m:r>
                              </m:e>
                            </m:mr>
                            <m:mr>
                              <m:e>
                                <m:r>
                                  <a:rPr lang="en-IL" i="0">
                                    <a:latin typeface="Cambria Math" panose="02040503050406030204" pitchFamily="18" charset="0"/>
                                  </a:rPr>
                                  <m:t>0.2</m:t>
                                </m:r>
                              </m:e>
                              <m:e>
                                <m:r>
                                  <a:rPr lang="en-IL" i="0">
                                    <a:latin typeface="Cambria Math" panose="02040503050406030204" pitchFamily="18" charset="0"/>
                                  </a:rPr>
                                  <m:t>0.95</m:t>
                                </m:r>
                              </m:e>
                              <m:e>
                                <m:r>
                                  <a:rPr lang="en-IL" i="0">
                                    <a:latin typeface="Cambria Math" panose="02040503050406030204" pitchFamily="18" charset="0"/>
                                  </a:rPr>
                                  <m:t>0.8</m:t>
                                </m:r>
                              </m:e>
                              <m:e>
                                <m:r>
                                  <a:rPr lang="en-IL" i="0">
                                    <a:latin typeface="Cambria Math" panose="02040503050406030204" pitchFamily="18" charset="0"/>
                                  </a:rPr>
                                  <m:t>1</m:t>
                                </m:r>
                              </m:e>
                            </m:mr>
                          </m:m>
                        </m:e>
                      </m:d>
                    </m:oMath>
                  </m:oMathPara>
                </a14:m>
                <a:endParaRPr lang="en-IL" dirty="0"/>
              </a:p>
            </p:txBody>
          </p:sp>
        </mc:Choice>
        <mc:Fallback xmlns="">
          <p:sp>
            <p:nvSpPr>
              <p:cNvPr id="5" name="Rectangle 4">
                <a:extLst>
                  <a:ext uri="{FF2B5EF4-FFF2-40B4-BE49-F238E27FC236}">
                    <a16:creationId xmlns:a16="http://schemas.microsoft.com/office/drawing/2014/main" id="{10A31528-9F57-4154-BAA9-4739B8E973C8}"/>
                  </a:ext>
                </a:extLst>
              </p:cNvPr>
              <p:cNvSpPr>
                <a:spLocks noRot="1" noChangeAspect="1" noMove="1" noResize="1" noEditPoints="1" noAdjustHandles="1" noChangeArrowheads="1" noChangeShapeType="1" noTextEdit="1"/>
              </p:cNvSpPr>
              <p:nvPr/>
            </p:nvSpPr>
            <p:spPr>
              <a:xfrm>
                <a:off x="451015" y="1387677"/>
                <a:ext cx="3134512" cy="1126975"/>
              </a:xfrm>
              <a:prstGeom prst="rect">
                <a:avLst/>
              </a:prstGeom>
              <a:blipFill>
                <a:blip r:embed="rId2"/>
                <a:stretch>
                  <a:fillRect/>
                </a:stretch>
              </a:blipFill>
            </p:spPr>
            <p:txBody>
              <a:bodyPr/>
              <a:lstStyle/>
              <a:p>
                <a:r>
                  <a:rPr lang="en-IL">
                    <a:noFill/>
                  </a:rPr>
                  <a:t> </a:t>
                </a:r>
              </a:p>
            </p:txBody>
          </p:sp>
        </mc:Fallback>
      </mc:AlternateContent>
      <p:sp>
        <p:nvSpPr>
          <p:cNvPr id="6" name="Rectangle 5">
            <a:extLst>
              <a:ext uri="{FF2B5EF4-FFF2-40B4-BE49-F238E27FC236}">
                <a16:creationId xmlns:a16="http://schemas.microsoft.com/office/drawing/2014/main" id="{C495A120-AE09-4CF1-9298-EE91D0A2B890}"/>
              </a:ext>
            </a:extLst>
          </p:cNvPr>
          <p:cNvSpPr/>
          <p:nvPr/>
        </p:nvSpPr>
        <p:spPr>
          <a:xfrm>
            <a:off x="4077730" y="2985289"/>
            <a:ext cx="7858897" cy="887422"/>
          </a:xfrm>
          <a:prstGeom prst="rect">
            <a:avLst/>
          </a:prstGeom>
        </p:spPr>
        <p:txBody>
          <a:bodyPr wrap="square">
            <a:spAutoFit/>
          </a:bodyPr>
          <a:lstStyle/>
          <a:p>
            <a:pPr algn="r" rtl="1">
              <a:lnSpc>
                <a:spcPct val="150000"/>
              </a:lnSpc>
              <a:spcAft>
                <a:spcPts val="800"/>
              </a:spcAft>
            </a:pPr>
            <a:r>
              <a:rPr lang="he-IL" b="1" dirty="0">
                <a:latin typeface="Calibri" panose="020F0502020204030204" pitchFamily="34" charset="0"/>
                <a:ea typeface="Calibri" panose="020F0502020204030204" pitchFamily="34" charset="0"/>
              </a:rPr>
              <a:t>תשובה:</a:t>
            </a:r>
            <a:endParaRPr lang="en-IL" dirty="0">
              <a:latin typeface="Calibri" panose="020F0502020204030204" pitchFamily="34" charset="0"/>
              <a:ea typeface="Calibri" panose="020F0502020204030204" pitchFamily="34" charset="0"/>
              <a:cs typeface="Arial" panose="020B0604020202020204" pitchFamily="34" charset="0"/>
            </a:endParaRPr>
          </a:p>
          <a:p>
            <a:pPr algn="r" rtl="1"/>
            <a:r>
              <a:rPr lang="he-IL" dirty="0">
                <a:latin typeface="Calibri" panose="020F0502020204030204" pitchFamily="34" charset="0"/>
                <a:ea typeface="Calibri" panose="020F0502020204030204" pitchFamily="34" charset="0"/>
              </a:rPr>
              <a:t>שימו לב שמעניין אותנו </a:t>
            </a:r>
            <a:r>
              <a:rPr lang="he-IL" b="1" dirty="0">
                <a:latin typeface="Calibri" panose="020F0502020204030204" pitchFamily="34" charset="0"/>
                <a:ea typeface="Calibri" panose="020F0502020204030204" pitchFamily="34" charset="0"/>
              </a:rPr>
              <a:t>אם</a:t>
            </a:r>
            <a:r>
              <a:rPr lang="he-IL" dirty="0">
                <a:latin typeface="Calibri" panose="020F0502020204030204" pitchFamily="34" charset="0"/>
                <a:ea typeface="Calibri" panose="020F0502020204030204" pitchFamily="34" charset="0"/>
              </a:rPr>
              <a:t> קיימת קורלציה. ולא מעניין אותנו </a:t>
            </a:r>
            <a:r>
              <a:rPr lang="he-IL" b="1" dirty="0">
                <a:latin typeface="Calibri" panose="020F0502020204030204" pitchFamily="34" charset="0"/>
                <a:ea typeface="Calibri" panose="020F0502020204030204" pitchFamily="34" charset="0"/>
              </a:rPr>
              <a:t>כמה חזקה</a:t>
            </a:r>
            <a:r>
              <a:rPr lang="he-IL" dirty="0">
                <a:latin typeface="Calibri" panose="020F0502020204030204" pitchFamily="34" charset="0"/>
                <a:ea typeface="Calibri" panose="020F0502020204030204" pitchFamily="34" charset="0"/>
              </a:rPr>
              <a:t> הקורלציה. </a:t>
            </a:r>
            <a:endParaRPr lang="en-IL" dirty="0"/>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94584D0-80B5-4517-BE5D-7C301201F88A}"/>
                  </a:ext>
                </a:extLst>
              </p:cNvPr>
              <p:cNvSpPr/>
              <p:nvPr/>
            </p:nvSpPr>
            <p:spPr>
              <a:xfrm>
                <a:off x="451015" y="4343348"/>
                <a:ext cx="3134512" cy="11269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IL" i="1" smtClean="0">
                              <a:latin typeface="Cambria Math" panose="02040503050406030204" pitchFamily="18" charset="0"/>
                            </a:rPr>
                          </m:ctrlPr>
                        </m:dPr>
                        <m:e>
                          <m:m>
                            <m:mPr>
                              <m:plcHide m:val="on"/>
                              <m:mcs>
                                <m:mc>
                                  <m:mcPr>
                                    <m:count m:val="4"/>
                                    <m:mcJc m:val="center"/>
                                  </m:mcPr>
                                </m:mc>
                              </m:mcs>
                              <m:ctrlPr>
                                <a:rPr lang="en-IL" i="1">
                                  <a:latin typeface="Cambria Math" panose="02040503050406030204" pitchFamily="18" charset="0"/>
                                </a:rPr>
                              </m:ctrlPr>
                            </m:mPr>
                            <m:mr>
                              <m:e>
                                <m:r>
                                  <a:rPr lang="en-IL" smtClean="0">
                                    <a:latin typeface="Cambria Math" panose="02040503050406030204" pitchFamily="18" charset="0"/>
                                  </a:rPr>
                                  <m:t>1</m:t>
                                </m:r>
                              </m:e>
                              <m:e>
                                <m:r>
                                  <a:rPr lang="en-IL">
                                    <a:latin typeface="Cambria Math" panose="02040503050406030204" pitchFamily="18" charset="0"/>
                                  </a:rPr>
                                  <m:t>0.98</m:t>
                                </m:r>
                              </m:e>
                              <m:e>
                                <m:r>
                                  <a:rPr lang="en-IL">
                                    <a:latin typeface="Cambria Math" panose="02040503050406030204" pitchFamily="18" charset="0"/>
                                  </a:rPr>
                                  <m:t>−0.9</m:t>
                                </m:r>
                              </m:e>
                              <m:e>
                                <m:r>
                                  <a:rPr lang="en-IL">
                                    <a:latin typeface="Cambria Math" panose="02040503050406030204" pitchFamily="18" charset="0"/>
                                  </a:rPr>
                                  <m:t>0.2</m:t>
                                </m:r>
                              </m:e>
                            </m:mr>
                            <m:mr>
                              <m:e>
                                <m:r>
                                  <a:rPr lang="en-IL">
                                    <a:latin typeface="Cambria Math" panose="02040503050406030204" pitchFamily="18" charset="0"/>
                                  </a:rPr>
                                  <m:t>0.98</m:t>
                                </m:r>
                              </m:e>
                              <m:e>
                                <m:r>
                                  <a:rPr lang="en-IL">
                                    <a:latin typeface="Cambria Math" panose="02040503050406030204" pitchFamily="18" charset="0"/>
                                  </a:rPr>
                                  <m:t>1</m:t>
                                </m:r>
                              </m:e>
                              <m:e>
                                <m:r>
                                  <a:rPr lang="en-IL">
                                    <a:latin typeface="Cambria Math" panose="02040503050406030204" pitchFamily="18" charset="0"/>
                                  </a:rPr>
                                  <m:t>−0.5</m:t>
                                </m:r>
                              </m:e>
                              <m:e>
                                <m:r>
                                  <a:rPr lang="en-IL">
                                    <a:latin typeface="Cambria Math" panose="02040503050406030204" pitchFamily="18" charset="0"/>
                                  </a:rPr>
                                  <m:t>0.95</m:t>
                                </m:r>
                              </m:e>
                            </m:mr>
                            <m:mr>
                              <m:e>
                                <m:r>
                                  <a:rPr lang="en-IL">
                                    <a:latin typeface="Cambria Math" panose="02040503050406030204" pitchFamily="18" charset="0"/>
                                  </a:rPr>
                                  <m:t>−0.9</m:t>
                                </m:r>
                              </m:e>
                              <m:e>
                                <m:r>
                                  <a:rPr lang="en-IL">
                                    <a:latin typeface="Cambria Math" panose="02040503050406030204" pitchFamily="18" charset="0"/>
                                  </a:rPr>
                                  <m:t>−0.5</m:t>
                                </m:r>
                              </m:e>
                              <m:e>
                                <m:r>
                                  <a:rPr lang="en-IL">
                                    <a:latin typeface="Cambria Math" panose="02040503050406030204" pitchFamily="18" charset="0"/>
                                  </a:rPr>
                                  <m:t>1</m:t>
                                </m:r>
                              </m:e>
                              <m:e>
                                <m:r>
                                  <a:rPr lang="en-IL">
                                    <a:latin typeface="Cambria Math" panose="02040503050406030204" pitchFamily="18" charset="0"/>
                                  </a:rPr>
                                  <m:t>0.8</m:t>
                                </m:r>
                              </m:e>
                            </m:mr>
                            <m:mr>
                              <m:e>
                                <m:r>
                                  <a:rPr lang="en-IL">
                                    <a:latin typeface="Cambria Math" panose="02040503050406030204" pitchFamily="18" charset="0"/>
                                  </a:rPr>
                                  <m:t>0.2</m:t>
                                </m:r>
                              </m:e>
                              <m:e>
                                <m:r>
                                  <a:rPr lang="en-IL">
                                    <a:latin typeface="Cambria Math" panose="02040503050406030204" pitchFamily="18" charset="0"/>
                                  </a:rPr>
                                  <m:t>0.95</m:t>
                                </m:r>
                              </m:e>
                              <m:e>
                                <m:r>
                                  <a:rPr lang="en-IL">
                                    <a:latin typeface="Cambria Math" panose="02040503050406030204" pitchFamily="18" charset="0"/>
                                  </a:rPr>
                                  <m:t>0.8</m:t>
                                </m:r>
                              </m:e>
                              <m:e>
                                <m:r>
                                  <a:rPr lang="en-IL">
                                    <a:latin typeface="Cambria Math" panose="02040503050406030204" pitchFamily="18" charset="0"/>
                                  </a:rPr>
                                  <m:t>1</m:t>
                                </m:r>
                              </m:e>
                            </m:mr>
                          </m:m>
                        </m:e>
                      </m:d>
                    </m:oMath>
                  </m:oMathPara>
                </a14:m>
                <a:endParaRPr lang="en-IL" dirty="0"/>
              </a:p>
            </p:txBody>
          </p:sp>
        </mc:Choice>
        <mc:Fallback xmlns="">
          <p:sp>
            <p:nvSpPr>
              <p:cNvPr id="8" name="Rectangle 7">
                <a:extLst>
                  <a:ext uri="{FF2B5EF4-FFF2-40B4-BE49-F238E27FC236}">
                    <a16:creationId xmlns:a16="http://schemas.microsoft.com/office/drawing/2014/main" id="{094584D0-80B5-4517-BE5D-7C301201F88A}"/>
                  </a:ext>
                </a:extLst>
              </p:cNvPr>
              <p:cNvSpPr>
                <a:spLocks noRot="1" noChangeAspect="1" noMove="1" noResize="1" noEditPoints="1" noAdjustHandles="1" noChangeArrowheads="1" noChangeShapeType="1" noTextEdit="1"/>
              </p:cNvSpPr>
              <p:nvPr/>
            </p:nvSpPr>
            <p:spPr>
              <a:xfrm>
                <a:off x="451015" y="4343348"/>
                <a:ext cx="3134512" cy="1126975"/>
              </a:xfrm>
              <a:prstGeom prst="rect">
                <a:avLst/>
              </a:prstGeom>
              <a:blipFill>
                <a:blip r:embed="rId3"/>
                <a:stretch>
                  <a:fillRect/>
                </a:stretch>
              </a:blipFill>
            </p:spPr>
            <p:txBody>
              <a:bodyPr/>
              <a:lstStyle/>
              <a:p>
                <a:r>
                  <a:rPr lang="en-IL">
                    <a:noFill/>
                  </a:rPr>
                  <a:t> </a:t>
                </a:r>
              </a:p>
            </p:txBody>
          </p:sp>
        </mc:Fallback>
      </mc:AlternateContent>
      <p:sp>
        <p:nvSpPr>
          <p:cNvPr id="9" name="Rectangle 8">
            <a:extLst>
              <a:ext uri="{FF2B5EF4-FFF2-40B4-BE49-F238E27FC236}">
                <a16:creationId xmlns:a16="http://schemas.microsoft.com/office/drawing/2014/main" id="{E0035722-A339-441F-B2AA-1C86962D6AE8}"/>
              </a:ext>
            </a:extLst>
          </p:cNvPr>
          <p:cNvSpPr/>
          <p:nvPr/>
        </p:nvSpPr>
        <p:spPr>
          <a:xfrm>
            <a:off x="755830" y="4343348"/>
            <a:ext cx="2520778" cy="1126975"/>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11" name="Straight Arrow Connector 10">
            <a:extLst>
              <a:ext uri="{FF2B5EF4-FFF2-40B4-BE49-F238E27FC236}">
                <a16:creationId xmlns:a16="http://schemas.microsoft.com/office/drawing/2014/main" id="{4E21581C-8349-454C-83DE-69371FB3C2E9}"/>
              </a:ext>
            </a:extLst>
          </p:cNvPr>
          <p:cNvCxnSpPr/>
          <p:nvPr/>
        </p:nvCxnSpPr>
        <p:spPr>
          <a:xfrm>
            <a:off x="2014151" y="2718486"/>
            <a:ext cx="0" cy="130981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8D9F283D-A71F-4149-A096-DB4100C2177C}"/>
              </a:ext>
            </a:extLst>
          </p:cNvPr>
          <p:cNvCxnSpPr/>
          <p:nvPr/>
        </p:nvCxnSpPr>
        <p:spPr>
          <a:xfrm>
            <a:off x="3904735" y="4856205"/>
            <a:ext cx="133453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5" name="Oval 14">
            <a:extLst>
              <a:ext uri="{FF2B5EF4-FFF2-40B4-BE49-F238E27FC236}">
                <a16:creationId xmlns:a16="http://schemas.microsoft.com/office/drawing/2014/main" id="{79C3D0A0-8546-489C-A6A6-AAD46811986D}"/>
              </a:ext>
            </a:extLst>
          </p:cNvPr>
          <p:cNvSpPr/>
          <p:nvPr/>
        </p:nvSpPr>
        <p:spPr>
          <a:xfrm>
            <a:off x="6248401" y="4170374"/>
            <a:ext cx="704336" cy="685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1</a:t>
            </a:r>
            <a:endParaRPr lang="en-IL" b="1" dirty="0"/>
          </a:p>
        </p:txBody>
      </p:sp>
      <p:sp>
        <p:nvSpPr>
          <p:cNvPr id="16" name="Oval 15">
            <a:extLst>
              <a:ext uri="{FF2B5EF4-FFF2-40B4-BE49-F238E27FC236}">
                <a16:creationId xmlns:a16="http://schemas.microsoft.com/office/drawing/2014/main" id="{8E3F4004-4DDC-4283-BCA3-4932603BE6B0}"/>
              </a:ext>
            </a:extLst>
          </p:cNvPr>
          <p:cNvSpPr/>
          <p:nvPr/>
        </p:nvSpPr>
        <p:spPr>
          <a:xfrm>
            <a:off x="7902139" y="4170374"/>
            <a:ext cx="704336" cy="685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2</a:t>
            </a:r>
            <a:endParaRPr lang="en-IL" b="1" dirty="0"/>
          </a:p>
        </p:txBody>
      </p:sp>
      <p:sp>
        <p:nvSpPr>
          <p:cNvPr id="17" name="Oval 16">
            <a:extLst>
              <a:ext uri="{FF2B5EF4-FFF2-40B4-BE49-F238E27FC236}">
                <a16:creationId xmlns:a16="http://schemas.microsoft.com/office/drawing/2014/main" id="{C41D7BBF-53CD-46D3-9553-42E3AED4BC61}"/>
              </a:ext>
            </a:extLst>
          </p:cNvPr>
          <p:cNvSpPr/>
          <p:nvPr/>
        </p:nvSpPr>
        <p:spPr>
          <a:xfrm>
            <a:off x="6248401" y="5635612"/>
            <a:ext cx="704336" cy="685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3</a:t>
            </a:r>
            <a:endParaRPr lang="en-IL" b="1" dirty="0"/>
          </a:p>
        </p:txBody>
      </p:sp>
      <p:sp>
        <p:nvSpPr>
          <p:cNvPr id="18" name="Oval 17">
            <a:extLst>
              <a:ext uri="{FF2B5EF4-FFF2-40B4-BE49-F238E27FC236}">
                <a16:creationId xmlns:a16="http://schemas.microsoft.com/office/drawing/2014/main" id="{6BF61C3D-AD8D-4756-9543-841B5477C90D}"/>
              </a:ext>
            </a:extLst>
          </p:cNvPr>
          <p:cNvSpPr/>
          <p:nvPr/>
        </p:nvSpPr>
        <p:spPr>
          <a:xfrm>
            <a:off x="7902139" y="5635611"/>
            <a:ext cx="704336" cy="6858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4</a:t>
            </a:r>
            <a:endParaRPr lang="en-IL" b="1" dirty="0"/>
          </a:p>
        </p:txBody>
      </p:sp>
    </p:spTree>
    <p:extLst>
      <p:ext uri="{BB962C8B-B14F-4D97-AF65-F5344CB8AC3E}">
        <p14:creationId xmlns:p14="http://schemas.microsoft.com/office/powerpoint/2010/main" val="3193084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A8D5DB-B3E3-44E7-91C3-937DC7300C18}"/>
              </a:ext>
            </a:extLst>
          </p:cNvPr>
          <p:cNvSpPr>
            <a:spLocks noGrp="1"/>
          </p:cNvSpPr>
          <p:nvPr>
            <p:ph type="body" sz="quarter" idx="13"/>
          </p:nvPr>
        </p:nvSpPr>
        <p:spPr/>
        <p:txBody>
          <a:bodyPr/>
          <a:lstStyle/>
          <a:p>
            <a:r>
              <a:rPr lang="he-IL" dirty="0"/>
              <a:t>הגדרות נוספות</a:t>
            </a:r>
            <a:endParaRPr lang="en-IL" dirty="0"/>
          </a:p>
        </p:txBody>
      </p:sp>
      <p:pic>
        <p:nvPicPr>
          <p:cNvPr id="4" name="תמונה 3">
            <a:extLst>
              <a:ext uri="{FF2B5EF4-FFF2-40B4-BE49-F238E27FC236}">
                <a16:creationId xmlns:a16="http://schemas.microsoft.com/office/drawing/2014/main" id="{B473C313-6E62-4EF7-99C5-7AE5F340815A}"/>
              </a:ext>
            </a:extLst>
          </p:cNvPr>
          <p:cNvPicPr/>
          <p:nvPr/>
        </p:nvPicPr>
        <p:blipFill rotWithShape="1">
          <a:blip r:embed="rId2"/>
          <a:srcRect l="33951" t="36099" r="35825" b="30402"/>
          <a:stretch/>
        </p:blipFill>
        <p:spPr bwMode="auto">
          <a:xfrm>
            <a:off x="400639" y="2022592"/>
            <a:ext cx="6069518" cy="3820013"/>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EEFAAB69-AEC6-45AA-8F4E-FF8D679795EA}"/>
              </a:ext>
            </a:extLst>
          </p:cNvPr>
          <p:cNvSpPr/>
          <p:nvPr/>
        </p:nvSpPr>
        <p:spPr>
          <a:xfrm>
            <a:off x="4077730" y="1015395"/>
            <a:ext cx="7858897" cy="5341334"/>
          </a:xfrm>
          <a:prstGeom prst="rect">
            <a:avLst/>
          </a:prstGeom>
        </p:spPr>
        <p:txBody>
          <a:bodyPr wrap="square">
            <a:spAutoFit/>
          </a:bodyPr>
          <a:lstStyle/>
          <a:p>
            <a:pPr marL="342900" indent="-342900" algn="r" rtl="1">
              <a:lnSpc>
                <a:spcPct val="150000"/>
              </a:lnSpc>
              <a:spcAft>
                <a:spcPts val="800"/>
              </a:spcAft>
              <a:buAutoNum type="arabicPeriod"/>
            </a:pPr>
            <a:r>
              <a:rPr lang="he-IL" b="1" dirty="0">
                <a:latin typeface="Calibri" panose="020F0502020204030204" pitchFamily="34" charset="0"/>
                <a:ea typeface="Calibri" panose="020F0502020204030204" pitchFamily="34" charset="0"/>
                <a:cs typeface="Arial" panose="020B0604020202020204" pitchFamily="34" charset="0"/>
              </a:rPr>
              <a:t>משקל (</a:t>
            </a:r>
            <a:r>
              <a:rPr lang="en-US" b="1" dirty="0">
                <a:latin typeface="Calibri" panose="020F0502020204030204" pitchFamily="34" charset="0"/>
                <a:ea typeface="Calibri" panose="020F0502020204030204" pitchFamily="34" charset="0"/>
                <a:cs typeface="Arial" panose="020B0604020202020204" pitchFamily="34" charset="0"/>
              </a:rPr>
              <a:t>weight</a:t>
            </a:r>
            <a:r>
              <a:rPr lang="he-IL" b="1" dirty="0">
                <a:latin typeface="Calibri" panose="020F0502020204030204" pitchFamily="34" charset="0"/>
                <a:ea typeface="Calibri" panose="020F0502020204030204" pitchFamily="34" charset="0"/>
                <a:cs typeface="Arial" panose="020B0604020202020204" pitchFamily="34" charset="0"/>
              </a:rPr>
              <a:t>)</a:t>
            </a:r>
            <a:br>
              <a:rPr lang="en-US" b="1"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מרחק</a:t>
            </a:r>
            <a:r>
              <a:rPr lang="en-US" dirty="0">
                <a:latin typeface="Calibri" panose="020F0502020204030204" pitchFamily="34" charset="0"/>
                <a:ea typeface="Calibri" panose="020F0502020204030204" pitchFamily="34" charset="0"/>
                <a:cs typeface="Arial" panose="020B0604020202020204" pitchFamily="34" charset="0"/>
              </a:rPr>
              <a:t>/</a:t>
            </a:r>
            <a:r>
              <a:rPr lang="he-IL" dirty="0">
                <a:latin typeface="Calibri" panose="020F0502020204030204" pitchFamily="34" charset="0"/>
                <a:ea typeface="Calibri" panose="020F0502020204030204" pitchFamily="34" charset="0"/>
                <a:cs typeface="Arial" panose="020B0604020202020204" pitchFamily="34" charset="0"/>
              </a:rPr>
              <a:t>ערך כלשהו שמצביע על עוצמת הקשר בין שני צמתים</a:t>
            </a:r>
            <a:br>
              <a:rPr lang="en-US" dirty="0">
                <a:latin typeface="Calibri" panose="020F0502020204030204" pitchFamily="34" charset="0"/>
                <a:ea typeface="Calibri" panose="020F0502020204030204" pitchFamily="34" charset="0"/>
                <a:cs typeface="Arial" panose="020B0604020202020204" pitchFamily="34" charset="0"/>
              </a:rPr>
            </a:br>
            <a:endParaRPr lang="he-IL" b="1" dirty="0">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50000"/>
              </a:lnSpc>
              <a:spcAft>
                <a:spcPts val="800"/>
              </a:spcAft>
              <a:buAutoNum type="arabicPeriod"/>
            </a:pPr>
            <a:r>
              <a:rPr lang="he-IL" b="1" dirty="0">
                <a:latin typeface="Calibri" panose="020F0502020204030204" pitchFamily="34" charset="0"/>
                <a:ea typeface="Calibri" panose="020F0502020204030204" pitchFamily="34" charset="0"/>
                <a:cs typeface="Arial" panose="020B0604020202020204" pitchFamily="34" charset="0"/>
              </a:rPr>
              <a:t>מסלולים (</a:t>
            </a:r>
            <a:r>
              <a:rPr lang="en-US" b="1" dirty="0">
                <a:latin typeface="Calibri" panose="020F0502020204030204" pitchFamily="34" charset="0"/>
                <a:ea typeface="Calibri" panose="020F0502020204030204" pitchFamily="34" charset="0"/>
                <a:cs typeface="Arial" panose="020B0604020202020204" pitchFamily="34" charset="0"/>
              </a:rPr>
              <a:t>paths</a:t>
            </a:r>
            <a:r>
              <a:rPr lang="he-IL" b="1" dirty="0">
                <a:latin typeface="Calibri" panose="020F0502020204030204" pitchFamily="34" charset="0"/>
                <a:ea typeface="Calibri" panose="020F0502020204030204" pitchFamily="34" charset="0"/>
                <a:cs typeface="Arial" panose="020B0604020202020204" pitchFamily="34" charset="0"/>
              </a:rPr>
              <a:t>)</a:t>
            </a:r>
            <a:br>
              <a:rPr lang="en-US" b="1"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דרך המחברת בין שתי נקודות</a:t>
            </a:r>
            <a:br>
              <a:rPr lang="en-US" dirty="0">
                <a:latin typeface="Calibri" panose="020F0502020204030204" pitchFamily="34" charset="0"/>
                <a:ea typeface="Calibri" panose="020F0502020204030204" pitchFamily="34" charset="0"/>
                <a:cs typeface="Arial" panose="020B0604020202020204" pitchFamily="34" charset="0"/>
              </a:rPr>
            </a:br>
            <a:endParaRPr lang="en-US" dirty="0">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50000"/>
              </a:lnSpc>
              <a:spcAft>
                <a:spcPts val="800"/>
              </a:spcAft>
              <a:buAutoNum type="arabicPeriod"/>
            </a:pPr>
            <a:r>
              <a:rPr lang="he-IL" b="1" dirty="0">
                <a:latin typeface="Calibri" panose="020F0502020204030204" pitchFamily="34" charset="0"/>
                <a:ea typeface="Calibri" panose="020F0502020204030204" pitchFamily="34" charset="0"/>
                <a:cs typeface="Arial" panose="020B0604020202020204" pitchFamily="34" charset="0"/>
              </a:rPr>
              <a:t>מרחק</a:t>
            </a:r>
            <a:r>
              <a:rPr lang="en-US" b="1" dirty="0">
                <a:latin typeface="Calibri" panose="020F0502020204030204" pitchFamily="34" charset="0"/>
                <a:ea typeface="Calibri" panose="020F0502020204030204" pitchFamily="34" charset="0"/>
                <a:cs typeface="Arial" panose="020B0604020202020204" pitchFamily="34" charset="0"/>
              </a:rPr>
              <a:t>/</a:t>
            </a:r>
            <a:r>
              <a:rPr lang="he-IL" b="1" dirty="0">
                <a:latin typeface="Calibri" panose="020F0502020204030204" pitchFamily="34" charset="0"/>
                <a:ea typeface="Calibri" panose="020F0502020204030204" pitchFamily="34" charset="0"/>
                <a:cs typeface="Arial" panose="020B0604020202020204" pitchFamily="34" charset="0"/>
              </a:rPr>
              <a:t>מסלול גיאודזי</a:t>
            </a:r>
            <a:br>
              <a:rPr lang="en-US" b="1"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המסלול הקצר ביותר בין שני צמתים</a:t>
            </a:r>
            <a:br>
              <a:rPr lang="en-US" dirty="0">
                <a:latin typeface="Calibri" panose="020F0502020204030204" pitchFamily="34" charset="0"/>
                <a:ea typeface="Calibri" panose="020F0502020204030204" pitchFamily="34" charset="0"/>
                <a:cs typeface="Arial" panose="020B0604020202020204" pitchFamily="34" charset="0"/>
              </a:rPr>
            </a:br>
            <a:endParaRPr lang="he-IL" dirty="0">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50000"/>
              </a:lnSpc>
              <a:spcAft>
                <a:spcPts val="800"/>
              </a:spcAft>
              <a:buAutoNum type="arabicPeriod"/>
            </a:pPr>
            <a:r>
              <a:rPr lang="he-IL" b="1" dirty="0">
                <a:latin typeface="Calibri" panose="020F0502020204030204" pitchFamily="34" charset="0"/>
                <a:ea typeface="Calibri" panose="020F0502020204030204" pitchFamily="34" charset="0"/>
                <a:cs typeface="Arial" panose="020B0604020202020204" pitchFamily="34" charset="0"/>
              </a:rPr>
              <a:t>מסלול ממוצע</a:t>
            </a:r>
            <a:br>
              <a:rPr lang="en-US"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ממוצע המרחק הגיאודזי בין כל הצמתים ברשת</a:t>
            </a:r>
            <a:br>
              <a:rPr lang="en-US" dirty="0">
                <a:latin typeface="Calibri" panose="020F0502020204030204" pitchFamily="34" charset="0"/>
                <a:ea typeface="Calibri" panose="020F0502020204030204" pitchFamily="34" charset="0"/>
                <a:cs typeface="Arial" panose="020B0604020202020204" pitchFamily="34" charset="0"/>
              </a:rPr>
            </a:br>
            <a:r>
              <a:rPr lang="he-IL" dirty="0">
                <a:latin typeface="Calibri" panose="020F0502020204030204" pitchFamily="34" charset="0"/>
                <a:ea typeface="Calibri" panose="020F0502020204030204" pitchFamily="34" charset="0"/>
                <a:cs typeface="Arial" panose="020B0604020202020204" pitchFamily="34" charset="0"/>
              </a:rPr>
              <a:t>למעט </a:t>
            </a:r>
            <a:r>
              <a:rPr lang="en-US" dirty="0">
                <a:latin typeface="Calibri" panose="020F0502020204030204" pitchFamily="34" charset="0"/>
                <a:ea typeface="Calibri" panose="020F0502020204030204" pitchFamily="34" charset="0"/>
                <a:cs typeface="Arial" panose="020B0604020202020204" pitchFamily="34" charset="0"/>
              </a:rPr>
              <a:t>singletons)</a:t>
            </a:r>
            <a:r>
              <a:rPr lang="he-IL" dirty="0">
                <a:latin typeface="Calibri" panose="020F0502020204030204" pitchFamily="34" charset="0"/>
                <a:ea typeface="Calibri" panose="020F0502020204030204" pitchFamily="34" charset="0"/>
                <a:cs typeface="Arial" panose="020B0604020202020204" pitchFamily="34" charset="0"/>
              </a:rPr>
              <a:t>)</a:t>
            </a:r>
            <a:endParaRPr lang="en-IL"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65723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5BB21D2FD3574DBA1104E4F295F8DE" ma:contentTypeVersion="10" ma:contentTypeDescription="Create a new document." ma:contentTypeScope="" ma:versionID="27c2b4575670773cd88f4fe0aa21beb2">
  <xsd:schema xmlns:xsd="http://www.w3.org/2001/XMLSchema" xmlns:xs="http://www.w3.org/2001/XMLSchema" xmlns:p="http://schemas.microsoft.com/office/2006/metadata/properties" xmlns:ns3="a9e6248f-22ad-4161-a691-b45f48e9be78" targetNamespace="http://schemas.microsoft.com/office/2006/metadata/properties" ma:root="true" ma:fieldsID="12f6d7873d9d2cd23c5e16fa82b07ff6" ns3:_="">
    <xsd:import namespace="a9e6248f-22ad-4161-a691-b45f48e9be7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e6248f-22ad-4161-a691-b45f48e9b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F36DD3-C1C3-4BE4-9C35-0FF504597035}">
  <ds:schemaRefs>
    <ds:schemaRef ds:uri="http://schemas.microsoft.com/sharepoint/v3/contenttype/forms"/>
  </ds:schemaRefs>
</ds:datastoreItem>
</file>

<file path=customXml/itemProps2.xml><?xml version="1.0" encoding="utf-8"?>
<ds:datastoreItem xmlns:ds="http://schemas.openxmlformats.org/officeDocument/2006/customXml" ds:itemID="{5B93DC40-5161-46FD-838A-3AC61E682F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e6248f-22ad-4161-a691-b45f48e9be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2DC905-9C70-47E7-BF01-F5707D99895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10554</TotalTime>
  <Words>1226</Words>
  <Application>Microsoft Office PowerPoint</Application>
  <PresentationFormat>Widescreen</PresentationFormat>
  <Paragraphs>193</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Mayan Briller</dc:creator>
  <cp:lastModifiedBy>Mayan Briller</cp:lastModifiedBy>
  <cp:revision>101</cp:revision>
  <dcterms:created xsi:type="dcterms:W3CDTF">2020-05-05T06:19:03Z</dcterms:created>
  <dcterms:modified xsi:type="dcterms:W3CDTF">2022-06-09T12:06:52Z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0x010100E45BB21D2FD3574DBA1104E4F295F8DE</vt:lpwstr>
  </property>
</Properties>
</file>