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3" r:id="rId2"/>
    <p:sldId id="257" r:id="rId3"/>
    <p:sldId id="282" r:id="rId4"/>
    <p:sldId id="258" r:id="rId5"/>
    <p:sldId id="259" r:id="rId6"/>
    <p:sldId id="260" r:id="rId7"/>
    <p:sldId id="256" r:id="rId8"/>
    <p:sldId id="261" r:id="rId9"/>
    <p:sldId id="277" r:id="rId10"/>
    <p:sldId id="280" r:id="rId11"/>
    <p:sldId id="262" r:id="rId12"/>
    <p:sldId id="263" r:id="rId13"/>
    <p:sldId id="264" r:id="rId14"/>
    <p:sldId id="265" r:id="rId15"/>
    <p:sldId id="266" r:id="rId16"/>
    <p:sldId id="267" r:id="rId17"/>
    <p:sldId id="278" r:id="rId18"/>
    <p:sldId id="279" r:id="rId19"/>
    <p:sldId id="284" r:id="rId20"/>
    <p:sldId id="285" r:id="rId21"/>
    <p:sldId id="286"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yan Briller" initials="MB" lastIdx="1" clrIdx="0">
    <p:extLst>
      <p:ext uri="{19B8F6BF-5375-455C-9EA6-DF929625EA0E}">
        <p15:presenceInfo xmlns:p15="http://schemas.microsoft.com/office/powerpoint/2012/main" userId="Mayan Bril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EBF7"/>
    <a:srgbClr val="FFFF00"/>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16D4B-94FB-4AE8-AE5A-AC80FE7B200F}" v="55" dt="2022-06-30T10:11:02.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39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an Briller" userId="fadfc235-5092-4476-b94c-6f16f0276611" providerId="ADAL" clId="{9B716D4B-94FB-4AE8-AE5A-AC80FE7B200F}"/>
    <pc:docChg chg="undo custSel addSld delSld modSld sldOrd">
      <pc:chgData name="Mayan Briller" userId="fadfc235-5092-4476-b94c-6f16f0276611" providerId="ADAL" clId="{9B716D4B-94FB-4AE8-AE5A-AC80FE7B200F}" dt="2022-06-30T10:11:03.894" v="1069" actId="2890"/>
      <pc:docMkLst>
        <pc:docMk/>
      </pc:docMkLst>
      <pc:sldChg chg="modSp modAnim">
        <pc:chgData name="Mayan Briller" userId="fadfc235-5092-4476-b94c-6f16f0276611" providerId="ADAL" clId="{9B716D4B-94FB-4AE8-AE5A-AC80FE7B200F}" dt="2022-06-29T11:10:00.978" v="110"/>
        <pc:sldMkLst>
          <pc:docMk/>
          <pc:sldMk cId="3053029468" sldId="256"/>
        </pc:sldMkLst>
        <pc:spChg chg="mod">
          <ac:chgData name="Mayan Briller" userId="fadfc235-5092-4476-b94c-6f16f0276611" providerId="ADAL" clId="{9B716D4B-94FB-4AE8-AE5A-AC80FE7B200F}" dt="2022-06-29T11:10:00.978" v="110"/>
          <ac:spMkLst>
            <pc:docMk/>
            <pc:sldMk cId="3053029468" sldId="256"/>
            <ac:spMk id="2" creationId="{743CFBE3-4A60-470E-A1CF-884548760419}"/>
          </ac:spMkLst>
        </pc:spChg>
      </pc:sldChg>
      <pc:sldChg chg="modSp mod">
        <pc:chgData name="Mayan Briller" userId="fadfc235-5092-4476-b94c-6f16f0276611" providerId="ADAL" clId="{9B716D4B-94FB-4AE8-AE5A-AC80FE7B200F}" dt="2022-06-30T06:10:40.130" v="1028" actId="113"/>
        <pc:sldMkLst>
          <pc:docMk/>
          <pc:sldMk cId="1601645037" sldId="258"/>
        </pc:sldMkLst>
        <pc:spChg chg="mod">
          <ac:chgData name="Mayan Briller" userId="fadfc235-5092-4476-b94c-6f16f0276611" providerId="ADAL" clId="{9B716D4B-94FB-4AE8-AE5A-AC80FE7B200F}" dt="2022-06-30T06:10:40.130" v="1028" actId="113"/>
          <ac:spMkLst>
            <pc:docMk/>
            <pc:sldMk cId="1601645037" sldId="258"/>
            <ac:spMk id="4" creationId="{A4435681-1E7A-4EFF-AA16-57C123667F5F}"/>
          </ac:spMkLst>
        </pc:spChg>
        <pc:spChg chg="mod">
          <ac:chgData name="Mayan Briller" userId="fadfc235-5092-4476-b94c-6f16f0276611" providerId="ADAL" clId="{9B716D4B-94FB-4AE8-AE5A-AC80FE7B200F}" dt="2022-06-29T09:30:49.508" v="66" actId="20577"/>
          <ac:spMkLst>
            <pc:docMk/>
            <pc:sldMk cId="1601645037" sldId="258"/>
            <ac:spMk id="8" creationId="{007F5C0E-86E1-4AE4-957E-2F49E6E319C7}"/>
          </ac:spMkLst>
        </pc:spChg>
      </pc:sldChg>
      <pc:sldChg chg="modSp mod modAnim">
        <pc:chgData name="Mayan Briller" userId="fadfc235-5092-4476-b94c-6f16f0276611" providerId="ADAL" clId="{9B716D4B-94FB-4AE8-AE5A-AC80FE7B200F}" dt="2022-06-30T06:10:31.405" v="1027"/>
        <pc:sldMkLst>
          <pc:docMk/>
          <pc:sldMk cId="1427685077" sldId="260"/>
        </pc:sldMkLst>
        <pc:spChg chg="mod">
          <ac:chgData name="Mayan Briller" userId="fadfc235-5092-4476-b94c-6f16f0276611" providerId="ADAL" clId="{9B716D4B-94FB-4AE8-AE5A-AC80FE7B200F}" dt="2022-06-29T08:49:29.776" v="53" actId="1076"/>
          <ac:spMkLst>
            <pc:docMk/>
            <pc:sldMk cId="1427685077" sldId="260"/>
            <ac:spMk id="18" creationId="{276B7DED-3B05-496F-908D-7A76ADC23248}"/>
          </ac:spMkLst>
        </pc:spChg>
        <pc:spChg chg="mod">
          <ac:chgData name="Mayan Briller" userId="fadfc235-5092-4476-b94c-6f16f0276611" providerId="ADAL" clId="{9B716D4B-94FB-4AE8-AE5A-AC80FE7B200F}" dt="2022-06-29T08:49:29.776" v="53" actId="1076"/>
          <ac:spMkLst>
            <pc:docMk/>
            <pc:sldMk cId="1427685077" sldId="260"/>
            <ac:spMk id="21" creationId="{4ABA8FA8-039E-4643-B95C-97071268C859}"/>
          </ac:spMkLst>
        </pc:spChg>
        <pc:spChg chg="mod">
          <ac:chgData name="Mayan Briller" userId="fadfc235-5092-4476-b94c-6f16f0276611" providerId="ADAL" clId="{9B716D4B-94FB-4AE8-AE5A-AC80FE7B200F}" dt="2022-06-29T08:49:29.776" v="53" actId="1076"/>
          <ac:spMkLst>
            <pc:docMk/>
            <pc:sldMk cId="1427685077" sldId="260"/>
            <ac:spMk id="22" creationId="{81B39DD0-37D0-4870-AE05-ADE2BE7DC578}"/>
          </ac:spMkLst>
        </pc:spChg>
        <pc:graphicFrameChg chg="mod">
          <ac:chgData name="Mayan Briller" userId="fadfc235-5092-4476-b94c-6f16f0276611" providerId="ADAL" clId="{9B716D4B-94FB-4AE8-AE5A-AC80FE7B200F}" dt="2022-06-29T08:49:29.776" v="53" actId="1076"/>
          <ac:graphicFrameMkLst>
            <pc:docMk/>
            <pc:sldMk cId="1427685077" sldId="260"/>
            <ac:graphicFrameMk id="17" creationId="{B71C69E0-7BB4-493D-AE05-C365B49597A9}"/>
          </ac:graphicFrameMkLst>
        </pc:graphicFrameChg>
        <pc:cxnChg chg="mod">
          <ac:chgData name="Mayan Briller" userId="fadfc235-5092-4476-b94c-6f16f0276611" providerId="ADAL" clId="{9B716D4B-94FB-4AE8-AE5A-AC80FE7B200F}" dt="2022-06-29T08:49:29.776" v="53" actId="1076"/>
          <ac:cxnSpMkLst>
            <pc:docMk/>
            <pc:sldMk cId="1427685077" sldId="260"/>
            <ac:cxnSpMk id="20" creationId="{DB24338A-8119-4445-BE99-79165ADCD7EA}"/>
          </ac:cxnSpMkLst>
        </pc:cxnChg>
      </pc:sldChg>
      <pc:sldChg chg="modSp modAnim">
        <pc:chgData name="Mayan Briller" userId="fadfc235-5092-4476-b94c-6f16f0276611" providerId="ADAL" clId="{9B716D4B-94FB-4AE8-AE5A-AC80FE7B200F}" dt="2022-06-29T11:09:57.547" v="109"/>
        <pc:sldMkLst>
          <pc:docMk/>
          <pc:sldMk cId="2431405751" sldId="261"/>
        </pc:sldMkLst>
        <pc:spChg chg="mod">
          <ac:chgData name="Mayan Briller" userId="fadfc235-5092-4476-b94c-6f16f0276611" providerId="ADAL" clId="{9B716D4B-94FB-4AE8-AE5A-AC80FE7B200F}" dt="2022-06-29T11:09:57.547" v="109"/>
          <ac:spMkLst>
            <pc:docMk/>
            <pc:sldMk cId="2431405751" sldId="261"/>
            <ac:spMk id="2" creationId="{743CFBE3-4A60-470E-A1CF-884548760419}"/>
          </ac:spMkLst>
        </pc:spChg>
      </pc:sldChg>
      <pc:sldChg chg="modSp">
        <pc:chgData name="Mayan Briller" userId="fadfc235-5092-4476-b94c-6f16f0276611" providerId="ADAL" clId="{9B716D4B-94FB-4AE8-AE5A-AC80FE7B200F}" dt="2022-06-29T12:16:53.706" v="334" actId="115"/>
        <pc:sldMkLst>
          <pc:docMk/>
          <pc:sldMk cId="484610230" sldId="262"/>
        </pc:sldMkLst>
        <pc:spChg chg="mod">
          <ac:chgData name="Mayan Briller" userId="fadfc235-5092-4476-b94c-6f16f0276611" providerId="ADAL" clId="{9B716D4B-94FB-4AE8-AE5A-AC80FE7B200F}" dt="2022-06-29T12:16:53.706" v="334" actId="115"/>
          <ac:spMkLst>
            <pc:docMk/>
            <pc:sldMk cId="484610230" sldId="262"/>
            <ac:spMk id="4" creationId="{A4435681-1E7A-4EFF-AA16-57C123667F5F}"/>
          </ac:spMkLst>
        </pc:spChg>
      </pc:sldChg>
      <pc:sldChg chg="modAnim">
        <pc:chgData name="Mayan Briller" userId="fadfc235-5092-4476-b94c-6f16f0276611" providerId="ADAL" clId="{9B716D4B-94FB-4AE8-AE5A-AC80FE7B200F}" dt="2022-06-30T05:39:07.761" v="871"/>
        <pc:sldMkLst>
          <pc:docMk/>
          <pc:sldMk cId="3719830442" sldId="264"/>
        </pc:sldMkLst>
      </pc:sldChg>
      <pc:sldChg chg="ord">
        <pc:chgData name="Mayan Briller" userId="fadfc235-5092-4476-b94c-6f16f0276611" providerId="ADAL" clId="{9B716D4B-94FB-4AE8-AE5A-AC80FE7B200F}" dt="2022-06-29T12:15:39.604" v="297"/>
        <pc:sldMkLst>
          <pc:docMk/>
          <pc:sldMk cId="4246870066" sldId="277"/>
        </pc:sldMkLst>
      </pc:sldChg>
      <pc:sldChg chg="addSp delSp modSp mod">
        <pc:chgData name="Mayan Briller" userId="fadfc235-5092-4476-b94c-6f16f0276611" providerId="ADAL" clId="{9B716D4B-94FB-4AE8-AE5A-AC80FE7B200F}" dt="2022-06-30T10:11:03.105" v="1066" actId="20577"/>
        <pc:sldMkLst>
          <pc:docMk/>
          <pc:sldMk cId="4005027790" sldId="279"/>
        </pc:sldMkLst>
        <pc:spChg chg="mod">
          <ac:chgData name="Mayan Briller" userId="fadfc235-5092-4476-b94c-6f16f0276611" providerId="ADAL" clId="{9B716D4B-94FB-4AE8-AE5A-AC80FE7B200F}" dt="2022-06-30T10:11:03.105" v="1066" actId="20577"/>
          <ac:spMkLst>
            <pc:docMk/>
            <pc:sldMk cId="4005027790" sldId="279"/>
            <ac:spMk id="9" creationId="{153B9AD7-ADD0-48F4-A7FE-F17C103D1636}"/>
          </ac:spMkLst>
        </pc:spChg>
        <pc:picChg chg="add del mod">
          <ac:chgData name="Mayan Briller" userId="fadfc235-5092-4476-b94c-6f16f0276611" providerId="ADAL" clId="{9B716D4B-94FB-4AE8-AE5A-AC80FE7B200F}" dt="2022-06-30T10:11:02.545" v="1063" actId="22"/>
          <ac:picMkLst>
            <pc:docMk/>
            <pc:sldMk cId="4005027790" sldId="279"/>
            <ac:picMk id="4" creationId="{A3E6E30E-68DF-8DDB-41B8-2077A74A97C9}"/>
          </ac:picMkLst>
        </pc:picChg>
        <pc:picChg chg="add del mod">
          <ac:chgData name="Mayan Briller" userId="fadfc235-5092-4476-b94c-6f16f0276611" providerId="ADAL" clId="{9B716D4B-94FB-4AE8-AE5A-AC80FE7B200F}" dt="2022-06-30T10:11:02.440" v="1060" actId="22"/>
          <ac:picMkLst>
            <pc:docMk/>
            <pc:sldMk cId="4005027790" sldId="279"/>
            <ac:picMk id="6" creationId="{5BE78C8C-A489-D1C8-5EE9-7A67C4854A80}"/>
          </ac:picMkLst>
        </pc:picChg>
        <pc:picChg chg="add del mod">
          <ac:chgData name="Mayan Briller" userId="fadfc235-5092-4476-b94c-6f16f0276611" providerId="ADAL" clId="{9B716D4B-94FB-4AE8-AE5A-AC80FE7B200F}" dt="2022-06-30T10:11:02.365" v="1058"/>
          <ac:picMkLst>
            <pc:docMk/>
            <pc:sldMk cId="4005027790" sldId="279"/>
            <ac:picMk id="7" creationId="{D8E5721A-9957-5587-D433-68CE6B702E90}"/>
          </ac:picMkLst>
        </pc:picChg>
      </pc:sldChg>
      <pc:sldChg chg="addSp delSp modSp add mod delAnim modAnim">
        <pc:chgData name="Mayan Briller" userId="fadfc235-5092-4476-b94c-6f16f0276611" providerId="ADAL" clId="{9B716D4B-94FB-4AE8-AE5A-AC80FE7B200F}" dt="2022-06-30T05:51:25.095" v="878" actId="1076"/>
        <pc:sldMkLst>
          <pc:docMk/>
          <pc:sldMk cId="2124226923" sldId="280"/>
        </pc:sldMkLst>
        <pc:spChg chg="mod">
          <ac:chgData name="Mayan Briller" userId="fadfc235-5092-4476-b94c-6f16f0276611" providerId="ADAL" clId="{9B716D4B-94FB-4AE8-AE5A-AC80FE7B200F}" dt="2022-06-29T11:09:53.604" v="108" actId="20577"/>
          <ac:spMkLst>
            <pc:docMk/>
            <pc:sldMk cId="2124226923" sldId="280"/>
            <ac:spMk id="2" creationId="{743CFBE3-4A60-470E-A1CF-884548760419}"/>
          </ac:spMkLst>
        </pc:spChg>
        <pc:spChg chg="del">
          <ac:chgData name="Mayan Briller" userId="fadfc235-5092-4476-b94c-6f16f0276611" providerId="ADAL" clId="{9B716D4B-94FB-4AE8-AE5A-AC80FE7B200F}" dt="2022-06-29T11:10:12.568" v="113" actId="478"/>
          <ac:spMkLst>
            <pc:docMk/>
            <pc:sldMk cId="2124226923" sldId="280"/>
            <ac:spMk id="4" creationId="{A4435681-1E7A-4EFF-AA16-57C123667F5F}"/>
          </ac:spMkLst>
        </pc:spChg>
        <pc:spChg chg="add del mod">
          <ac:chgData name="Mayan Briller" userId="fadfc235-5092-4476-b94c-6f16f0276611" providerId="ADAL" clId="{9B716D4B-94FB-4AE8-AE5A-AC80FE7B200F}" dt="2022-06-30T05:50:17.266" v="873" actId="478"/>
          <ac:spMkLst>
            <pc:docMk/>
            <pc:sldMk cId="2124226923" sldId="280"/>
            <ac:spMk id="18" creationId="{91A7312E-CD9B-CED9-ADFB-067F1248A6BA}"/>
          </ac:spMkLst>
        </pc:spChg>
        <pc:spChg chg="add mod">
          <ac:chgData name="Mayan Briller" userId="fadfc235-5092-4476-b94c-6f16f0276611" providerId="ADAL" clId="{9B716D4B-94FB-4AE8-AE5A-AC80FE7B200F}" dt="2022-06-29T12:14:20.218" v="290" actId="207"/>
          <ac:spMkLst>
            <pc:docMk/>
            <pc:sldMk cId="2124226923" sldId="280"/>
            <ac:spMk id="19" creationId="{8A02F727-9B02-DD0A-74DB-3E0F340A97CA}"/>
          </ac:spMkLst>
        </pc:spChg>
        <pc:spChg chg="add mod">
          <ac:chgData name="Mayan Briller" userId="fadfc235-5092-4476-b94c-6f16f0276611" providerId="ADAL" clId="{9B716D4B-94FB-4AE8-AE5A-AC80FE7B200F}" dt="2022-06-29T12:16:33.052" v="329" actId="1076"/>
          <ac:spMkLst>
            <pc:docMk/>
            <pc:sldMk cId="2124226923" sldId="280"/>
            <ac:spMk id="20" creationId="{0F5A4F39-FE00-DD90-071E-F3C109ADD87C}"/>
          </ac:spMkLst>
        </pc:spChg>
        <pc:picChg chg="add mod">
          <ac:chgData name="Mayan Briller" userId="fadfc235-5092-4476-b94c-6f16f0276611" providerId="ADAL" clId="{9B716D4B-94FB-4AE8-AE5A-AC80FE7B200F}" dt="2022-06-29T12:13:53.897" v="286" actId="1035"/>
          <ac:picMkLst>
            <pc:docMk/>
            <pc:sldMk cId="2124226923" sldId="280"/>
            <ac:picMk id="3" creationId="{C132F0CD-0BF2-B4F4-5CB8-0831837731CA}"/>
          </ac:picMkLst>
        </pc:picChg>
        <pc:picChg chg="add mod modCrop">
          <ac:chgData name="Mayan Briller" userId="fadfc235-5092-4476-b94c-6f16f0276611" providerId="ADAL" clId="{9B716D4B-94FB-4AE8-AE5A-AC80FE7B200F}" dt="2022-06-29T12:13:53.897" v="286" actId="1035"/>
          <ac:picMkLst>
            <pc:docMk/>
            <pc:sldMk cId="2124226923" sldId="280"/>
            <ac:picMk id="6" creationId="{78FE8FDC-C073-23A8-5F81-ABB733CC2A6F}"/>
          </ac:picMkLst>
        </pc:picChg>
        <pc:picChg chg="del mod modCrop">
          <ac:chgData name="Mayan Briller" userId="fadfc235-5092-4476-b94c-6f16f0276611" providerId="ADAL" clId="{9B716D4B-94FB-4AE8-AE5A-AC80FE7B200F}" dt="2022-06-29T11:14:33.639" v="140" actId="478"/>
          <ac:picMkLst>
            <pc:docMk/>
            <pc:sldMk cId="2124226923" sldId="280"/>
            <ac:picMk id="7" creationId="{5981C0B2-FCDB-48D0-87A8-E408D78C35D4}"/>
          </ac:picMkLst>
        </pc:picChg>
        <pc:picChg chg="del">
          <ac:chgData name="Mayan Briller" userId="fadfc235-5092-4476-b94c-6f16f0276611" providerId="ADAL" clId="{9B716D4B-94FB-4AE8-AE5A-AC80FE7B200F}" dt="2022-06-29T11:10:09.894" v="111" actId="478"/>
          <ac:picMkLst>
            <pc:docMk/>
            <pc:sldMk cId="2124226923" sldId="280"/>
            <ac:picMk id="8" creationId="{73247A1C-4D4D-4206-83FC-0DEC7A8B1974}"/>
          </ac:picMkLst>
        </pc:picChg>
        <pc:picChg chg="add mod">
          <ac:chgData name="Mayan Briller" userId="fadfc235-5092-4476-b94c-6f16f0276611" providerId="ADAL" clId="{9B716D4B-94FB-4AE8-AE5A-AC80FE7B200F}" dt="2022-06-29T12:13:42.323" v="270" actId="1076"/>
          <ac:picMkLst>
            <pc:docMk/>
            <pc:sldMk cId="2124226923" sldId="280"/>
            <ac:picMk id="10" creationId="{4CE9886D-3407-82F0-6B92-814FC4C43EB6}"/>
          </ac:picMkLst>
        </pc:picChg>
        <pc:picChg chg="add mod modCrop">
          <ac:chgData name="Mayan Briller" userId="fadfc235-5092-4476-b94c-6f16f0276611" providerId="ADAL" clId="{9B716D4B-94FB-4AE8-AE5A-AC80FE7B200F}" dt="2022-06-29T12:13:43.883" v="271" actId="1076"/>
          <ac:picMkLst>
            <pc:docMk/>
            <pc:sldMk cId="2124226923" sldId="280"/>
            <ac:picMk id="11" creationId="{E48709A6-A061-2CF8-D88A-7394EB4F9CD5}"/>
          </ac:picMkLst>
        </pc:picChg>
        <pc:picChg chg="add mod">
          <ac:chgData name="Mayan Briller" userId="fadfc235-5092-4476-b94c-6f16f0276611" providerId="ADAL" clId="{9B716D4B-94FB-4AE8-AE5A-AC80FE7B200F}" dt="2022-06-29T12:13:53.897" v="286" actId="1035"/>
          <ac:picMkLst>
            <pc:docMk/>
            <pc:sldMk cId="2124226923" sldId="280"/>
            <ac:picMk id="12" creationId="{28043EFC-7083-C7A2-21D1-1598C8AEE68C}"/>
          </ac:picMkLst>
        </pc:picChg>
        <pc:picChg chg="add mod">
          <ac:chgData name="Mayan Briller" userId="fadfc235-5092-4476-b94c-6f16f0276611" providerId="ADAL" clId="{9B716D4B-94FB-4AE8-AE5A-AC80FE7B200F}" dt="2022-06-29T12:13:53.897" v="286" actId="1035"/>
          <ac:picMkLst>
            <pc:docMk/>
            <pc:sldMk cId="2124226923" sldId="280"/>
            <ac:picMk id="14" creationId="{85E381B0-CBC7-0DAE-C946-C777A3B8B172}"/>
          </ac:picMkLst>
        </pc:picChg>
        <pc:picChg chg="add del mod">
          <ac:chgData name="Mayan Briller" userId="fadfc235-5092-4476-b94c-6f16f0276611" providerId="ADAL" clId="{9B716D4B-94FB-4AE8-AE5A-AC80FE7B200F}" dt="2022-06-30T05:50:17.266" v="873" actId="478"/>
          <ac:picMkLst>
            <pc:docMk/>
            <pc:sldMk cId="2124226923" sldId="280"/>
            <ac:picMk id="15" creationId="{37484BBD-26D3-340B-D6B0-4F750791F4D3}"/>
          </ac:picMkLst>
        </pc:picChg>
        <pc:picChg chg="add del mod">
          <ac:chgData name="Mayan Briller" userId="fadfc235-5092-4476-b94c-6f16f0276611" providerId="ADAL" clId="{9B716D4B-94FB-4AE8-AE5A-AC80FE7B200F}" dt="2022-06-30T05:50:17.266" v="873" actId="478"/>
          <ac:picMkLst>
            <pc:docMk/>
            <pc:sldMk cId="2124226923" sldId="280"/>
            <ac:picMk id="17" creationId="{CEC286EC-2E10-E22C-71EF-2406FDABD342}"/>
          </ac:picMkLst>
        </pc:picChg>
        <pc:picChg chg="add mod">
          <ac:chgData name="Mayan Briller" userId="fadfc235-5092-4476-b94c-6f16f0276611" providerId="ADAL" clId="{9B716D4B-94FB-4AE8-AE5A-AC80FE7B200F}" dt="2022-06-30T05:51:09.012" v="876" actId="14100"/>
          <ac:picMkLst>
            <pc:docMk/>
            <pc:sldMk cId="2124226923" sldId="280"/>
            <ac:picMk id="21" creationId="{C49D30FC-C101-92BA-DBC9-1A3CD5DDE5F3}"/>
          </ac:picMkLst>
        </pc:picChg>
        <pc:picChg chg="add mod">
          <ac:chgData name="Mayan Briller" userId="fadfc235-5092-4476-b94c-6f16f0276611" providerId="ADAL" clId="{9B716D4B-94FB-4AE8-AE5A-AC80FE7B200F}" dt="2022-06-30T05:51:25.095" v="878" actId="1076"/>
          <ac:picMkLst>
            <pc:docMk/>
            <pc:sldMk cId="2124226923" sldId="280"/>
            <ac:picMk id="23" creationId="{6B784516-0841-E60C-15D9-B27C7982EEF9}"/>
          </ac:picMkLst>
        </pc:picChg>
        <pc:cxnChg chg="del">
          <ac:chgData name="Mayan Briller" userId="fadfc235-5092-4476-b94c-6f16f0276611" providerId="ADAL" clId="{9B716D4B-94FB-4AE8-AE5A-AC80FE7B200F}" dt="2022-06-29T11:10:11.144" v="112" actId="478"/>
          <ac:cxnSpMkLst>
            <pc:docMk/>
            <pc:sldMk cId="2124226923" sldId="280"/>
            <ac:cxnSpMk id="9" creationId="{0BF7E59A-90B7-4939-86C7-33DBD4FC6153}"/>
          </ac:cxnSpMkLst>
        </pc:cxnChg>
      </pc:sldChg>
      <pc:sldChg chg="addSp delSp modSp new del mod">
        <pc:chgData name="Mayan Briller" userId="fadfc235-5092-4476-b94c-6f16f0276611" providerId="ADAL" clId="{9B716D4B-94FB-4AE8-AE5A-AC80FE7B200F}" dt="2022-06-29T08:06:27.936" v="52" actId="47"/>
        <pc:sldMkLst>
          <pc:docMk/>
          <pc:sldMk cId="3142390625" sldId="280"/>
        </pc:sldMkLst>
        <pc:spChg chg="mod">
          <ac:chgData name="Mayan Briller" userId="fadfc235-5092-4476-b94c-6f16f0276611" providerId="ADAL" clId="{9B716D4B-94FB-4AE8-AE5A-AC80FE7B200F}" dt="2022-06-29T07:57:44.428" v="10" actId="20577"/>
          <ac:spMkLst>
            <pc:docMk/>
            <pc:sldMk cId="3142390625" sldId="280"/>
            <ac:spMk id="2" creationId="{04A4F18D-A8BB-18A1-ECC3-5C06FC80E6A3}"/>
          </ac:spMkLst>
        </pc:spChg>
        <pc:spChg chg="del">
          <ac:chgData name="Mayan Briller" userId="fadfc235-5092-4476-b94c-6f16f0276611" providerId="ADAL" clId="{9B716D4B-94FB-4AE8-AE5A-AC80FE7B200F}" dt="2022-06-29T07:57:52.298" v="11" actId="478"/>
          <ac:spMkLst>
            <pc:docMk/>
            <pc:sldMk cId="3142390625" sldId="280"/>
            <ac:spMk id="3" creationId="{F1E6F77A-4A0E-BD2C-946F-EDC571266D60}"/>
          </ac:spMkLst>
        </pc:spChg>
        <pc:spChg chg="add mod">
          <ac:chgData name="Mayan Briller" userId="fadfc235-5092-4476-b94c-6f16f0276611" providerId="ADAL" clId="{9B716D4B-94FB-4AE8-AE5A-AC80FE7B200F}" dt="2022-06-29T08:06:11.297" v="51" actId="20577"/>
          <ac:spMkLst>
            <pc:docMk/>
            <pc:sldMk cId="3142390625" sldId="280"/>
            <ac:spMk id="4" creationId="{C0A0AF67-88AF-6D9A-BC45-3F0E7DC8F5CD}"/>
          </ac:spMkLst>
        </pc:spChg>
      </pc:sldChg>
      <pc:sldChg chg="addSp modSp add del mod">
        <pc:chgData name="Mayan Briller" userId="fadfc235-5092-4476-b94c-6f16f0276611" providerId="ADAL" clId="{9B716D4B-94FB-4AE8-AE5A-AC80FE7B200F}" dt="2022-06-30T05:50:13.328" v="872" actId="47"/>
        <pc:sldMkLst>
          <pc:docMk/>
          <pc:sldMk cId="618705666" sldId="281"/>
        </pc:sldMkLst>
        <pc:spChg chg="add mod">
          <ac:chgData name="Mayan Briller" userId="fadfc235-5092-4476-b94c-6f16f0276611" providerId="ADAL" clId="{9B716D4B-94FB-4AE8-AE5A-AC80FE7B200F}" dt="2022-06-29T12:20:30.983" v="709" actId="20577"/>
          <ac:spMkLst>
            <pc:docMk/>
            <pc:sldMk cId="618705666" sldId="281"/>
            <ac:spMk id="4" creationId="{74ADAC12-03A0-846D-E30A-32FFE1BBE755}"/>
          </ac:spMkLst>
        </pc:spChg>
      </pc:sldChg>
      <pc:sldChg chg="addSp modSp new mod modAnim">
        <pc:chgData name="Mayan Briller" userId="fadfc235-5092-4476-b94c-6f16f0276611" providerId="ADAL" clId="{9B716D4B-94FB-4AE8-AE5A-AC80FE7B200F}" dt="2022-06-30T06:09:31.281" v="1000"/>
        <pc:sldMkLst>
          <pc:docMk/>
          <pc:sldMk cId="1648036955" sldId="282"/>
        </pc:sldMkLst>
        <pc:spChg chg="mod">
          <ac:chgData name="Mayan Briller" userId="fadfc235-5092-4476-b94c-6f16f0276611" providerId="ADAL" clId="{9B716D4B-94FB-4AE8-AE5A-AC80FE7B200F}" dt="2022-06-30T06:09:31.281" v="1000"/>
          <ac:spMkLst>
            <pc:docMk/>
            <pc:sldMk cId="1648036955" sldId="282"/>
            <ac:spMk id="2" creationId="{0B4935BF-EA2C-3A3E-4DBE-F0E13F49FD1E}"/>
          </ac:spMkLst>
        </pc:spChg>
        <pc:spChg chg="mod">
          <ac:chgData name="Mayan Briller" userId="fadfc235-5092-4476-b94c-6f16f0276611" providerId="ADAL" clId="{9B716D4B-94FB-4AE8-AE5A-AC80FE7B200F}" dt="2022-06-30T06:09:09.943" v="998" actId="27636"/>
          <ac:spMkLst>
            <pc:docMk/>
            <pc:sldMk cId="1648036955" sldId="282"/>
            <ac:spMk id="3" creationId="{2FF7A73F-6E4C-B918-909A-03BE6D76D9EE}"/>
          </ac:spMkLst>
        </pc:spChg>
        <pc:spChg chg="add mod">
          <ac:chgData name="Mayan Briller" userId="fadfc235-5092-4476-b94c-6f16f0276611" providerId="ADAL" clId="{9B716D4B-94FB-4AE8-AE5A-AC80FE7B200F}" dt="2022-06-30T06:07:04.791" v="883" actId="2085"/>
          <ac:spMkLst>
            <pc:docMk/>
            <pc:sldMk cId="1648036955" sldId="282"/>
            <ac:spMk id="6" creationId="{6E003DA2-0B81-37E5-C4A0-40BBE061A1C2}"/>
          </ac:spMkLst>
        </pc:spChg>
        <pc:spChg chg="add mod">
          <ac:chgData name="Mayan Briller" userId="fadfc235-5092-4476-b94c-6f16f0276611" providerId="ADAL" clId="{9B716D4B-94FB-4AE8-AE5A-AC80FE7B200F}" dt="2022-06-30T06:07:13.722" v="886" actId="1076"/>
          <ac:spMkLst>
            <pc:docMk/>
            <pc:sldMk cId="1648036955" sldId="282"/>
            <ac:spMk id="7" creationId="{758B1751-D79E-2AB4-F752-0C6362A17CFC}"/>
          </ac:spMkLst>
        </pc:spChg>
        <pc:spChg chg="add mod">
          <ac:chgData name="Mayan Briller" userId="fadfc235-5092-4476-b94c-6f16f0276611" providerId="ADAL" clId="{9B716D4B-94FB-4AE8-AE5A-AC80FE7B200F}" dt="2022-06-30T06:07:14.120" v="887"/>
          <ac:spMkLst>
            <pc:docMk/>
            <pc:sldMk cId="1648036955" sldId="282"/>
            <ac:spMk id="8" creationId="{7CC08423-F8F0-26ED-A5E6-595C6DC3C052}"/>
          </ac:spMkLst>
        </pc:spChg>
        <pc:spChg chg="add mod">
          <ac:chgData name="Mayan Briller" userId="fadfc235-5092-4476-b94c-6f16f0276611" providerId="ADAL" clId="{9B716D4B-94FB-4AE8-AE5A-AC80FE7B200F}" dt="2022-06-30T06:08:51.870" v="988" actId="122"/>
          <ac:spMkLst>
            <pc:docMk/>
            <pc:sldMk cId="1648036955" sldId="282"/>
            <ac:spMk id="9" creationId="{5BE8316D-FE10-D9EF-1ADB-7E28A3DBC1D0}"/>
          </ac:spMkLst>
        </pc:spChg>
        <pc:picChg chg="add mod">
          <ac:chgData name="Mayan Briller" userId="fadfc235-5092-4476-b94c-6f16f0276611" providerId="ADAL" clId="{9B716D4B-94FB-4AE8-AE5A-AC80FE7B200F}" dt="2022-06-30T05:33:53.541" v="722" actId="1076"/>
          <ac:picMkLst>
            <pc:docMk/>
            <pc:sldMk cId="1648036955" sldId="282"/>
            <ac:picMk id="5" creationId="{39F1FB43-5BA2-2F46-BA4F-87FCF2A31B9C}"/>
          </ac:picMkLst>
        </pc:picChg>
      </pc:sldChg>
      <pc:sldChg chg="delSp modSp add mod ord">
        <pc:chgData name="Mayan Briller" userId="fadfc235-5092-4476-b94c-6f16f0276611" providerId="ADAL" clId="{9B716D4B-94FB-4AE8-AE5A-AC80FE7B200F}" dt="2022-06-30T06:09:50.467" v="1025" actId="20577"/>
        <pc:sldMkLst>
          <pc:docMk/>
          <pc:sldMk cId="1939788849" sldId="283"/>
        </pc:sldMkLst>
        <pc:spChg chg="mod">
          <ac:chgData name="Mayan Briller" userId="fadfc235-5092-4476-b94c-6f16f0276611" providerId="ADAL" clId="{9B716D4B-94FB-4AE8-AE5A-AC80FE7B200F}" dt="2022-06-30T06:09:50.467" v="1025" actId="20577"/>
          <ac:spMkLst>
            <pc:docMk/>
            <pc:sldMk cId="1939788849" sldId="283"/>
            <ac:spMk id="2" creationId="{00C643B6-A8D4-4BE1-A1A8-F6A56A39C394}"/>
          </ac:spMkLst>
        </pc:spChg>
        <pc:picChg chg="del">
          <ac:chgData name="Mayan Briller" userId="fadfc235-5092-4476-b94c-6f16f0276611" providerId="ADAL" clId="{9B716D4B-94FB-4AE8-AE5A-AC80FE7B200F}" dt="2022-06-30T06:09:38.072" v="1004" actId="478"/>
          <ac:picMkLst>
            <pc:docMk/>
            <pc:sldMk cId="1939788849" sldId="283"/>
            <ac:picMk id="6" creationId="{2591E8EC-E5BE-4726-B4DF-3C87942C6C1D}"/>
          </ac:picMkLst>
        </pc:picChg>
      </pc:sldChg>
      <pc:sldChg chg="add">
        <pc:chgData name="Mayan Briller" userId="fadfc235-5092-4476-b94c-6f16f0276611" providerId="ADAL" clId="{9B716D4B-94FB-4AE8-AE5A-AC80FE7B200F}" dt="2022-06-30T10:07:00.065" v="1029" actId="2890"/>
        <pc:sldMkLst>
          <pc:docMk/>
          <pc:sldMk cId="228984962" sldId="284"/>
        </pc:sldMkLst>
      </pc:sldChg>
      <pc:sldChg chg="add">
        <pc:chgData name="Mayan Briller" userId="fadfc235-5092-4476-b94c-6f16f0276611" providerId="ADAL" clId="{9B716D4B-94FB-4AE8-AE5A-AC80FE7B200F}" dt="2022-06-30T10:07:00.268" v="1030" actId="2890"/>
        <pc:sldMkLst>
          <pc:docMk/>
          <pc:sldMk cId="743436230" sldId="285"/>
        </pc:sldMkLst>
      </pc:sldChg>
      <pc:sldChg chg="add">
        <pc:chgData name="Mayan Briller" userId="fadfc235-5092-4476-b94c-6f16f0276611" providerId="ADAL" clId="{9B716D4B-94FB-4AE8-AE5A-AC80FE7B200F}" dt="2022-06-30T10:07:00.512" v="1031" actId="2890"/>
        <pc:sldMkLst>
          <pc:docMk/>
          <pc:sldMk cId="3850372724" sldId="286"/>
        </pc:sldMkLst>
      </pc:sldChg>
      <pc:sldChg chg="add del">
        <pc:chgData name="Mayan Briller" userId="fadfc235-5092-4476-b94c-6f16f0276611" providerId="ADAL" clId="{9B716D4B-94FB-4AE8-AE5A-AC80FE7B200F}" dt="2022-06-30T10:11:03.894" v="1069" actId="2890"/>
        <pc:sldMkLst>
          <pc:docMk/>
          <pc:sldMk cId="1470461995" sldId="287"/>
        </pc:sldMkLst>
      </pc:sldChg>
      <pc:sldChg chg="add del">
        <pc:chgData name="Mayan Briller" userId="fadfc235-5092-4476-b94c-6f16f0276611" providerId="ADAL" clId="{9B716D4B-94FB-4AE8-AE5A-AC80FE7B200F}" dt="2022-06-30T10:11:03.787" v="1068" actId="2890"/>
        <pc:sldMkLst>
          <pc:docMk/>
          <pc:sldMk cId="3134848886" sldId="288"/>
        </pc:sldMkLst>
      </pc:sldChg>
      <pc:sldChg chg="add del">
        <pc:chgData name="Mayan Briller" userId="fadfc235-5092-4476-b94c-6f16f0276611" providerId="ADAL" clId="{9B716D4B-94FB-4AE8-AE5A-AC80FE7B200F}" dt="2022-06-30T10:11:03.640" v="1067" actId="2890"/>
        <pc:sldMkLst>
          <pc:docMk/>
          <pc:sldMk cId="2853401324"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F240CB-DAB9-4916-9BE8-53352218C1A3}" type="datetimeFigureOut">
              <a:rPr lang="en-US" smtClean="0"/>
              <a:t>6/28/2022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6EE14E-5458-49FE-9155-AC98225E4436}" type="slidenum">
              <a:rPr lang="en-US" smtClean="0"/>
              <a:t>‹#›</a:t>
            </a:fld>
            <a:endParaRPr lang="en-US"/>
          </a:p>
        </p:txBody>
      </p:sp>
    </p:spTree>
    <p:extLst>
      <p:ext uri="{BB962C8B-B14F-4D97-AF65-F5344CB8AC3E}">
        <p14:creationId xmlns:p14="http://schemas.microsoft.com/office/powerpoint/2010/main" val="3837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B6EE14E-5458-49FE-9155-AC98225E4436}" type="slidenum">
              <a:rPr lang="en-US" smtClean="0"/>
              <a:t>12</a:t>
            </a:fld>
            <a:endParaRPr lang="en-US"/>
          </a:p>
        </p:txBody>
      </p:sp>
    </p:spTree>
    <p:extLst>
      <p:ext uri="{BB962C8B-B14F-4D97-AF65-F5344CB8AC3E}">
        <p14:creationId xmlns:p14="http://schemas.microsoft.com/office/powerpoint/2010/main" val="2637363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B6EE14E-5458-49FE-9155-AC98225E4436}" type="slidenum">
              <a:rPr lang="en-US" smtClean="0"/>
              <a:t>13</a:t>
            </a:fld>
            <a:endParaRPr lang="en-US"/>
          </a:p>
        </p:txBody>
      </p:sp>
    </p:spTree>
    <p:extLst>
      <p:ext uri="{BB962C8B-B14F-4D97-AF65-F5344CB8AC3E}">
        <p14:creationId xmlns:p14="http://schemas.microsoft.com/office/powerpoint/2010/main" val="222715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B6EE14E-5458-49FE-9155-AC98225E4436}" type="slidenum">
              <a:rPr lang="en-US" smtClean="0"/>
              <a:t>14</a:t>
            </a:fld>
            <a:endParaRPr lang="en-US"/>
          </a:p>
        </p:txBody>
      </p:sp>
    </p:spTree>
    <p:extLst>
      <p:ext uri="{BB962C8B-B14F-4D97-AF65-F5344CB8AC3E}">
        <p14:creationId xmlns:p14="http://schemas.microsoft.com/office/powerpoint/2010/main" val="54306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a:p>
        </p:txBody>
      </p:sp>
      <p:sp>
        <p:nvSpPr>
          <p:cNvPr id="4" name="Slide Number Placeholder 3"/>
          <p:cNvSpPr>
            <a:spLocks noGrp="1"/>
          </p:cNvSpPr>
          <p:nvPr>
            <p:ph type="sldNum" sz="quarter" idx="5"/>
          </p:nvPr>
        </p:nvSpPr>
        <p:spPr/>
        <p:txBody>
          <a:bodyPr/>
          <a:lstStyle/>
          <a:p>
            <a:fld id="{6B6EE14E-5458-49FE-9155-AC98225E4436}" type="slidenum">
              <a:rPr lang="en-US" smtClean="0"/>
              <a:t>15</a:t>
            </a:fld>
            <a:endParaRPr lang="en-US"/>
          </a:p>
        </p:txBody>
      </p:sp>
    </p:spTree>
    <p:extLst>
      <p:ext uri="{BB962C8B-B14F-4D97-AF65-F5344CB8AC3E}">
        <p14:creationId xmlns:p14="http://schemas.microsoft.com/office/powerpoint/2010/main" val="2153492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E7869E-9C2D-457F-B981-7ED447CBE605}" type="datetimeFigureOut">
              <a:rPr lang="en-US" smtClean="0"/>
              <a:t>6/28/2022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70056-45FB-4940-B670-1CA9980EC94C}" type="slidenum">
              <a:rPr lang="en-US" smtClean="0"/>
              <a:t>‹#›</a:t>
            </a:fld>
            <a:endParaRPr lang="en-US"/>
          </a:p>
        </p:txBody>
      </p:sp>
      <p:sp>
        <p:nvSpPr>
          <p:cNvPr id="8" name="Text Placeholder 7"/>
          <p:cNvSpPr>
            <a:spLocks noGrp="1"/>
          </p:cNvSpPr>
          <p:nvPr>
            <p:ph type="body" sz="quarter" idx="13" hasCustomPrompt="1"/>
          </p:nvPr>
        </p:nvSpPr>
        <p:spPr>
          <a:xfrm>
            <a:off x="0" y="0"/>
            <a:ext cx="12192000" cy="860425"/>
          </a:xfrm>
          <a:prstGeom prst="rect">
            <a:avLst/>
          </a:prstGeom>
          <a:solidFill>
            <a:schemeClr val="tx2"/>
          </a:solidFill>
        </p:spPr>
        <p:txBody>
          <a:bodyPr anchor="ctr">
            <a:normAutofit/>
          </a:bodyPr>
          <a:lstStyle>
            <a:lvl1pPr marL="0" indent="0" algn="ctr">
              <a:buNone/>
              <a:defRPr sz="3600" b="1">
                <a:solidFill>
                  <a:schemeClr val="bg1"/>
                </a:solidFill>
              </a:defRPr>
            </a:lvl1pPr>
          </a:lstStyle>
          <a:p>
            <a:pPr lvl="0"/>
            <a:r>
              <a:rPr lang="en-US"/>
              <a:t>title</a:t>
            </a:r>
          </a:p>
        </p:txBody>
      </p:sp>
      <p:sp>
        <p:nvSpPr>
          <p:cNvPr id="11" name="Text Placeholder 10"/>
          <p:cNvSpPr>
            <a:spLocks noGrp="1"/>
          </p:cNvSpPr>
          <p:nvPr>
            <p:ph type="body" sz="quarter" idx="14" hasCustomPrompt="1"/>
          </p:nvPr>
        </p:nvSpPr>
        <p:spPr>
          <a:xfrm>
            <a:off x="9452536" y="1250623"/>
            <a:ext cx="2312988" cy="430212"/>
          </a:xfrm>
          <a:prstGeom prst="rect">
            <a:avLst/>
          </a:prstGeom>
        </p:spPr>
        <p:txBody>
          <a:bodyPr>
            <a:normAutofit/>
          </a:bodyPr>
          <a:lstStyle>
            <a:lvl1pPr marL="0" indent="0">
              <a:buNone/>
              <a:defRPr sz="2400" b="1"/>
            </a:lvl1pPr>
          </a:lstStyle>
          <a:p>
            <a:pPr lvl="0"/>
            <a:r>
              <a:rPr lang="en-US"/>
              <a:t>text</a:t>
            </a:r>
          </a:p>
        </p:txBody>
      </p:sp>
    </p:spTree>
    <p:extLst>
      <p:ext uri="{BB962C8B-B14F-4D97-AF65-F5344CB8AC3E}">
        <p14:creationId xmlns:p14="http://schemas.microsoft.com/office/powerpoint/2010/main" val="276926093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7869E-9C2D-457F-B981-7ED447CBE605}" type="datetimeFigureOut">
              <a:rPr lang="en-US" smtClean="0"/>
              <a:t>6/28/2022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70056-45FB-4940-B670-1CA9980EC94C}" type="slidenum">
              <a:rPr lang="en-US" smtClean="0"/>
              <a:t>‹#›</a:t>
            </a:fld>
            <a:endParaRPr lang="en-US"/>
          </a:p>
        </p:txBody>
      </p:sp>
      <p:sp>
        <p:nvSpPr>
          <p:cNvPr id="2" name="Title Placeholder 1">
            <a:extLst>
              <a:ext uri="{FF2B5EF4-FFF2-40B4-BE49-F238E27FC236}">
                <a16:creationId xmlns:a16="http://schemas.microsoft.com/office/drawing/2014/main" id="{75667996-9FEE-4F3F-8A5E-B962302633D6}"/>
              </a:ext>
            </a:extLst>
          </p:cNvPr>
          <p:cNvSpPr>
            <a:spLocks noGrp="1"/>
          </p:cNvSpPr>
          <p:nvPr>
            <p:ph type="title"/>
          </p:nvPr>
        </p:nvSpPr>
        <p:spPr>
          <a:xfrm>
            <a:off x="0" y="0"/>
            <a:ext cx="12192000" cy="976544"/>
          </a:xfrm>
          <a:prstGeom prst="rect">
            <a:avLst/>
          </a:prstGeom>
          <a:solidFill>
            <a:schemeClr val="tx2"/>
          </a:solidFill>
        </p:spPr>
        <p:txBody>
          <a:bodyPr vert="horz" lIns="91440" tIns="45720" rIns="91440" bIns="45720" rtlCol="0" anchor="ctr">
            <a:normAutofit/>
          </a:bodyPr>
          <a:lstStyle/>
          <a:p>
            <a:r>
              <a:rPr lang="en-US"/>
              <a:t>Click to edit Master title style</a:t>
            </a:r>
            <a:endParaRPr lang="en-IL"/>
          </a:p>
        </p:txBody>
      </p:sp>
      <p:sp>
        <p:nvSpPr>
          <p:cNvPr id="3" name="Text Placeholder 2">
            <a:extLst>
              <a:ext uri="{FF2B5EF4-FFF2-40B4-BE49-F238E27FC236}">
                <a16:creationId xmlns:a16="http://schemas.microsoft.com/office/drawing/2014/main" id="{8EB96DCF-6F05-4D22-B03C-E9C24B1ECACA}"/>
              </a:ext>
            </a:extLst>
          </p:cNvPr>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Tree>
    <p:extLst>
      <p:ext uri="{BB962C8B-B14F-4D97-AF65-F5344CB8AC3E}">
        <p14:creationId xmlns:p14="http://schemas.microsoft.com/office/powerpoint/2010/main" val="543835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643B6-A8D4-4BE1-A1A8-F6A56A39C394}"/>
              </a:ext>
            </a:extLst>
          </p:cNvPr>
          <p:cNvSpPr>
            <a:spLocks noGrp="1"/>
          </p:cNvSpPr>
          <p:nvPr>
            <p:ph type="body" sz="quarter" idx="13"/>
          </p:nvPr>
        </p:nvSpPr>
        <p:spPr>
          <a:xfrm>
            <a:off x="0" y="1617785"/>
            <a:ext cx="12192000" cy="3798277"/>
          </a:xfrm>
        </p:spPr>
        <p:txBody>
          <a:bodyPr/>
          <a:lstStyle/>
          <a:p>
            <a:pPr rtl="1"/>
            <a:r>
              <a:rPr lang="he-IL" dirty="0"/>
              <a:t>תרגול 13 ואחרון</a:t>
            </a:r>
          </a:p>
          <a:p>
            <a:pPr rtl="1"/>
            <a:r>
              <a:rPr lang="en-US" dirty="0"/>
              <a:t>PCA</a:t>
            </a:r>
            <a:endParaRPr lang="en-IL" dirty="0"/>
          </a:p>
        </p:txBody>
      </p:sp>
    </p:spTree>
    <p:extLst>
      <p:ext uri="{BB962C8B-B14F-4D97-AF65-F5344CB8AC3E}">
        <p14:creationId xmlns:p14="http://schemas.microsoft.com/office/powerpoint/2010/main" val="193978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CFBE3-4A60-470E-A1CF-884548760419}"/>
              </a:ext>
            </a:extLst>
          </p:cNvPr>
          <p:cNvSpPr>
            <a:spLocks noGrp="1"/>
          </p:cNvSpPr>
          <p:nvPr>
            <p:ph type="body" sz="quarter" idx="13"/>
          </p:nvPr>
        </p:nvSpPr>
        <p:spPr/>
        <p:txBody>
          <a:bodyPr/>
          <a:lstStyle/>
          <a:p>
            <a:pPr rtl="1"/>
            <a:r>
              <a:rPr lang="en-US" dirty="0"/>
              <a:t>PCA</a:t>
            </a:r>
            <a:r>
              <a:rPr lang="he-IL" dirty="0"/>
              <a:t> על נתונים דו-מימדיים</a:t>
            </a:r>
            <a:endParaRPr lang="en-IL" dirty="0"/>
          </a:p>
        </p:txBody>
      </p:sp>
      <p:pic>
        <p:nvPicPr>
          <p:cNvPr id="10" name="Picture 9" descr="Icon&#10;&#10;Description automatically generated">
            <a:extLst>
              <a:ext uri="{FF2B5EF4-FFF2-40B4-BE49-F238E27FC236}">
                <a16:creationId xmlns:a16="http://schemas.microsoft.com/office/drawing/2014/main" id="{4CE9886D-3407-82F0-6B92-814FC4C43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534" y="1060223"/>
            <a:ext cx="1112470" cy="860426"/>
          </a:xfrm>
          <a:prstGeom prst="rect">
            <a:avLst/>
          </a:prstGeom>
        </p:spPr>
      </p:pic>
      <p:pic>
        <p:nvPicPr>
          <p:cNvPr id="3" name="Picture 2">
            <a:extLst>
              <a:ext uri="{FF2B5EF4-FFF2-40B4-BE49-F238E27FC236}">
                <a16:creationId xmlns:a16="http://schemas.microsoft.com/office/drawing/2014/main" id="{C132F0CD-0BF2-B4F4-5CB8-0831837731CA}"/>
              </a:ext>
            </a:extLst>
          </p:cNvPr>
          <p:cNvPicPr>
            <a:picLocks noChangeAspect="1"/>
          </p:cNvPicPr>
          <p:nvPr/>
        </p:nvPicPr>
        <p:blipFill>
          <a:blip r:embed="rId3"/>
          <a:stretch>
            <a:fillRect/>
          </a:stretch>
        </p:blipFill>
        <p:spPr>
          <a:xfrm>
            <a:off x="57369" y="2530052"/>
            <a:ext cx="3371850" cy="2864805"/>
          </a:xfrm>
          <a:prstGeom prst="rect">
            <a:avLst/>
          </a:prstGeom>
        </p:spPr>
      </p:pic>
      <p:pic>
        <p:nvPicPr>
          <p:cNvPr id="6" name="Picture 5">
            <a:extLst>
              <a:ext uri="{FF2B5EF4-FFF2-40B4-BE49-F238E27FC236}">
                <a16:creationId xmlns:a16="http://schemas.microsoft.com/office/drawing/2014/main" id="{78FE8FDC-C073-23A8-5F81-ABB733CC2A6F}"/>
              </a:ext>
            </a:extLst>
          </p:cNvPr>
          <p:cNvPicPr>
            <a:picLocks noChangeAspect="1"/>
          </p:cNvPicPr>
          <p:nvPr/>
        </p:nvPicPr>
        <p:blipFill rotWithShape="1">
          <a:blip r:embed="rId4"/>
          <a:srcRect b="83262"/>
          <a:stretch/>
        </p:blipFill>
        <p:spPr>
          <a:xfrm>
            <a:off x="57369" y="2274456"/>
            <a:ext cx="3371850" cy="213632"/>
          </a:xfrm>
          <a:prstGeom prst="rect">
            <a:avLst/>
          </a:prstGeom>
        </p:spPr>
      </p:pic>
      <p:pic>
        <p:nvPicPr>
          <p:cNvPr id="11" name="Picture 10">
            <a:extLst>
              <a:ext uri="{FF2B5EF4-FFF2-40B4-BE49-F238E27FC236}">
                <a16:creationId xmlns:a16="http://schemas.microsoft.com/office/drawing/2014/main" id="{E48709A6-A061-2CF8-D88A-7394EB4F9CD5}"/>
              </a:ext>
            </a:extLst>
          </p:cNvPr>
          <p:cNvPicPr>
            <a:picLocks noChangeAspect="1"/>
          </p:cNvPicPr>
          <p:nvPr/>
        </p:nvPicPr>
        <p:blipFill rotWithShape="1">
          <a:blip r:embed="rId4"/>
          <a:srcRect t="15032"/>
          <a:stretch/>
        </p:blipFill>
        <p:spPr>
          <a:xfrm>
            <a:off x="1396465" y="999297"/>
            <a:ext cx="3371850" cy="1084489"/>
          </a:xfrm>
          <a:prstGeom prst="rect">
            <a:avLst/>
          </a:prstGeom>
        </p:spPr>
      </p:pic>
      <p:pic>
        <p:nvPicPr>
          <p:cNvPr id="12" name="Picture 11">
            <a:extLst>
              <a:ext uri="{FF2B5EF4-FFF2-40B4-BE49-F238E27FC236}">
                <a16:creationId xmlns:a16="http://schemas.microsoft.com/office/drawing/2014/main" id="{28043EFC-7083-C7A2-21D1-1598C8AEE68C}"/>
              </a:ext>
            </a:extLst>
          </p:cNvPr>
          <p:cNvPicPr>
            <a:picLocks noChangeAspect="1"/>
          </p:cNvPicPr>
          <p:nvPr/>
        </p:nvPicPr>
        <p:blipFill>
          <a:blip r:embed="rId5"/>
          <a:stretch>
            <a:fillRect/>
          </a:stretch>
        </p:blipFill>
        <p:spPr>
          <a:xfrm>
            <a:off x="3539331" y="2554545"/>
            <a:ext cx="4245439" cy="3607027"/>
          </a:xfrm>
          <a:prstGeom prst="rect">
            <a:avLst/>
          </a:prstGeom>
        </p:spPr>
      </p:pic>
      <p:pic>
        <p:nvPicPr>
          <p:cNvPr id="14" name="Picture 13">
            <a:extLst>
              <a:ext uri="{FF2B5EF4-FFF2-40B4-BE49-F238E27FC236}">
                <a16:creationId xmlns:a16="http://schemas.microsoft.com/office/drawing/2014/main" id="{85E381B0-CBC7-0DAE-C946-C777A3B8B172}"/>
              </a:ext>
            </a:extLst>
          </p:cNvPr>
          <p:cNvPicPr>
            <a:picLocks noChangeAspect="1"/>
          </p:cNvPicPr>
          <p:nvPr/>
        </p:nvPicPr>
        <p:blipFill>
          <a:blip r:embed="rId6"/>
          <a:stretch>
            <a:fillRect/>
          </a:stretch>
        </p:blipFill>
        <p:spPr>
          <a:xfrm>
            <a:off x="3539331" y="2274456"/>
            <a:ext cx="3105150" cy="238125"/>
          </a:xfrm>
          <a:prstGeom prst="rect">
            <a:avLst/>
          </a:prstGeom>
        </p:spPr>
      </p:pic>
      <p:sp>
        <p:nvSpPr>
          <p:cNvPr id="19" name="Rectangle 18">
            <a:extLst>
              <a:ext uri="{FF2B5EF4-FFF2-40B4-BE49-F238E27FC236}">
                <a16:creationId xmlns:a16="http://schemas.microsoft.com/office/drawing/2014/main" id="{8A02F727-9B02-DD0A-74DB-3E0F340A97CA}"/>
              </a:ext>
            </a:extLst>
          </p:cNvPr>
          <p:cNvSpPr/>
          <p:nvPr/>
        </p:nvSpPr>
        <p:spPr>
          <a:xfrm>
            <a:off x="1396465" y="1711842"/>
            <a:ext cx="3371850" cy="371944"/>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0" name="TextBox 19">
            <a:extLst>
              <a:ext uri="{FF2B5EF4-FFF2-40B4-BE49-F238E27FC236}">
                <a16:creationId xmlns:a16="http://schemas.microsoft.com/office/drawing/2014/main" id="{0F5A4F39-FE00-DD90-071E-F3C109ADD87C}"/>
              </a:ext>
            </a:extLst>
          </p:cNvPr>
          <p:cNvSpPr txBox="1"/>
          <p:nvPr/>
        </p:nvSpPr>
        <p:spPr>
          <a:xfrm>
            <a:off x="5415497" y="6315543"/>
            <a:ext cx="1228984" cy="430887"/>
          </a:xfrm>
          <a:prstGeom prst="rect">
            <a:avLst/>
          </a:prstGeom>
          <a:noFill/>
        </p:spPr>
        <p:txBody>
          <a:bodyPr wrap="square" rtlCol="0">
            <a:spAutoFit/>
          </a:bodyPr>
          <a:lstStyle/>
          <a:p>
            <a:r>
              <a:rPr lang="en-US" sz="1100" dirty="0"/>
              <a:t>Dim1 = PC1</a:t>
            </a:r>
            <a:br>
              <a:rPr lang="en-US" sz="1100" dirty="0"/>
            </a:br>
            <a:r>
              <a:rPr lang="en-US" sz="1100" dirty="0"/>
              <a:t>Dim2 = PC2</a:t>
            </a:r>
            <a:endParaRPr lang="en-IL" sz="1100" dirty="0"/>
          </a:p>
        </p:txBody>
      </p:sp>
      <p:pic>
        <p:nvPicPr>
          <p:cNvPr id="21" name="Picture 20">
            <a:extLst>
              <a:ext uri="{FF2B5EF4-FFF2-40B4-BE49-F238E27FC236}">
                <a16:creationId xmlns:a16="http://schemas.microsoft.com/office/drawing/2014/main" id="{C49D30FC-C101-92BA-DBC9-1A3CD5DDE5F3}"/>
              </a:ext>
            </a:extLst>
          </p:cNvPr>
          <p:cNvPicPr>
            <a:picLocks noChangeAspect="1"/>
          </p:cNvPicPr>
          <p:nvPr/>
        </p:nvPicPr>
        <p:blipFill>
          <a:blip r:embed="rId7"/>
          <a:stretch>
            <a:fillRect/>
          </a:stretch>
        </p:blipFill>
        <p:spPr>
          <a:xfrm>
            <a:off x="7889192" y="2554545"/>
            <a:ext cx="4245439" cy="3607027"/>
          </a:xfrm>
          <a:prstGeom prst="rect">
            <a:avLst/>
          </a:prstGeom>
        </p:spPr>
      </p:pic>
      <p:pic>
        <p:nvPicPr>
          <p:cNvPr id="23" name="Picture 22">
            <a:extLst>
              <a:ext uri="{FF2B5EF4-FFF2-40B4-BE49-F238E27FC236}">
                <a16:creationId xmlns:a16="http://schemas.microsoft.com/office/drawing/2014/main" id="{6B784516-0841-E60C-15D9-B27C7982EEF9}"/>
              </a:ext>
            </a:extLst>
          </p:cNvPr>
          <p:cNvPicPr>
            <a:picLocks noChangeAspect="1"/>
          </p:cNvPicPr>
          <p:nvPr/>
        </p:nvPicPr>
        <p:blipFill>
          <a:blip r:embed="rId8"/>
          <a:stretch>
            <a:fillRect/>
          </a:stretch>
        </p:blipFill>
        <p:spPr>
          <a:xfrm>
            <a:off x="7889192" y="2293505"/>
            <a:ext cx="1619250" cy="200025"/>
          </a:xfrm>
          <a:prstGeom prst="rect">
            <a:avLst/>
          </a:prstGeom>
        </p:spPr>
      </p:pic>
    </p:spTree>
    <p:extLst>
      <p:ext uri="{BB962C8B-B14F-4D97-AF65-F5344CB8AC3E}">
        <p14:creationId xmlns:p14="http://schemas.microsoft.com/office/powerpoint/2010/main" val="21242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CFBE3-4A60-470E-A1CF-884548760419}"/>
              </a:ext>
            </a:extLst>
          </p:cNvPr>
          <p:cNvSpPr>
            <a:spLocks noGrp="1"/>
          </p:cNvSpPr>
          <p:nvPr>
            <p:ph type="body" sz="quarter" idx="13"/>
          </p:nvPr>
        </p:nvSpPr>
        <p:spPr/>
        <p:txBody>
          <a:bodyPr/>
          <a:lstStyle/>
          <a:p>
            <a:pPr rtl="1"/>
            <a:r>
              <a:rPr lang="he-IL"/>
              <a:t>מה זה </a:t>
            </a:r>
            <a:r>
              <a:rPr lang="en-US"/>
              <a:t>PCA</a:t>
            </a:r>
            <a:r>
              <a:rPr lang="he-IL"/>
              <a:t>?</a:t>
            </a:r>
            <a:endParaRPr lang="en-IL"/>
          </a:p>
        </p:txBody>
      </p:sp>
      <p:sp>
        <p:nvSpPr>
          <p:cNvPr id="4" name="TextBox 3">
            <a:extLst>
              <a:ext uri="{FF2B5EF4-FFF2-40B4-BE49-F238E27FC236}">
                <a16:creationId xmlns:a16="http://schemas.microsoft.com/office/drawing/2014/main" id="{A4435681-1E7A-4EFF-AA16-57C123667F5F}"/>
              </a:ext>
            </a:extLst>
          </p:cNvPr>
          <p:cNvSpPr txBox="1"/>
          <p:nvPr/>
        </p:nvSpPr>
        <p:spPr>
          <a:xfrm>
            <a:off x="5383371" y="999342"/>
            <a:ext cx="6606860" cy="3890937"/>
          </a:xfrm>
          <a:prstGeom prst="rect">
            <a:avLst/>
          </a:prstGeom>
          <a:noFill/>
        </p:spPr>
        <p:txBody>
          <a:bodyPr wrap="square" rtlCol="0">
            <a:spAutoFit/>
          </a:bodyPr>
          <a:lstStyle/>
          <a:p>
            <a:pPr algn="r" rtl="1">
              <a:lnSpc>
                <a:spcPct val="200000"/>
              </a:lnSpc>
            </a:pPr>
            <a:r>
              <a:rPr lang="he-IL" b="1" u="sng" dirty="0"/>
              <a:t>נשים לב:</a:t>
            </a:r>
          </a:p>
          <a:p>
            <a:pPr marL="342900" indent="-342900" algn="r" rtl="1">
              <a:lnSpc>
                <a:spcPct val="200000"/>
              </a:lnSpc>
              <a:buAutoNum type="arabicPeriod"/>
            </a:pPr>
            <a:r>
              <a:rPr lang="he-IL" b="0" dirty="0"/>
              <a:t>סכום %השונות המוסברת של ה-</a:t>
            </a:r>
            <a:r>
              <a:rPr lang="en-US" b="0" dirty="0"/>
              <a:t>PCs</a:t>
            </a:r>
            <a:r>
              <a:rPr lang="he-IL" b="0" dirty="0"/>
              <a:t> צריך להיות 100</a:t>
            </a:r>
          </a:p>
          <a:p>
            <a:pPr marL="342900" indent="-342900" algn="r" rtl="1">
              <a:lnSpc>
                <a:spcPct val="200000"/>
              </a:lnSpc>
              <a:buAutoNum type="arabicPeriod"/>
            </a:pPr>
            <a:r>
              <a:rPr lang="he-IL" b="0" dirty="0"/>
              <a:t>מספר המימדים (=</a:t>
            </a:r>
            <a:r>
              <a:rPr lang="en-US" b="0" dirty="0"/>
              <a:t>PC</a:t>
            </a:r>
            <a:r>
              <a:rPr lang="he-IL" b="0" dirty="0"/>
              <a:t>) האפשריים שווה למספר המימדים של הנתונים</a:t>
            </a:r>
          </a:p>
          <a:p>
            <a:pPr marL="342900" indent="-342900" algn="r" rtl="1">
              <a:lnSpc>
                <a:spcPct val="200000"/>
              </a:lnSpc>
              <a:buAutoNum type="arabicPeriod"/>
            </a:pPr>
            <a:r>
              <a:rPr lang="he-IL" dirty="0"/>
              <a:t>במקרה הזה עשינו רק סיבוב בדו-מימד של הנתונים – ברב מימד, הסיבוב יהיה במרחב הרב-מימד.</a:t>
            </a:r>
          </a:p>
          <a:p>
            <a:pPr marL="342900" indent="-342900" algn="r" rtl="1">
              <a:lnSpc>
                <a:spcPct val="200000"/>
              </a:lnSpc>
              <a:buAutoNum type="arabicPeriod"/>
            </a:pPr>
            <a:r>
              <a:rPr lang="he-IL" b="0" dirty="0"/>
              <a:t>ברב מימד נוכל לבחור את ה-</a:t>
            </a:r>
            <a:r>
              <a:rPr lang="en-US" b="0" dirty="0"/>
              <a:t>PCs</a:t>
            </a:r>
            <a:r>
              <a:rPr lang="he-IL" b="0" dirty="0"/>
              <a:t> בהם ראינו את השונות המירבית של הנתונים, ואין צורך להסתכל על </a:t>
            </a:r>
            <a:r>
              <a:rPr lang="he-IL" b="0" u="sng" dirty="0"/>
              <a:t>כל</a:t>
            </a:r>
            <a:r>
              <a:rPr lang="he-IL" b="0" dirty="0"/>
              <a:t> ה-</a:t>
            </a:r>
            <a:r>
              <a:rPr lang="en-US" b="0" dirty="0"/>
              <a:t>PCs</a:t>
            </a:r>
            <a:r>
              <a:rPr lang="he-IL" dirty="0"/>
              <a:t> האפשריים.</a:t>
            </a:r>
            <a:endParaRPr lang="en-US" b="0" dirty="0"/>
          </a:p>
        </p:txBody>
      </p:sp>
      <p:pic>
        <p:nvPicPr>
          <p:cNvPr id="8" name="תמונה 8">
            <a:extLst>
              <a:ext uri="{FF2B5EF4-FFF2-40B4-BE49-F238E27FC236}">
                <a16:creationId xmlns:a16="http://schemas.microsoft.com/office/drawing/2014/main" id="{73247A1C-4D4D-4206-83FC-0DEC7A8B1974}"/>
              </a:ext>
            </a:extLst>
          </p:cNvPr>
          <p:cNvPicPr/>
          <p:nvPr/>
        </p:nvPicPr>
        <p:blipFill>
          <a:blip r:embed="rId2" cstate="print"/>
          <a:stretch>
            <a:fillRect/>
          </a:stretch>
        </p:blipFill>
        <p:spPr>
          <a:xfrm>
            <a:off x="481804" y="1342939"/>
            <a:ext cx="3707130" cy="3076575"/>
          </a:xfrm>
          <a:prstGeom prst="rect">
            <a:avLst/>
          </a:prstGeom>
        </p:spPr>
      </p:pic>
    </p:spTree>
    <p:extLst>
      <p:ext uri="{BB962C8B-B14F-4D97-AF65-F5344CB8AC3E}">
        <p14:creationId xmlns:p14="http://schemas.microsoft.com/office/powerpoint/2010/main" val="48461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CFBE3-4A60-470E-A1CF-884548760419}"/>
              </a:ext>
            </a:extLst>
          </p:cNvPr>
          <p:cNvSpPr>
            <a:spLocks noGrp="1"/>
          </p:cNvSpPr>
          <p:nvPr>
            <p:ph type="body" sz="quarter" idx="13"/>
          </p:nvPr>
        </p:nvSpPr>
        <p:spPr/>
        <p:txBody>
          <a:bodyPr/>
          <a:lstStyle/>
          <a:p>
            <a:pPr rtl="1"/>
            <a:r>
              <a:rPr lang="he-IL"/>
              <a:t>חישוב </a:t>
            </a:r>
            <a:r>
              <a:rPr lang="en-US"/>
              <a:t>PCA</a:t>
            </a:r>
            <a:endParaRPr lang="en-IL"/>
          </a:p>
        </p:txBody>
      </p:sp>
      <p:sp>
        <p:nvSpPr>
          <p:cNvPr id="4" name="TextBox 3">
            <a:extLst>
              <a:ext uri="{FF2B5EF4-FFF2-40B4-BE49-F238E27FC236}">
                <a16:creationId xmlns:a16="http://schemas.microsoft.com/office/drawing/2014/main" id="{A4435681-1E7A-4EFF-AA16-57C123667F5F}"/>
              </a:ext>
            </a:extLst>
          </p:cNvPr>
          <p:cNvSpPr txBox="1"/>
          <p:nvPr/>
        </p:nvSpPr>
        <p:spPr>
          <a:xfrm>
            <a:off x="4241972" y="999342"/>
            <a:ext cx="7748259" cy="1668405"/>
          </a:xfrm>
          <a:prstGeom prst="rect">
            <a:avLst/>
          </a:prstGeom>
          <a:noFill/>
        </p:spPr>
        <p:txBody>
          <a:bodyPr wrap="square" rtlCol="0">
            <a:spAutoFit/>
          </a:bodyPr>
          <a:lstStyle/>
          <a:p>
            <a:pPr algn="r" rtl="1">
              <a:lnSpc>
                <a:spcPct val="200000"/>
              </a:lnSpc>
            </a:pPr>
            <a:r>
              <a:rPr lang="he-IL" dirty="0"/>
              <a:t>איך האלגוריתם עובד?</a:t>
            </a:r>
          </a:p>
          <a:p>
            <a:pPr marL="342900" indent="-342900" algn="r" rtl="1">
              <a:lnSpc>
                <a:spcPct val="200000"/>
              </a:lnSpc>
              <a:buAutoNum type="arabicPeriod"/>
            </a:pPr>
            <a:r>
              <a:rPr lang="he-IL" b="0" dirty="0"/>
              <a:t>מרכוז (</a:t>
            </a:r>
            <a:r>
              <a:rPr lang="en-US" b="0" dirty="0"/>
              <a:t>centering</a:t>
            </a:r>
            <a:r>
              <a:rPr lang="he-IL" b="0" dirty="0"/>
              <a:t>) של הנתונים כך שהממוצע של כל </a:t>
            </a:r>
            <a:r>
              <a:rPr lang="he-IL" b="0" u="sng" dirty="0"/>
              <a:t>משתנה</a:t>
            </a:r>
            <a:r>
              <a:rPr lang="he-IL" b="0" dirty="0"/>
              <a:t> בכל מימד הוא אפס.</a:t>
            </a:r>
            <a:br>
              <a:rPr lang="en-US" dirty="0"/>
            </a:br>
            <a:r>
              <a:rPr lang="he-IL" dirty="0"/>
              <a:t>שימו לב שהמרכוז לא שינה את איך שהנתונים מפוזרים על הצירים</a:t>
            </a:r>
          </a:p>
        </p:txBody>
      </p:sp>
      <p:graphicFrame>
        <p:nvGraphicFramePr>
          <p:cNvPr id="5" name="Table 4">
            <a:extLst>
              <a:ext uri="{FF2B5EF4-FFF2-40B4-BE49-F238E27FC236}">
                <a16:creationId xmlns:a16="http://schemas.microsoft.com/office/drawing/2014/main" id="{6FF20390-6E02-4F21-975C-B7EC3E9CC024}"/>
              </a:ext>
            </a:extLst>
          </p:cNvPr>
          <p:cNvGraphicFramePr>
            <a:graphicFrameLocks noGrp="1"/>
          </p:cNvGraphicFramePr>
          <p:nvPr>
            <p:extLst>
              <p:ext uri="{D42A27DB-BD31-4B8C-83A1-F6EECF244321}">
                <p14:modId xmlns:p14="http://schemas.microsoft.com/office/powerpoint/2010/main" val="320865479"/>
              </p:ext>
            </p:extLst>
          </p:nvPr>
        </p:nvGraphicFramePr>
        <p:xfrm>
          <a:off x="224894" y="1915033"/>
          <a:ext cx="4168404" cy="1483360"/>
        </p:xfrm>
        <a:graphic>
          <a:graphicData uri="http://schemas.openxmlformats.org/drawingml/2006/table">
            <a:tbl>
              <a:tblPr firstRow="1" bandRow="1">
                <a:tableStyleId>{073A0DAA-6AF3-43AB-8588-CEC1D06C72B9}</a:tableStyleId>
              </a:tblPr>
              <a:tblGrid>
                <a:gridCol w="912432">
                  <a:extLst>
                    <a:ext uri="{9D8B030D-6E8A-4147-A177-3AD203B41FA5}">
                      <a16:colId xmlns:a16="http://schemas.microsoft.com/office/drawing/2014/main" val="2765756412"/>
                    </a:ext>
                  </a:extLst>
                </a:gridCol>
                <a:gridCol w="813993">
                  <a:extLst>
                    <a:ext uri="{9D8B030D-6E8A-4147-A177-3AD203B41FA5}">
                      <a16:colId xmlns:a16="http://schemas.microsoft.com/office/drawing/2014/main" val="2723069731"/>
                    </a:ext>
                  </a:extLst>
                </a:gridCol>
                <a:gridCol w="813993">
                  <a:extLst>
                    <a:ext uri="{9D8B030D-6E8A-4147-A177-3AD203B41FA5}">
                      <a16:colId xmlns:a16="http://schemas.microsoft.com/office/drawing/2014/main" val="60385555"/>
                    </a:ext>
                  </a:extLst>
                </a:gridCol>
                <a:gridCol w="813993">
                  <a:extLst>
                    <a:ext uri="{9D8B030D-6E8A-4147-A177-3AD203B41FA5}">
                      <a16:colId xmlns:a16="http://schemas.microsoft.com/office/drawing/2014/main" val="885252014"/>
                    </a:ext>
                  </a:extLst>
                </a:gridCol>
                <a:gridCol w="813993">
                  <a:extLst>
                    <a:ext uri="{9D8B030D-6E8A-4147-A177-3AD203B41FA5}">
                      <a16:colId xmlns:a16="http://schemas.microsoft.com/office/drawing/2014/main" val="4180041902"/>
                    </a:ext>
                  </a:extLst>
                </a:gridCol>
              </a:tblGrid>
              <a:tr h="370840">
                <a:tc>
                  <a:txBody>
                    <a:bodyPr/>
                    <a:lstStyle/>
                    <a:p>
                      <a:pPr algn="ctr"/>
                      <a:r>
                        <a:rPr lang="en-US"/>
                        <a:t>Patient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H</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W</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BMI</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WBC</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719773696"/>
                  </a:ext>
                </a:extLst>
              </a:tr>
              <a:tr h="370840">
                <a:tc>
                  <a:txBody>
                    <a:bodyPr/>
                    <a:lstStyle/>
                    <a:p>
                      <a:pPr algn="ctr"/>
                      <a:r>
                        <a:rPr lang="en-US"/>
                        <a:t>001</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1.65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70</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25.7</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8221795"/>
                  </a:ext>
                </a:extLst>
              </a:tr>
              <a:tr h="370840">
                <a:tc>
                  <a:txBody>
                    <a:bodyPr/>
                    <a:lstStyle/>
                    <a:p>
                      <a:pPr algn="ctr"/>
                      <a:r>
                        <a:rPr lang="en-US"/>
                        <a:t>002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1.85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85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24.8</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7992594"/>
                  </a:ext>
                </a:extLst>
              </a:tr>
              <a:tr h="370840">
                <a:tc>
                  <a:txBody>
                    <a:bodyPr/>
                    <a:lstStyle/>
                    <a:p>
                      <a:pPr algn="ctr"/>
                      <a:r>
                        <a:rPr lang="en-US"/>
                        <a: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957795"/>
                  </a:ext>
                </a:extLst>
              </a:tr>
            </a:tbl>
          </a:graphicData>
        </a:graphic>
      </p:graphicFrame>
      <p:sp>
        <p:nvSpPr>
          <p:cNvPr id="3" name="Right Brace 2">
            <a:extLst>
              <a:ext uri="{FF2B5EF4-FFF2-40B4-BE49-F238E27FC236}">
                <a16:creationId xmlns:a16="http://schemas.microsoft.com/office/drawing/2014/main" id="{563831CD-3CD0-4599-963C-AED2DB78DBA2}"/>
              </a:ext>
            </a:extLst>
          </p:cNvPr>
          <p:cNvSpPr/>
          <p:nvPr/>
        </p:nvSpPr>
        <p:spPr>
          <a:xfrm rot="16200000">
            <a:off x="2634681" y="38133"/>
            <a:ext cx="248207" cy="3269031"/>
          </a:xfrm>
          <a:prstGeom prst="rightBrace">
            <a:avLst>
              <a:gd name="adj1" fmla="val 55952"/>
              <a:gd name="adj2" fmla="val 486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p:sp>
        <p:nvSpPr>
          <p:cNvPr id="7" name="TextBox 6">
            <a:extLst>
              <a:ext uri="{FF2B5EF4-FFF2-40B4-BE49-F238E27FC236}">
                <a16:creationId xmlns:a16="http://schemas.microsoft.com/office/drawing/2014/main" id="{55E66796-8492-4344-B102-912524A41D2D}"/>
              </a:ext>
            </a:extLst>
          </p:cNvPr>
          <p:cNvSpPr txBox="1"/>
          <p:nvPr/>
        </p:nvSpPr>
        <p:spPr>
          <a:xfrm>
            <a:off x="1275596" y="922454"/>
            <a:ext cx="2966376" cy="566950"/>
          </a:xfrm>
          <a:prstGeom prst="rect">
            <a:avLst/>
          </a:prstGeom>
          <a:noFill/>
        </p:spPr>
        <p:txBody>
          <a:bodyPr wrap="square" rtlCol="0">
            <a:spAutoFit/>
          </a:bodyPr>
          <a:lstStyle/>
          <a:p>
            <a:pPr algn="r" rtl="1">
              <a:lnSpc>
                <a:spcPct val="200000"/>
              </a:lnSpc>
            </a:pPr>
            <a:r>
              <a:rPr lang="he-IL"/>
              <a:t>משתנים (מימדים של הנתונים)</a:t>
            </a:r>
            <a:endParaRPr lang="en-US" b="0"/>
          </a:p>
        </p:txBody>
      </p:sp>
      <p:sp>
        <p:nvSpPr>
          <p:cNvPr id="38" name="Oval 37">
            <a:extLst>
              <a:ext uri="{FF2B5EF4-FFF2-40B4-BE49-F238E27FC236}">
                <a16:creationId xmlns:a16="http://schemas.microsoft.com/office/drawing/2014/main" id="{877CAEB5-08C2-48F5-A42C-44BC2210BC91}"/>
              </a:ext>
            </a:extLst>
          </p:cNvPr>
          <p:cNvSpPr/>
          <p:nvPr/>
        </p:nvSpPr>
        <p:spPr>
          <a:xfrm flipV="1">
            <a:off x="11089780" y="399997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9" name="Oval 38">
            <a:extLst>
              <a:ext uri="{FF2B5EF4-FFF2-40B4-BE49-F238E27FC236}">
                <a16:creationId xmlns:a16="http://schemas.microsoft.com/office/drawing/2014/main" id="{558D911A-2246-4EDD-AC97-4524876BD18B}"/>
              </a:ext>
            </a:extLst>
          </p:cNvPr>
          <p:cNvSpPr/>
          <p:nvPr/>
        </p:nvSpPr>
        <p:spPr>
          <a:xfrm flipV="1">
            <a:off x="11269780" y="374921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0" name="Oval 39">
            <a:extLst>
              <a:ext uri="{FF2B5EF4-FFF2-40B4-BE49-F238E27FC236}">
                <a16:creationId xmlns:a16="http://schemas.microsoft.com/office/drawing/2014/main" id="{41DE16F4-64DB-40A2-AA1A-0B8B2536BD1A}"/>
              </a:ext>
            </a:extLst>
          </p:cNvPr>
          <p:cNvSpPr/>
          <p:nvPr/>
        </p:nvSpPr>
        <p:spPr>
          <a:xfrm flipV="1">
            <a:off x="11300137" y="41090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1" name="Oval 40">
            <a:extLst>
              <a:ext uri="{FF2B5EF4-FFF2-40B4-BE49-F238E27FC236}">
                <a16:creationId xmlns:a16="http://schemas.microsoft.com/office/drawing/2014/main" id="{D074BE41-DDA7-404E-9F21-762FCCBAF4CA}"/>
              </a:ext>
            </a:extLst>
          </p:cNvPr>
          <p:cNvSpPr/>
          <p:nvPr/>
        </p:nvSpPr>
        <p:spPr>
          <a:xfrm flipV="1">
            <a:off x="9959354" y="465840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2" name="Oval 41">
            <a:extLst>
              <a:ext uri="{FF2B5EF4-FFF2-40B4-BE49-F238E27FC236}">
                <a16:creationId xmlns:a16="http://schemas.microsoft.com/office/drawing/2014/main" id="{F1FBC9C8-6C89-4CDA-829A-511FA268DF03}"/>
              </a:ext>
            </a:extLst>
          </p:cNvPr>
          <p:cNvSpPr/>
          <p:nvPr/>
        </p:nvSpPr>
        <p:spPr>
          <a:xfrm flipV="1">
            <a:off x="10113748" y="487300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3" name="Oval 42">
            <a:extLst>
              <a:ext uri="{FF2B5EF4-FFF2-40B4-BE49-F238E27FC236}">
                <a16:creationId xmlns:a16="http://schemas.microsoft.com/office/drawing/2014/main" id="{6D414DE4-7DB1-4064-861D-95ACEFA767A3}"/>
              </a:ext>
            </a:extLst>
          </p:cNvPr>
          <p:cNvSpPr/>
          <p:nvPr/>
        </p:nvSpPr>
        <p:spPr>
          <a:xfrm flipV="1">
            <a:off x="10326940" y="47316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75" name="Group 74">
            <a:extLst>
              <a:ext uri="{FF2B5EF4-FFF2-40B4-BE49-F238E27FC236}">
                <a16:creationId xmlns:a16="http://schemas.microsoft.com/office/drawing/2014/main" id="{CF29EBCB-E120-4C92-8960-2109BD36547D}"/>
              </a:ext>
            </a:extLst>
          </p:cNvPr>
          <p:cNvGrpSpPr/>
          <p:nvPr/>
        </p:nvGrpSpPr>
        <p:grpSpPr>
          <a:xfrm>
            <a:off x="8056203" y="3398393"/>
            <a:ext cx="4190140" cy="3084274"/>
            <a:chOff x="8056203" y="3398393"/>
            <a:chExt cx="4190140" cy="3084274"/>
          </a:xfrm>
        </p:grpSpPr>
        <p:cxnSp>
          <p:nvCxnSpPr>
            <p:cNvPr id="36" name="Straight Connector 35">
              <a:extLst>
                <a:ext uri="{FF2B5EF4-FFF2-40B4-BE49-F238E27FC236}">
                  <a16:creationId xmlns:a16="http://schemas.microsoft.com/office/drawing/2014/main" id="{CDD4C1F8-6824-4B4C-AADC-E933B8B05E72}"/>
                </a:ext>
              </a:extLst>
            </p:cNvPr>
            <p:cNvCxnSpPr>
              <a:cxnSpLocks/>
            </p:cNvCxnSpPr>
            <p:nvPr/>
          </p:nvCxnSpPr>
          <p:spPr>
            <a:xfrm>
              <a:off x="9632478" y="3789000"/>
              <a:ext cx="0" cy="2693667"/>
            </a:xfrm>
            <a:prstGeom prst="line">
              <a:avLst/>
            </a:prstGeom>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85C497D6-29C6-458C-B788-58293EAB8210}"/>
                </a:ext>
              </a:extLst>
            </p:cNvPr>
            <p:cNvCxnSpPr>
              <a:cxnSpLocks/>
            </p:cNvCxnSpPr>
            <p:nvPr/>
          </p:nvCxnSpPr>
          <p:spPr>
            <a:xfrm rot="16200000">
              <a:off x="9820609" y="3441536"/>
              <a:ext cx="0" cy="3528812"/>
            </a:xfrm>
            <a:prstGeom prst="line">
              <a:avLst/>
            </a:prstGeom>
          </p:spPr>
          <p:style>
            <a:lnRef idx="1">
              <a:schemeClr val="dk1"/>
            </a:lnRef>
            <a:fillRef idx="0">
              <a:schemeClr val="dk1"/>
            </a:fillRef>
            <a:effectRef idx="0">
              <a:schemeClr val="dk1"/>
            </a:effectRef>
            <a:fontRef idx="minor">
              <a:schemeClr val="tx1"/>
            </a:fontRef>
          </p:style>
        </p:cxnSp>
        <p:sp>
          <p:nvSpPr>
            <p:cNvPr id="44" name="TextBox 43">
              <a:extLst>
                <a:ext uri="{FF2B5EF4-FFF2-40B4-BE49-F238E27FC236}">
                  <a16:creationId xmlns:a16="http://schemas.microsoft.com/office/drawing/2014/main" id="{A68FD4BE-E64A-4B52-AE17-7EE8E1971D8D}"/>
                </a:ext>
              </a:extLst>
            </p:cNvPr>
            <p:cNvSpPr txBox="1"/>
            <p:nvPr/>
          </p:nvSpPr>
          <p:spPr>
            <a:xfrm>
              <a:off x="11480137" y="5021275"/>
              <a:ext cx="766206" cy="369332"/>
            </a:xfrm>
            <a:prstGeom prst="rect">
              <a:avLst/>
            </a:prstGeom>
            <a:noFill/>
          </p:spPr>
          <p:txBody>
            <a:bodyPr wrap="square" rtlCol="0">
              <a:spAutoFit/>
            </a:bodyPr>
            <a:lstStyle/>
            <a:p>
              <a:pPr algn="r" rtl="1"/>
              <a:r>
                <a:rPr lang="en-US"/>
                <a:t>Var 1</a:t>
              </a:r>
              <a:endParaRPr lang="en-US" b="0"/>
            </a:p>
          </p:txBody>
        </p:sp>
        <p:sp>
          <p:nvSpPr>
            <p:cNvPr id="45" name="TextBox 44">
              <a:extLst>
                <a:ext uri="{FF2B5EF4-FFF2-40B4-BE49-F238E27FC236}">
                  <a16:creationId xmlns:a16="http://schemas.microsoft.com/office/drawing/2014/main" id="{5B137AC3-1702-405E-8DB4-40DB7CD02EAF}"/>
                </a:ext>
              </a:extLst>
            </p:cNvPr>
            <p:cNvSpPr txBox="1"/>
            <p:nvPr/>
          </p:nvSpPr>
          <p:spPr>
            <a:xfrm>
              <a:off x="9249375" y="3398393"/>
              <a:ext cx="766206" cy="369332"/>
            </a:xfrm>
            <a:prstGeom prst="rect">
              <a:avLst/>
            </a:prstGeom>
            <a:noFill/>
          </p:spPr>
          <p:txBody>
            <a:bodyPr wrap="square" rtlCol="0">
              <a:spAutoFit/>
            </a:bodyPr>
            <a:lstStyle/>
            <a:p>
              <a:pPr algn="r" rtl="1"/>
              <a:r>
                <a:rPr lang="en-US"/>
                <a:t>Var 2</a:t>
              </a:r>
              <a:endParaRPr lang="en-US" b="0"/>
            </a:p>
          </p:txBody>
        </p:sp>
      </p:grpSp>
      <p:sp>
        <p:nvSpPr>
          <p:cNvPr id="48" name="Oval 47">
            <a:extLst>
              <a:ext uri="{FF2B5EF4-FFF2-40B4-BE49-F238E27FC236}">
                <a16:creationId xmlns:a16="http://schemas.microsoft.com/office/drawing/2014/main" id="{D1F0A0EF-D0A8-4CD3-9EF8-DCA2AD8E5BCE}"/>
              </a:ext>
            </a:extLst>
          </p:cNvPr>
          <p:cNvSpPr/>
          <p:nvPr/>
        </p:nvSpPr>
        <p:spPr>
          <a:xfrm>
            <a:off x="10775579" y="4284790"/>
            <a:ext cx="180000" cy="18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L"/>
          </a:p>
        </p:txBody>
      </p:sp>
      <p:sp>
        <p:nvSpPr>
          <p:cNvPr id="62" name="Oval 61">
            <a:extLst>
              <a:ext uri="{FF2B5EF4-FFF2-40B4-BE49-F238E27FC236}">
                <a16:creationId xmlns:a16="http://schemas.microsoft.com/office/drawing/2014/main" id="{63FE157E-2C26-4691-B545-13D8CBEEB28D}"/>
              </a:ext>
            </a:extLst>
          </p:cNvPr>
          <p:cNvSpPr/>
          <p:nvPr/>
        </p:nvSpPr>
        <p:spPr>
          <a:xfrm flipV="1">
            <a:off x="6276430" y="399997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3" name="Oval 62">
            <a:extLst>
              <a:ext uri="{FF2B5EF4-FFF2-40B4-BE49-F238E27FC236}">
                <a16:creationId xmlns:a16="http://schemas.microsoft.com/office/drawing/2014/main" id="{AA39D1DB-48DF-4EB7-8573-78995F5F2830}"/>
              </a:ext>
            </a:extLst>
          </p:cNvPr>
          <p:cNvSpPr/>
          <p:nvPr/>
        </p:nvSpPr>
        <p:spPr>
          <a:xfrm flipV="1">
            <a:off x="6456430" y="374921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4" name="Oval 63">
            <a:extLst>
              <a:ext uri="{FF2B5EF4-FFF2-40B4-BE49-F238E27FC236}">
                <a16:creationId xmlns:a16="http://schemas.microsoft.com/office/drawing/2014/main" id="{31F0418B-9BE2-4AB5-AAC3-FB6ED4E218CA}"/>
              </a:ext>
            </a:extLst>
          </p:cNvPr>
          <p:cNvSpPr/>
          <p:nvPr/>
        </p:nvSpPr>
        <p:spPr>
          <a:xfrm flipV="1">
            <a:off x="6486787" y="410907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5" name="Oval 64">
            <a:extLst>
              <a:ext uri="{FF2B5EF4-FFF2-40B4-BE49-F238E27FC236}">
                <a16:creationId xmlns:a16="http://schemas.microsoft.com/office/drawing/2014/main" id="{E7A0F03A-9940-408D-8844-41C5905D7AE9}"/>
              </a:ext>
            </a:extLst>
          </p:cNvPr>
          <p:cNvSpPr/>
          <p:nvPr/>
        </p:nvSpPr>
        <p:spPr>
          <a:xfrm flipV="1">
            <a:off x="5146004" y="465840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6" name="Oval 65">
            <a:extLst>
              <a:ext uri="{FF2B5EF4-FFF2-40B4-BE49-F238E27FC236}">
                <a16:creationId xmlns:a16="http://schemas.microsoft.com/office/drawing/2014/main" id="{009D4C3A-9961-402F-8328-1DEDD025BBE3}"/>
              </a:ext>
            </a:extLst>
          </p:cNvPr>
          <p:cNvSpPr/>
          <p:nvPr/>
        </p:nvSpPr>
        <p:spPr>
          <a:xfrm flipV="1">
            <a:off x="5300398" y="487300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7" name="Oval 66">
            <a:extLst>
              <a:ext uri="{FF2B5EF4-FFF2-40B4-BE49-F238E27FC236}">
                <a16:creationId xmlns:a16="http://schemas.microsoft.com/office/drawing/2014/main" id="{1D194908-A3A0-410B-9473-C9A122E29141}"/>
              </a:ext>
            </a:extLst>
          </p:cNvPr>
          <p:cNvSpPr/>
          <p:nvPr/>
        </p:nvSpPr>
        <p:spPr>
          <a:xfrm flipV="1">
            <a:off x="5513590" y="473163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76" name="Group 75">
            <a:extLst>
              <a:ext uri="{FF2B5EF4-FFF2-40B4-BE49-F238E27FC236}">
                <a16:creationId xmlns:a16="http://schemas.microsoft.com/office/drawing/2014/main" id="{089FD52E-9FA0-4D2C-9F74-892D41C096A7}"/>
              </a:ext>
            </a:extLst>
          </p:cNvPr>
          <p:cNvGrpSpPr/>
          <p:nvPr/>
        </p:nvGrpSpPr>
        <p:grpSpPr>
          <a:xfrm>
            <a:off x="3242853" y="3398393"/>
            <a:ext cx="4190140" cy="3084274"/>
            <a:chOff x="3242853" y="3398393"/>
            <a:chExt cx="4190140" cy="3084274"/>
          </a:xfrm>
        </p:grpSpPr>
        <p:cxnSp>
          <p:nvCxnSpPr>
            <p:cNvPr id="60" name="Straight Connector 59">
              <a:extLst>
                <a:ext uri="{FF2B5EF4-FFF2-40B4-BE49-F238E27FC236}">
                  <a16:creationId xmlns:a16="http://schemas.microsoft.com/office/drawing/2014/main" id="{B59E9F26-4EEF-4C28-A386-B1CA852E1707}"/>
                </a:ext>
              </a:extLst>
            </p:cNvPr>
            <p:cNvCxnSpPr>
              <a:cxnSpLocks/>
            </p:cNvCxnSpPr>
            <p:nvPr/>
          </p:nvCxnSpPr>
          <p:spPr>
            <a:xfrm>
              <a:off x="4819128" y="3789000"/>
              <a:ext cx="0" cy="2693667"/>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151DEA41-192F-40AB-8B02-79AFDF1B728F}"/>
                </a:ext>
              </a:extLst>
            </p:cNvPr>
            <p:cNvCxnSpPr>
              <a:cxnSpLocks/>
            </p:cNvCxnSpPr>
            <p:nvPr/>
          </p:nvCxnSpPr>
          <p:spPr>
            <a:xfrm rot="16200000">
              <a:off x="5007259" y="3441536"/>
              <a:ext cx="0" cy="3528812"/>
            </a:xfrm>
            <a:prstGeom prst="line">
              <a:avLst/>
            </a:prstGeom>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EAFE2770-56D3-4AD5-A235-4E142ECF46B3}"/>
                </a:ext>
              </a:extLst>
            </p:cNvPr>
            <p:cNvSpPr txBox="1"/>
            <p:nvPr/>
          </p:nvSpPr>
          <p:spPr>
            <a:xfrm>
              <a:off x="6666787" y="5021275"/>
              <a:ext cx="766206" cy="369332"/>
            </a:xfrm>
            <a:prstGeom prst="rect">
              <a:avLst/>
            </a:prstGeom>
            <a:noFill/>
          </p:spPr>
          <p:txBody>
            <a:bodyPr wrap="square" rtlCol="0">
              <a:spAutoFit/>
            </a:bodyPr>
            <a:lstStyle/>
            <a:p>
              <a:pPr algn="r" rtl="1"/>
              <a:r>
                <a:rPr lang="en-US"/>
                <a:t>Var 1</a:t>
              </a:r>
              <a:endParaRPr lang="en-US" b="0"/>
            </a:p>
          </p:txBody>
        </p:sp>
        <p:sp>
          <p:nvSpPr>
            <p:cNvPr id="69" name="TextBox 68">
              <a:extLst>
                <a:ext uri="{FF2B5EF4-FFF2-40B4-BE49-F238E27FC236}">
                  <a16:creationId xmlns:a16="http://schemas.microsoft.com/office/drawing/2014/main" id="{FB69E2AE-2F38-4AEE-9E35-52D0B7AEF010}"/>
                </a:ext>
              </a:extLst>
            </p:cNvPr>
            <p:cNvSpPr txBox="1"/>
            <p:nvPr/>
          </p:nvSpPr>
          <p:spPr>
            <a:xfrm>
              <a:off x="4436025" y="3398393"/>
              <a:ext cx="766206" cy="369332"/>
            </a:xfrm>
            <a:prstGeom prst="rect">
              <a:avLst/>
            </a:prstGeom>
            <a:noFill/>
          </p:spPr>
          <p:txBody>
            <a:bodyPr wrap="square" rtlCol="0">
              <a:spAutoFit/>
            </a:bodyPr>
            <a:lstStyle/>
            <a:p>
              <a:pPr algn="r" rtl="1"/>
              <a:r>
                <a:rPr lang="en-US"/>
                <a:t>Var 2</a:t>
              </a:r>
              <a:endParaRPr lang="en-US" b="0"/>
            </a:p>
          </p:txBody>
        </p:sp>
      </p:grpSp>
      <p:sp>
        <p:nvSpPr>
          <p:cNvPr id="70" name="Oval 69">
            <a:extLst>
              <a:ext uri="{FF2B5EF4-FFF2-40B4-BE49-F238E27FC236}">
                <a16:creationId xmlns:a16="http://schemas.microsoft.com/office/drawing/2014/main" id="{D5A91078-5579-4FFD-800A-662986E36C92}"/>
              </a:ext>
            </a:extLst>
          </p:cNvPr>
          <p:cNvSpPr/>
          <p:nvPr/>
        </p:nvSpPr>
        <p:spPr>
          <a:xfrm>
            <a:off x="4729128" y="4289076"/>
            <a:ext cx="180000" cy="180000"/>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L"/>
          </a:p>
        </p:txBody>
      </p:sp>
      <p:sp>
        <p:nvSpPr>
          <p:cNvPr id="71" name="Oval 70">
            <a:extLst>
              <a:ext uri="{FF2B5EF4-FFF2-40B4-BE49-F238E27FC236}">
                <a16:creationId xmlns:a16="http://schemas.microsoft.com/office/drawing/2014/main" id="{B1C46259-B57F-40C7-A1C7-C8DF0BE84B07}"/>
              </a:ext>
            </a:extLst>
          </p:cNvPr>
          <p:cNvSpPr/>
          <p:nvPr/>
        </p:nvSpPr>
        <p:spPr>
          <a:xfrm>
            <a:off x="5962229" y="5122954"/>
            <a:ext cx="180000" cy="180000"/>
          </a:xfrm>
          <a:prstGeom prst="ellipse">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L"/>
          </a:p>
        </p:txBody>
      </p:sp>
      <p:sp>
        <p:nvSpPr>
          <p:cNvPr id="72" name="Oval 71">
            <a:extLst>
              <a:ext uri="{FF2B5EF4-FFF2-40B4-BE49-F238E27FC236}">
                <a16:creationId xmlns:a16="http://schemas.microsoft.com/office/drawing/2014/main" id="{FF278036-3CCC-46A1-AA02-91541D6ACD95}"/>
              </a:ext>
            </a:extLst>
          </p:cNvPr>
          <p:cNvSpPr/>
          <p:nvPr/>
        </p:nvSpPr>
        <p:spPr>
          <a:xfrm>
            <a:off x="5962229" y="4284790"/>
            <a:ext cx="180000" cy="1800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L"/>
          </a:p>
        </p:txBody>
      </p:sp>
      <p:cxnSp>
        <p:nvCxnSpPr>
          <p:cNvPr id="73" name="Straight Arrow Connector 72">
            <a:extLst>
              <a:ext uri="{FF2B5EF4-FFF2-40B4-BE49-F238E27FC236}">
                <a16:creationId xmlns:a16="http://schemas.microsoft.com/office/drawing/2014/main" id="{542FB694-D62F-4057-826C-D94D6273BA09}"/>
              </a:ext>
            </a:extLst>
          </p:cNvPr>
          <p:cNvCxnSpPr>
            <a:stCxn id="70" idx="6"/>
          </p:cNvCxnSpPr>
          <p:nvPr/>
        </p:nvCxnSpPr>
        <p:spPr>
          <a:xfrm flipV="1">
            <a:off x="4909128" y="4374790"/>
            <a:ext cx="876835" cy="428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74" name="Straight Arrow Connector 73">
            <a:extLst>
              <a:ext uri="{FF2B5EF4-FFF2-40B4-BE49-F238E27FC236}">
                <a16:creationId xmlns:a16="http://schemas.microsoft.com/office/drawing/2014/main" id="{87FD6B0F-047E-4C0F-A94B-40437C307506}"/>
              </a:ext>
            </a:extLst>
          </p:cNvPr>
          <p:cNvCxnSpPr>
            <a:cxnSpLocks/>
          </p:cNvCxnSpPr>
          <p:nvPr/>
        </p:nvCxnSpPr>
        <p:spPr>
          <a:xfrm rot="16200000" flipV="1">
            <a:off x="5800229" y="4870055"/>
            <a:ext cx="504000"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78" name="Straight Arrow Connector 77">
            <a:extLst>
              <a:ext uri="{FF2B5EF4-FFF2-40B4-BE49-F238E27FC236}">
                <a16:creationId xmlns:a16="http://schemas.microsoft.com/office/drawing/2014/main" id="{C6C9CD39-5223-4112-88DD-92B69C5CD91B}"/>
              </a:ext>
            </a:extLst>
          </p:cNvPr>
          <p:cNvCxnSpPr>
            <a:cxnSpLocks/>
          </p:cNvCxnSpPr>
          <p:nvPr/>
        </p:nvCxnSpPr>
        <p:spPr>
          <a:xfrm>
            <a:off x="7234429" y="5892800"/>
            <a:ext cx="95707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909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0 0 L 0 0 C -0.00287 0.00231 -0.00573 0.0044 -0.00834 0.0074 C -0.00964 0.00879 -0.01029 0.01134 -0.01146 0.01296 C -0.0125 0.01389 -0.01368 0.01365 -0.01459 0.01481 C -0.0168 0.0169 -0.02084 0.02222 -0.02084 0.02222 C -0.02162 0.02407 -0.02188 0.02639 -0.02292 0.02777 C -0.02487 0.02963 -0.02917 0.03148 -0.02917 0.03148 C -0.03516 0.04722 -0.02722 0.02847 -0.03438 0.03889 C -0.03542 0.04027 -0.03555 0.04282 -0.03646 0.04444 C -0.03737 0.0456 -0.03868 0.04514 -0.03959 0.04629 C -0.0418 0.04838 -0.04375 0.05115 -0.04584 0.0537 L -0.04896 0.0574 C -0.05 0.05856 -0.05092 0.06018 -0.05209 0.06111 C -0.05313 0.06157 -0.0543 0.0618 -0.05521 0.06296 C -0.05743 0.06504 -0.05938 0.06782 -0.06146 0.07037 L -0.06771 0.07777 C -0.06875 0.07893 -0.06967 0.08055 -0.07084 0.08148 C -0.07188 0.08194 -0.07305 0.08217 -0.07396 0.08333 C -0.07618 0.08541 -0.07787 0.08912 -0.08021 0.09074 C -0.08581 0.09398 -0.08243 0.09143 -0.08959 0.1 L -0.09271 0.1037 C -0.09375 0.10486 -0.09506 0.10578 -0.09584 0.1074 C -0.09688 0.10926 -0.09805 0.11088 -0.09896 0.11296 C -0.09987 0.11458 -0.10066 0.1162 -0.10105 0.11852 C -0.10144 0.12014 -0.10105 0.12222 -0.10105 0.12407 L -0.10105 0.12407 " pathEditMode="relative" ptsTypes="AAAAAAAAAAAAAAAAAAAAAAAAAAA">
                                      <p:cBhvr>
                                        <p:cTn id="42" dur="2000" fill="hold"/>
                                        <p:tgtEl>
                                          <p:spTgt spid="38"/>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0 0 L 0 0 C -0.00287 0.00231 -0.00573 0.0044 -0.00834 0.0074 C -0.00964 0.00879 -0.01029 0.01134 -0.01146 0.01296 C -0.0125 0.01389 -0.01368 0.01365 -0.01459 0.01481 C -0.0168 0.0169 -0.02084 0.02222 -0.02084 0.02222 C -0.02162 0.02407 -0.02188 0.02639 -0.02292 0.02777 C -0.02487 0.02963 -0.02917 0.03148 -0.02917 0.03148 C -0.03516 0.04722 -0.02722 0.02847 -0.03438 0.03889 C -0.03542 0.04027 -0.03555 0.04282 -0.03646 0.04444 C -0.03737 0.0456 -0.03868 0.04514 -0.03959 0.04629 C -0.0418 0.04838 -0.04375 0.05115 -0.04584 0.0537 L -0.04896 0.0574 C -0.05 0.05856 -0.05092 0.06018 -0.05209 0.06111 C -0.05313 0.06157 -0.0543 0.0618 -0.05521 0.06296 C -0.05743 0.06504 -0.05938 0.06782 -0.06146 0.07037 L -0.06771 0.07777 C -0.06875 0.07893 -0.06967 0.08055 -0.07084 0.08148 C -0.07188 0.08194 -0.07305 0.08217 -0.07396 0.08333 C -0.07618 0.08541 -0.07787 0.08912 -0.08021 0.09074 C -0.08581 0.09398 -0.08243 0.09143 -0.08959 0.1 L -0.09271 0.1037 C -0.09375 0.10486 -0.09506 0.10578 -0.09584 0.1074 C -0.09688 0.10926 -0.09805 0.11088 -0.09896 0.11296 C -0.09987 0.11458 -0.10066 0.1162 -0.10105 0.11852 C -0.10144 0.12014 -0.10105 0.12222 -0.10105 0.12407 L -0.10105 0.12407 " pathEditMode="relative" ptsTypes="AAAAAAAAAAAAAAAAAAAAAAAAAAA">
                                      <p:cBhvr>
                                        <p:cTn id="44" dur="2000" fill="hold"/>
                                        <p:tgtEl>
                                          <p:spTgt spid="39"/>
                                        </p:tgtEl>
                                        <p:attrNameLst>
                                          <p:attrName>ppt_x</p:attrName>
                                          <p:attrName>ppt_y</p:attrName>
                                        </p:attrNameLst>
                                      </p:cBhvr>
                                    </p:animMotion>
                                  </p:childTnLst>
                                </p:cTn>
                              </p:par>
                              <p:par>
                                <p:cTn id="45" presetID="0" presetClass="path" presetSubtype="0" accel="50000" decel="50000" fill="hold" grpId="1" nodeType="withEffect">
                                  <p:stCondLst>
                                    <p:cond delay="0"/>
                                  </p:stCondLst>
                                  <p:childTnLst>
                                    <p:animMotion origin="layout" path="M 0 0 L 0 0 C -0.00287 0.00231 -0.00573 0.0044 -0.00834 0.0074 C -0.00964 0.00879 -0.01029 0.01134 -0.01146 0.01296 C -0.0125 0.01389 -0.01368 0.01365 -0.01459 0.01481 C -0.0168 0.0169 -0.02084 0.02222 -0.02084 0.02222 C -0.02162 0.02407 -0.02188 0.02639 -0.02292 0.02777 C -0.02487 0.02963 -0.02917 0.03148 -0.02917 0.03148 C -0.03516 0.04722 -0.02722 0.02847 -0.03438 0.03889 C -0.03542 0.04027 -0.03555 0.04282 -0.03646 0.04444 C -0.03737 0.0456 -0.03868 0.04514 -0.03959 0.04629 C -0.0418 0.04838 -0.04375 0.05115 -0.04584 0.0537 L -0.04896 0.0574 C -0.05 0.05856 -0.05092 0.06018 -0.05209 0.06111 C -0.05313 0.06157 -0.0543 0.0618 -0.05521 0.06296 C -0.05743 0.06504 -0.05938 0.06782 -0.06146 0.07037 L -0.06771 0.07777 C -0.06875 0.07893 -0.06967 0.08055 -0.07084 0.08148 C -0.07188 0.08194 -0.07305 0.08217 -0.07396 0.08333 C -0.07618 0.08541 -0.07787 0.08912 -0.08021 0.09074 C -0.08581 0.09398 -0.08243 0.09143 -0.08959 0.1 L -0.09271 0.1037 C -0.09375 0.10486 -0.09506 0.10578 -0.09584 0.1074 C -0.09688 0.10926 -0.09805 0.11088 -0.09896 0.11296 C -0.09987 0.11458 -0.10066 0.1162 -0.10105 0.11852 C -0.10144 0.12014 -0.10105 0.12222 -0.10105 0.12407 L -0.10105 0.12407 " pathEditMode="relative" ptsTypes="AAAAAAAAAAAAAAAAAAAAAAAAAAA">
                                      <p:cBhvr>
                                        <p:cTn id="46" dur="2000" fill="hold"/>
                                        <p:tgtEl>
                                          <p:spTgt spid="40"/>
                                        </p:tgtEl>
                                        <p:attrNameLst>
                                          <p:attrName>ppt_x</p:attrName>
                                          <p:attrName>ppt_y</p:attrName>
                                        </p:attrNameLst>
                                      </p:cBhvr>
                                    </p:animMotion>
                                  </p:childTnLst>
                                </p:cTn>
                              </p:par>
                              <p:par>
                                <p:cTn id="47" presetID="0" presetClass="path" presetSubtype="0" accel="50000" decel="50000" fill="hold" grpId="1" nodeType="withEffect">
                                  <p:stCondLst>
                                    <p:cond delay="0"/>
                                  </p:stCondLst>
                                  <p:childTnLst>
                                    <p:animMotion origin="layout" path="M 0 0 L 0 0 C -0.00287 0.00231 -0.00573 0.0044 -0.00834 0.0074 C -0.00964 0.00879 -0.01029 0.01134 -0.01146 0.01296 C -0.0125 0.01389 -0.01368 0.01365 -0.01459 0.01481 C -0.0168 0.0169 -0.02084 0.02222 -0.02084 0.02222 C -0.02162 0.02407 -0.02188 0.02639 -0.02292 0.02777 C -0.02487 0.02963 -0.02917 0.03148 -0.02917 0.03148 C -0.03516 0.04722 -0.02722 0.02847 -0.03438 0.03889 C -0.03542 0.04027 -0.03555 0.04282 -0.03646 0.04444 C -0.03737 0.0456 -0.03868 0.04514 -0.03959 0.04629 C -0.0418 0.04838 -0.04375 0.05115 -0.04584 0.0537 L -0.04896 0.0574 C -0.05 0.05856 -0.05092 0.06018 -0.05209 0.06111 C -0.05313 0.06157 -0.0543 0.0618 -0.05521 0.06296 C -0.05743 0.06504 -0.05938 0.06782 -0.06146 0.07037 L -0.06771 0.07777 C -0.06875 0.07893 -0.06967 0.08055 -0.07084 0.08148 C -0.07188 0.08194 -0.07305 0.08217 -0.07396 0.08333 C -0.07618 0.08541 -0.07787 0.08912 -0.08021 0.09074 C -0.08581 0.09398 -0.08243 0.09143 -0.08959 0.1 L -0.09271 0.1037 C -0.09375 0.10486 -0.09506 0.10578 -0.09584 0.1074 C -0.09688 0.10926 -0.09805 0.11088 -0.09896 0.11296 C -0.09987 0.11458 -0.10066 0.1162 -0.10105 0.11852 C -0.10144 0.12014 -0.10105 0.12222 -0.10105 0.12407 L -0.10105 0.12407 " pathEditMode="relative" ptsTypes="AAAAAAAAAAAAAAAAAAAAAAAAAAA">
                                      <p:cBhvr>
                                        <p:cTn id="48" dur="2000" fill="hold"/>
                                        <p:tgtEl>
                                          <p:spTgt spid="41"/>
                                        </p:tgtEl>
                                        <p:attrNameLst>
                                          <p:attrName>ppt_x</p:attrName>
                                          <p:attrName>ppt_y</p:attrName>
                                        </p:attrNameLst>
                                      </p:cBhvr>
                                    </p:animMotion>
                                  </p:childTnLst>
                                </p:cTn>
                              </p:par>
                              <p:par>
                                <p:cTn id="49" presetID="0" presetClass="path" presetSubtype="0" accel="50000" decel="50000" fill="hold" grpId="1" nodeType="withEffect">
                                  <p:stCondLst>
                                    <p:cond delay="0"/>
                                  </p:stCondLst>
                                  <p:childTnLst>
                                    <p:animMotion origin="layout" path="M 0 0 L 0 0 C -0.00287 0.00231 -0.00573 0.0044 -0.00834 0.0074 C -0.00964 0.00879 -0.01029 0.01134 -0.01146 0.01296 C -0.0125 0.01389 -0.01368 0.01365 -0.01459 0.01481 C -0.0168 0.0169 -0.02084 0.02222 -0.02084 0.02222 C -0.02162 0.02407 -0.02188 0.02639 -0.02292 0.02777 C -0.02487 0.02963 -0.02917 0.03148 -0.02917 0.03148 C -0.03516 0.04722 -0.02722 0.02847 -0.03438 0.03889 C -0.03542 0.04027 -0.03555 0.04282 -0.03646 0.04444 C -0.03737 0.0456 -0.03868 0.04514 -0.03959 0.04629 C -0.0418 0.04838 -0.04375 0.05115 -0.04584 0.0537 L -0.04896 0.0574 C -0.05 0.05856 -0.05092 0.06018 -0.05209 0.06111 C -0.05313 0.06157 -0.0543 0.0618 -0.05521 0.06296 C -0.05743 0.06504 -0.05938 0.06782 -0.06146 0.07037 L -0.06771 0.07777 C -0.06875 0.07893 -0.06967 0.08055 -0.07084 0.08148 C -0.07188 0.08194 -0.07305 0.08217 -0.07396 0.08333 C -0.07618 0.08541 -0.07787 0.08912 -0.08021 0.09074 C -0.08581 0.09398 -0.08243 0.09143 -0.08959 0.1 L -0.09271 0.1037 C -0.09375 0.10486 -0.09506 0.10578 -0.09584 0.1074 C -0.09688 0.10926 -0.09805 0.11088 -0.09896 0.11296 C -0.09987 0.11458 -0.10066 0.1162 -0.10105 0.11852 C -0.10144 0.12014 -0.10105 0.12222 -0.10105 0.12407 L -0.10105 0.12407 " pathEditMode="relative" ptsTypes="AAAAAAAAAAAAAAAAAAAAAAAAAAA">
                                      <p:cBhvr>
                                        <p:cTn id="50" dur="2000" fill="hold"/>
                                        <p:tgtEl>
                                          <p:spTgt spid="42"/>
                                        </p:tgtEl>
                                        <p:attrNameLst>
                                          <p:attrName>ppt_x</p:attrName>
                                          <p:attrName>ppt_y</p:attrName>
                                        </p:attrNameLst>
                                      </p:cBhvr>
                                    </p:animMotion>
                                  </p:childTnLst>
                                </p:cTn>
                              </p:par>
                              <p:par>
                                <p:cTn id="51" presetID="0" presetClass="path" presetSubtype="0" accel="50000" decel="50000" fill="hold" grpId="1" nodeType="withEffect">
                                  <p:stCondLst>
                                    <p:cond delay="0"/>
                                  </p:stCondLst>
                                  <p:childTnLst>
                                    <p:animMotion origin="layout" path="M 0 0 L 0 0 C -0.00287 0.00231 -0.00573 0.0044 -0.00834 0.0074 C -0.00964 0.00879 -0.01029 0.01134 -0.01146 0.01296 C -0.0125 0.01389 -0.01368 0.01365 -0.01459 0.01481 C -0.0168 0.0169 -0.02084 0.02222 -0.02084 0.02222 C -0.02162 0.02407 -0.02188 0.02639 -0.02292 0.02777 C -0.02487 0.02963 -0.02917 0.03148 -0.02917 0.03148 C -0.03516 0.04722 -0.02722 0.02847 -0.03438 0.03889 C -0.03542 0.04027 -0.03555 0.04282 -0.03646 0.04444 C -0.03737 0.0456 -0.03868 0.04514 -0.03959 0.04629 C -0.0418 0.04838 -0.04375 0.05115 -0.04584 0.0537 L -0.04896 0.0574 C -0.05 0.05856 -0.05092 0.06018 -0.05209 0.06111 C -0.05313 0.06157 -0.0543 0.0618 -0.05521 0.06296 C -0.05743 0.06504 -0.05938 0.06782 -0.06146 0.07037 L -0.06771 0.07777 C -0.06875 0.07893 -0.06967 0.08055 -0.07084 0.08148 C -0.07188 0.08194 -0.07305 0.08217 -0.07396 0.08333 C -0.07618 0.08541 -0.07787 0.08912 -0.08021 0.09074 C -0.08581 0.09398 -0.08243 0.09143 -0.08959 0.1 L -0.09271 0.1037 C -0.09375 0.10486 -0.09506 0.10578 -0.09584 0.1074 C -0.09688 0.10926 -0.09805 0.11088 -0.09896 0.11296 C -0.09987 0.11458 -0.10066 0.1162 -0.10105 0.11852 C -0.10144 0.12014 -0.10105 0.12222 -0.10105 0.12407 L -0.10105 0.12407 " pathEditMode="relative" ptsTypes="AAAAAAAAAAAAAAAAAAAAAAAAAAA">
                                      <p:cBhvr>
                                        <p:cTn id="52" dur="2000" fill="hold"/>
                                        <p:tgtEl>
                                          <p:spTgt spid="43"/>
                                        </p:tgtEl>
                                        <p:attrNameLst>
                                          <p:attrName>ppt_x</p:attrName>
                                          <p:attrName>ppt_y</p:attrName>
                                        </p:attrNameLst>
                                      </p:cBhvr>
                                    </p:animMotion>
                                  </p:childTnLst>
                                </p:cTn>
                              </p:par>
                              <p:par>
                                <p:cTn id="53" presetID="0" presetClass="path" presetSubtype="0" accel="50000" decel="50000" fill="hold" grpId="1" nodeType="withEffect">
                                  <p:stCondLst>
                                    <p:cond delay="0"/>
                                  </p:stCondLst>
                                  <p:childTnLst>
                                    <p:animMotion origin="layout" path="M 0 0 L 0 0 C -0.00287 0.00231 -0.00573 0.0044 -0.00834 0.0074 C -0.00964 0.00879 -0.01029 0.01134 -0.01146 0.01296 C -0.0125 0.01389 -0.01368 0.01365 -0.01459 0.01481 C -0.0168 0.0169 -0.02084 0.02222 -0.02084 0.02222 C -0.02162 0.02407 -0.02188 0.02639 -0.02292 0.02777 C -0.02487 0.02963 -0.02917 0.03148 -0.02917 0.03148 C -0.03516 0.04722 -0.02722 0.02847 -0.03438 0.03889 C -0.03542 0.04027 -0.03555 0.04282 -0.03646 0.04444 C -0.03737 0.0456 -0.03868 0.04514 -0.03959 0.04629 C -0.0418 0.04838 -0.04375 0.05115 -0.04584 0.0537 L -0.04896 0.0574 C -0.05 0.05856 -0.05092 0.06018 -0.05209 0.06111 C -0.05313 0.06157 -0.0543 0.0618 -0.05521 0.06296 C -0.05743 0.06504 -0.05938 0.06782 -0.06146 0.07037 L -0.06771 0.07777 C -0.06875 0.07893 -0.06967 0.08055 -0.07084 0.08148 C -0.07188 0.08194 -0.07305 0.08217 -0.07396 0.08333 C -0.07618 0.08541 -0.07787 0.08912 -0.08021 0.09074 C -0.08581 0.09398 -0.08243 0.09143 -0.08959 0.1 L -0.09271 0.1037 C -0.09375 0.10486 -0.09506 0.10578 -0.09584 0.1074 C -0.09688 0.10926 -0.09805 0.11088 -0.09896 0.11296 C -0.09987 0.11458 -0.10066 0.1162 -0.10105 0.11852 C -0.10144 0.12014 -0.10105 0.12222 -0.10105 0.12407 L -0.10105 0.12407 " pathEditMode="relative" ptsTypes="AAAAAAAAAAAAAAAAAAAAAAAAAAA">
                                      <p:cBhvr>
                                        <p:cTn id="54" dur="2000" fill="hold"/>
                                        <p:tgtEl>
                                          <p:spTgt spid="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8" grpId="0" animBg="1"/>
      <p:bldP spid="48" grpId="1" animBg="1"/>
      <p:bldP spid="70" grpId="0" animBg="1"/>
      <p:bldP spid="71"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CFBE3-4A60-470E-A1CF-884548760419}"/>
              </a:ext>
            </a:extLst>
          </p:cNvPr>
          <p:cNvSpPr>
            <a:spLocks noGrp="1"/>
          </p:cNvSpPr>
          <p:nvPr>
            <p:ph type="body" sz="quarter" idx="13"/>
          </p:nvPr>
        </p:nvSpPr>
        <p:spPr/>
        <p:txBody>
          <a:bodyPr/>
          <a:lstStyle/>
          <a:p>
            <a:pPr rtl="1"/>
            <a:r>
              <a:rPr lang="he-IL"/>
              <a:t>חישוב </a:t>
            </a:r>
            <a:r>
              <a:rPr lang="en-US"/>
              <a:t>PCA</a:t>
            </a:r>
            <a:endParaRPr lang="en-IL"/>
          </a:p>
        </p:txBody>
      </p:sp>
      <p:sp>
        <p:nvSpPr>
          <p:cNvPr id="4" name="TextBox 3">
            <a:extLst>
              <a:ext uri="{FF2B5EF4-FFF2-40B4-BE49-F238E27FC236}">
                <a16:creationId xmlns:a16="http://schemas.microsoft.com/office/drawing/2014/main" id="{A4435681-1E7A-4EFF-AA16-57C123667F5F}"/>
              </a:ext>
            </a:extLst>
          </p:cNvPr>
          <p:cNvSpPr txBox="1"/>
          <p:nvPr/>
        </p:nvSpPr>
        <p:spPr>
          <a:xfrm>
            <a:off x="4463831" y="999342"/>
            <a:ext cx="7526400" cy="1674946"/>
          </a:xfrm>
          <a:prstGeom prst="rect">
            <a:avLst/>
          </a:prstGeom>
          <a:noFill/>
        </p:spPr>
        <p:txBody>
          <a:bodyPr wrap="square" rtlCol="0">
            <a:spAutoFit/>
          </a:bodyPr>
          <a:lstStyle/>
          <a:p>
            <a:pPr marL="342900" indent="-342900" algn="r" rtl="1">
              <a:lnSpc>
                <a:spcPct val="200000"/>
              </a:lnSpc>
              <a:buFont typeface="+mj-lt"/>
              <a:buAutoNum type="arabicPeriod" startAt="2"/>
            </a:pPr>
            <a:r>
              <a:rPr lang="he-IL" b="0" dirty="0"/>
              <a:t>נחפש ציר (שעובר דרך הראשית) וייתן לנו את השונות הגבוהה ביותר האפשרית. לכל קו שעובר דרך הנקודות מחשבים את סכום ריבועי המרחקים מכל נקודה לקו. הציר שמצמצם את הסכום הזה בצורה המשמעותית ביותר יהיה </a:t>
            </a:r>
            <a:r>
              <a:rPr lang="en-US" b="0" dirty="0"/>
              <a:t>PC1</a:t>
            </a:r>
            <a:r>
              <a:rPr lang="he-IL" b="0" dirty="0"/>
              <a:t>.</a:t>
            </a:r>
            <a:endParaRPr lang="en-US" b="0" dirty="0"/>
          </a:p>
        </p:txBody>
      </p:sp>
      <p:graphicFrame>
        <p:nvGraphicFramePr>
          <p:cNvPr id="5" name="Table 4">
            <a:extLst>
              <a:ext uri="{FF2B5EF4-FFF2-40B4-BE49-F238E27FC236}">
                <a16:creationId xmlns:a16="http://schemas.microsoft.com/office/drawing/2014/main" id="{6FF20390-6E02-4F21-975C-B7EC3E9CC024}"/>
              </a:ext>
            </a:extLst>
          </p:cNvPr>
          <p:cNvGraphicFramePr>
            <a:graphicFrameLocks noGrp="1"/>
          </p:cNvGraphicFramePr>
          <p:nvPr>
            <p:extLst>
              <p:ext uri="{D42A27DB-BD31-4B8C-83A1-F6EECF244321}">
                <p14:modId xmlns:p14="http://schemas.microsoft.com/office/powerpoint/2010/main" val="712741283"/>
              </p:ext>
            </p:extLst>
          </p:nvPr>
        </p:nvGraphicFramePr>
        <p:xfrm>
          <a:off x="263486" y="1910091"/>
          <a:ext cx="4168404" cy="1483360"/>
        </p:xfrm>
        <a:graphic>
          <a:graphicData uri="http://schemas.openxmlformats.org/drawingml/2006/table">
            <a:tbl>
              <a:tblPr firstRow="1" bandRow="1">
                <a:tableStyleId>{073A0DAA-6AF3-43AB-8588-CEC1D06C72B9}</a:tableStyleId>
              </a:tblPr>
              <a:tblGrid>
                <a:gridCol w="912432">
                  <a:extLst>
                    <a:ext uri="{9D8B030D-6E8A-4147-A177-3AD203B41FA5}">
                      <a16:colId xmlns:a16="http://schemas.microsoft.com/office/drawing/2014/main" val="2765756412"/>
                    </a:ext>
                  </a:extLst>
                </a:gridCol>
                <a:gridCol w="813993">
                  <a:extLst>
                    <a:ext uri="{9D8B030D-6E8A-4147-A177-3AD203B41FA5}">
                      <a16:colId xmlns:a16="http://schemas.microsoft.com/office/drawing/2014/main" val="2723069731"/>
                    </a:ext>
                  </a:extLst>
                </a:gridCol>
                <a:gridCol w="813993">
                  <a:extLst>
                    <a:ext uri="{9D8B030D-6E8A-4147-A177-3AD203B41FA5}">
                      <a16:colId xmlns:a16="http://schemas.microsoft.com/office/drawing/2014/main" val="60385555"/>
                    </a:ext>
                  </a:extLst>
                </a:gridCol>
                <a:gridCol w="813993">
                  <a:extLst>
                    <a:ext uri="{9D8B030D-6E8A-4147-A177-3AD203B41FA5}">
                      <a16:colId xmlns:a16="http://schemas.microsoft.com/office/drawing/2014/main" val="885252014"/>
                    </a:ext>
                  </a:extLst>
                </a:gridCol>
                <a:gridCol w="813993">
                  <a:extLst>
                    <a:ext uri="{9D8B030D-6E8A-4147-A177-3AD203B41FA5}">
                      <a16:colId xmlns:a16="http://schemas.microsoft.com/office/drawing/2014/main" val="4180041902"/>
                    </a:ext>
                  </a:extLst>
                </a:gridCol>
              </a:tblGrid>
              <a:tr h="370840">
                <a:tc>
                  <a:txBody>
                    <a:bodyPr/>
                    <a:lstStyle/>
                    <a:p>
                      <a:pPr algn="ctr"/>
                      <a:r>
                        <a:rPr lang="en-US"/>
                        <a:t>Patient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H</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W</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BMI</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WBC</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719773696"/>
                  </a:ext>
                </a:extLst>
              </a:tr>
              <a:tr h="370840">
                <a:tc>
                  <a:txBody>
                    <a:bodyPr/>
                    <a:lstStyle/>
                    <a:p>
                      <a:pPr algn="ctr"/>
                      <a:r>
                        <a:rPr lang="en-US"/>
                        <a:t>001</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1.65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70</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25.7</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8221795"/>
                  </a:ext>
                </a:extLst>
              </a:tr>
              <a:tr h="370840">
                <a:tc>
                  <a:txBody>
                    <a:bodyPr/>
                    <a:lstStyle/>
                    <a:p>
                      <a:pPr algn="ctr"/>
                      <a:r>
                        <a:rPr lang="en-US"/>
                        <a:t>002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1.85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85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24.8</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7992594"/>
                  </a:ext>
                </a:extLst>
              </a:tr>
              <a:tr h="370840">
                <a:tc>
                  <a:txBody>
                    <a:bodyPr/>
                    <a:lstStyle/>
                    <a:p>
                      <a:pPr algn="ctr"/>
                      <a:r>
                        <a:rPr lang="en-US"/>
                        <a: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957795"/>
                  </a:ext>
                </a:extLst>
              </a:tr>
            </a:tbl>
          </a:graphicData>
        </a:graphic>
      </p:graphicFrame>
      <p:sp>
        <p:nvSpPr>
          <p:cNvPr id="3" name="Right Brace 2">
            <a:extLst>
              <a:ext uri="{FF2B5EF4-FFF2-40B4-BE49-F238E27FC236}">
                <a16:creationId xmlns:a16="http://schemas.microsoft.com/office/drawing/2014/main" id="{563831CD-3CD0-4599-963C-AED2DB78DBA2}"/>
              </a:ext>
            </a:extLst>
          </p:cNvPr>
          <p:cNvSpPr/>
          <p:nvPr/>
        </p:nvSpPr>
        <p:spPr>
          <a:xfrm rot="16200000">
            <a:off x="2673273" y="33191"/>
            <a:ext cx="248207" cy="3269031"/>
          </a:xfrm>
          <a:prstGeom prst="rightBrace">
            <a:avLst>
              <a:gd name="adj1" fmla="val 55952"/>
              <a:gd name="adj2" fmla="val 486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p:sp>
        <p:nvSpPr>
          <p:cNvPr id="7" name="TextBox 6">
            <a:extLst>
              <a:ext uri="{FF2B5EF4-FFF2-40B4-BE49-F238E27FC236}">
                <a16:creationId xmlns:a16="http://schemas.microsoft.com/office/drawing/2014/main" id="{55E66796-8492-4344-B102-912524A41D2D}"/>
              </a:ext>
            </a:extLst>
          </p:cNvPr>
          <p:cNvSpPr txBox="1"/>
          <p:nvPr/>
        </p:nvSpPr>
        <p:spPr>
          <a:xfrm>
            <a:off x="1314188" y="917512"/>
            <a:ext cx="2966376" cy="566950"/>
          </a:xfrm>
          <a:prstGeom prst="rect">
            <a:avLst/>
          </a:prstGeom>
          <a:noFill/>
        </p:spPr>
        <p:txBody>
          <a:bodyPr wrap="square" rtlCol="0">
            <a:spAutoFit/>
          </a:bodyPr>
          <a:lstStyle/>
          <a:p>
            <a:pPr algn="r" rtl="1">
              <a:lnSpc>
                <a:spcPct val="200000"/>
              </a:lnSpc>
            </a:pPr>
            <a:r>
              <a:rPr lang="he-IL"/>
              <a:t>משתנים (מימדים של הנתונים)</a:t>
            </a:r>
            <a:endParaRPr lang="en-US" b="0"/>
          </a:p>
        </p:txBody>
      </p:sp>
      <p:sp>
        <p:nvSpPr>
          <p:cNvPr id="62" name="Oval 61">
            <a:extLst>
              <a:ext uri="{FF2B5EF4-FFF2-40B4-BE49-F238E27FC236}">
                <a16:creationId xmlns:a16="http://schemas.microsoft.com/office/drawing/2014/main" id="{63FE157E-2C26-4691-B545-13D8CBEEB28D}"/>
              </a:ext>
            </a:extLst>
          </p:cNvPr>
          <p:cNvSpPr/>
          <p:nvPr/>
        </p:nvSpPr>
        <p:spPr>
          <a:xfrm flipV="1">
            <a:off x="3380216" y="53313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3" name="Oval 62">
            <a:extLst>
              <a:ext uri="{FF2B5EF4-FFF2-40B4-BE49-F238E27FC236}">
                <a16:creationId xmlns:a16="http://schemas.microsoft.com/office/drawing/2014/main" id="{AA39D1DB-48DF-4EB7-8573-78995F5F2830}"/>
              </a:ext>
            </a:extLst>
          </p:cNvPr>
          <p:cNvSpPr/>
          <p:nvPr/>
        </p:nvSpPr>
        <p:spPr>
          <a:xfrm flipV="1">
            <a:off x="3560216" y="508058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4" name="Oval 63">
            <a:extLst>
              <a:ext uri="{FF2B5EF4-FFF2-40B4-BE49-F238E27FC236}">
                <a16:creationId xmlns:a16="http://schemas.microsoft.com/office/drawing/2014/main" id="{31F0418B-9BE2-4AB5-AAC3-FB6ED4E218CA}"/>
              </a:ext>
            </a:extLst>
          </p:cNvPr>
          <p:cNvSpPr/>
          <p:nvPr/>
        </p:nvSpPr>
        <p:spPr>
          <a:xfrm flipV="1">
            <a:off x="3590573" y="544044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5" name="Oval 64">
            <a:extLst>
              <a:ext uri="{FF2B5EF4-FFF2-40B4-BE49-F238E27FC236}">
                <a16:creationId xmlns:a16="http://schemas.microsoft.com/office/drawing/2014/main" id="{E7A0F03A-9940-408D-8844-41C5905D7AE9}"/>
              </a:ext>
            </a:extLst>
          </p:cNvPr>
          <p:cNvSpPr/>
          <p:nvPr/>
        </p:nvSpPr>
        <p:spPr>
          <a:xfrm flipV="1">
            <a:off x="2249790" y="59897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6" name="Oval 65">
            <a:extLst>
              <a:ext uri="{FF2B5EF4-FFF2-40B4-BE49-F238E27FC236}">
                <a16:creationId xmlns:a16="http://schemas.microsoft.com/office/drawing/2014/main" id="{009D4C3A-9961-402F-8328-1DEDD025BBE3}"/>
              </a:ext>
            </a:extLst>
          </p:cNvPr>
          <p:cNvSpPr/>
          <p:nvPr/>
        </p:nvSpPr>
        <p:spPr>
          <a:xfrm flipV="1">
            <a:off x="2404184" y="62043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7" name="Oval 66">
            <a:extLst>
              <a:ext uri="{FF2B5EF4-FFF2-40B4-BE49-F238E27FC236}">
                <a16:creationId xmlns:a16="http://schemas.microsoft.com/office/drawing/2014/main" id="{1D194908-A3A0-410B-9473-C9A122E29141}"/>
              </a:ext>
            </a:extLst>
          </p:cNvPr>
          <p:cNvSpPr/>
          <p:nvPr/>
        </p:nvSpPr>
        <p:spPr>
          <a:xfrm flipV="1">
            <a:off x="2617376" y="60630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76" name="Group 75">
            <a:extLst>
              <a:ext uri="{FF2B5EF4-FFF2-40B4-BE49-F238E27FC236}">
                <a16:creationId xmlns:a16="http://schemas.microsoft.com/office/drawing/2014/main" id="{089FD52E-9FA0-4D2C-9F74-892D41C096A7}"/>
              </a:ext>
            </a:extLst>
          </p:cNvPr>
          <p:cNvGrpSpPr/>
          <p:nvPr/>
        </p:nvGrpSpPr>
        <p:grpSpPr>
          <a:xfrm>
            <a:off x="1576398" y="3905501"/>
            <a:ext cx="4190140" cy="3084274"/>
            <a:chOff x="3242853" y="3398393"/>
            <a:chExt cx="4190140" cy="3084274"/>
          </a:xfrm>
        </p:grpSpPr>
        <p:cxnSp>
          <p:nvCxnSpPr>
            <p:cNvPr id="60" name="Straight Connector 59">
              <a:extLst>
                <a:ext uri="{FF2B5EF4-FFF2-40B4-BE49-F238E27FC236}">
                  <a16:creationId xmlns:a16="http://schemas.microsoft.com/office/drawing/2014/main" id="{B59E9F26-4EEF-4C28-A386-B1CA852E1707}"/>
                </a:ext>
              </a:extLst>
            </p:cNvPr>
            <p:cNvCxnSpPr>
              <a:cxnSpLocks/>
            </p:cNvCxnSpPr>
            <p:nvPr/>
          </p:nvCxnSpPr>
          <p:spPr>
            <a:xfrm>
              <a:off x="4819128" y="3789000"/>
              <a:ext cx="0" cy="2693667"/>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151DEA41-192F-40AB-8B02-79AFDF1B728F}"/>
                </a:ext>
              </a:extLst>
            </p:cNvPr>
            <p:cNvCxnSpPr>
              <a:cxnSpLocks/>
            </p:cNvCxnSpPr>
            <p:nvPr/>
          </p:nvCxnSpPr>
          <p:spPr>
            <a:xfrm rot="16200000">
              <a:off x="5007259" y="3441536"/>
              <a:ext cx="0" cy="3528812"/>
            </a:xfrm>
            <a:prstGeom prst="line">
              <a:avLst/>
            </a:prstGeom>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EAFE2770-56D3-4AD5-A235-4E142ECF46B3}"/>
                </a:ext>
              </a:extLst>
            </p:cNvPr>
            <p:cNvSpPr txBox="1"/>
            <p:nvPr/>
          </p:nvSpPr>
          <p:spPr>
            <a:xfrm>
              <a:off x="6666787" y="5021275"/>
              <a:ext cx="766206" cy="369332"/>
            </a:xfrm>
            <a:prstGeom prst="rect">
              <a:avLst/>
            </a:prstGeom>
            <a:noFill/>
          </p:spPr>
          <p:txBody>
            <a:bodyPr wrap="square" rtlCol="0">
              <a:spAutoFit/>
            </a:bodyPr>
            <a:lstStyle/>
            <a:p>
              <a:pPr algn="r" rtl="1"/>
              <a:r>
                <a:rPr lang="en-US"/>
                <a:t>Var 1</a:t>
              </a:r>
              <a:endParaRPr lang="en-US" b="0"/>
            </a:p>
          </p:txBody>
        </p:sp>
        <p:sp>
          <p:nvSpPr>
            <p:cNvPr id="69" name="TextBox 68">
              <a:extLst>
                <a:ext uri="{FF2B5EF4-FFF2-40B4-BE49-F238E27FC236}">
                  <a16:creationId xmlns:a16="http://schemas.microsoft.com/office/drawing/2014/main" id="{FB69E2AE-2F38-4AEE-9E35-52D0B7AEF010}"/>
                </a:ext>
              </a:extLst>
            </p:cNvPr>
            <p:cNvSpPr txBox="1"/>
            <p:nvPr/>
          </p:nvSpPr>
          <p:spPr>
            <a:xfrm>
              <a:off x="4436025" y="3398393"/>
              <a:ext cx="766206" cy="369332"/>
            </a:xfrm>
            <a:prstGeom prst="rect">
              <a:avLst/>
            </a:prstGeom>
            <a:noFill/>
          </p:spPr>
          <p:txBody>
            <a:bodyPr wrap="square" rtlCol="0">
              <a:spAutoFit/>
            </a:bodyPr>
            <a:lstStyle/>
            <a:p>
              <a:pPr algn="r" rtl="1"/>
              <a:r>
                <a:rPr lang="en-US"/>
                <a:t>Var 2</a:t>
              </a:r>
              <a:endParaRPr lang="en-US" b="0"/>
            </a:p>
          </p:txBody>
        </p:sp>
      </p:grpSp>
      <p:cxnSp>
        <p:nvCxnSpPr>
          <p:cNvPr id="78" name="Straight Arrow Connector 77">
            <a:extLst>
              <a:ext uri="{FF2B5EF4-FFF2-40B4-BE49-F238E27FC236}">
                <a16:creationId xmlns:a16="http://schemas.microsoft.com/office/drawing/2014/main" id="{C6C9CD39-5223-4112-88DD-92B69C5CD91B}"/>
              </a:ext>
            </a:extLst>
          </p:cNvPr>
          <p:cNvCxnSpPr>
            <a:cxnSpLocks/>
          </p:cNvCxnSpPr>
          <p:nvPr/>
        </p:nvCxnSpPr>
        <p:spPr>
          <a:xfrm>
            <a:off x="6096000" y="5725749"/>
            <a:ext cx="7703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2DA234B-502E-4D4C-9B12-6DE0F448B378}"/>
              </a:ext>
            </a:extLst>
          </p:cNvPr>
          <p:cNvCxnSpPr>
            <a:cxnSpLocks/>
          </p:cNvCxnSpPr>
          <p:nvPr/>
        </p:nvCxnSpPr>
        <p:spPr>
          <a:xfrm flipV="1">
            <a:off x="2898888" y="4603534"/>
            <a:ext cx="503464" cy="2209267"/>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50FABB9-7B7E-4441-8629-7FEE71299E85}"/>
              </a:ext>
            </a:extLst>
          </p:cNvPr>
          <p:cNvCxnSpPr>
            <a:cxnSpLocks/>
            <a:stCxn id="63" idx="2"/>
          </p:cNvCxnSpPr>
          <p:nvPr/>
        </p:nvCxnSpPr>
        <p:spPr>
          <a:xfrm flipH="1" flipV="1">
            <a:off x="3291840" y="5110608"/>
            <a:ext cx="268376" cy="5997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6" name="Straight Arrow Connector 45">
            <a:extLst>
              <a:ext uri="{FF2B5EF4-FFF2-40B4-BE49-F238E27FC236}">
                <a16:creationId xmlns:a16="http://schemas.microsoft.com/office/drawing/2014/main" id="{FDA94965-89C4-4A75-A3FE-0783AF2CA4AF}"/>
              </a:ext>
            </a:extLst>
          </p:cNvPr>
          <p:cNvCxnSpPr>
            <a:cxnSpLocks/>
          </p:cNvCxnSpPr>
          <p:nvPr/>
        </p:nvCxnSpPr>
        <p:spPr>
          <a:xfrm flipH="1" flipV="1">
            <a:off x="3222679" y="5338505"/>
            <a:ext cx="166171" cy="4330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a:extLst>
              <a:ext uri="{FF2B5EF4-FFF2-40B4-BE49-F238E27FC236}">
                <a16:creationId xmlns:a16="http://schemas.microsoft.com/office/drawing/2014/main" id="{78DDCE33-2BA3-430E-9DD2-0992AA3A1167}"/>
              </a:ext>
            </a:extLst>
          </p:cNvPr>
          <p:cNvCxnSpPr>
            <a:cxnSpLocks/>
          </p:cNvCxnSpPr>
          <p:nvPr/>
        </p:nvCxnSpPr>
        <p:spPr>
          <a:xfrm flipH="1" flipV="1">
            <a:off x="3215640" y="5459730"/>
            <a:ext cx="370637" cy="81353"/>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1066F565-0BA4-47CC-B199-E88616738520}"/>
              </a:ext>
            </a:extLst>
          </p:cNvPr>
          <p:cNvCxnSpPr>
            <a:cxnSpLocks/>
            <a:stCxn id="65" idx="6"/>
          </p:cNvCxnSpPr>
          <p:nvPr/>
        </p:nvCxnSpPr>
        <p:spPr>
          <a:xfrm>
            <a:off x="2429790" y="6079779"/>
            <a:ext cx="604764" cy="1054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DCA0B74-382D-4C1D-8362-18D89E46327F}"/>
              </a:ext>
            </a:extLst>
          </p:cNvPr>
          <p:cNvCxnSpPr>
            <a:cxnSpLocks/>
          </p:cNvCxnSpPr>
          <p:nvPr/>
        </p:nvCxnSpPr>
        <p:spPr>
          <a:xfrm>
            <a:off x="2591510" y="6325318"/>
            <a:ext cx="393625" cy="794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C7907C4-5295-44BF-92BF-E6350A076E27}"/>
              </a:ext>
            </a:extLst>
          </p:cNvPr>
          <p:cNvCxnSpPr>
            <a:cxnSpLocks/>
          </p:cNvCxnSpPr>
          <p:nvPr/>
        </p:nvCxnSpPr>
        <p:spPr>
          <a:xfrm>
            <a:off x="2787740" y="6181189"/>
            <a:ext cx="222395" cy="618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BA844C-DBE9-4702-967C-775B07C4DE56}"/>
                  </a:ext>
                </a:extLst>
              </p:cNvPr>
              <p:cNvSpPr txBox="1"/>
              <p:nvPr/>
            </p:nvSpPr>
            <p:spPr>
              <a:xfrm>
                <a:off x="6481171" y="2869063"/>
                <a:ext cx="3448765" cy="525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m:rPr>
                                  <m:sty m:val="p"/>
                                </m:rPr>
                                <a:rPr lang="en-US" b="0" i="0" smtClean="0">
                                  <a:latin typeface="Cambria Math" panose="02040503050406030204" pitchFamily="18" charset="0"/>
                                </a:rPr>
                                <m:t>distances</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PC</m:t>
                          </m:r>
                          <m:r>
                            <a:rPr lang="en-US" b="0" i="0" smtClean="0">
                              <a:latin typeface="Cambria Math" panose="02040503050406030204" pitchFamily="18" charset="0"/>
                            </a:rPr>
                            <m:t>1</m:t>
                          </m:r>
                          <m:r>
                            <a:rPr lang="en-US" b="0" i="0" smtClean="0">
                              <a:latin typeface="Cambria Math" panose="02040503050406030204" pitchFamily="18" charset="0"/>
                            </a:rPr>
                            <m:t>)</m:t>
                          </m:r>
                        </m:num>
                        <m:den>
                          <m:r>
                            <m:rPr>
                              <m:sty m:val="p"/>
                            </m:rPr>
                            <a:rPr lang="en-US" b="0" i="0" smtClean="0">
                              <a:latin typeface="Cambria Math" panose="02040503050406030204" pitchFamily="18" charset="0"/>
                            </a:rPr>
                            <m:t>n</m:t>
                          </m:r>
                          <m:r>
                            <a:rPr lang="en-US" b="0" i="0" smtClean="0">
                              <a:latin typeface="Cambria Math" panose="02040503050406030204" pitchFamily="18" charset="0"/>
                            </a:rPr>
                            <m:t>−</m:t>
                          </m:r>
                          <m:r>
                            <a:rPr lang="en-US" b="0" i="0" smtClean="0">
                              <a:latin typeface="Cambria Math" panose="02040503050406030204" pitchFamily="18" charset="0"/>
                            </a:rPr>
                            <m:t>1</m:t>
                          </m:r>
                        </m:den>
                      </m:f>
                      <m:r>
                        <a:rPr lang="en-US" b="0" i="0" smtClean="0">
                          <a:latin typeface="Cambria Math" panose="02040503050406030204" pitchFamily="18" charset="0"/>
                        </a:rPr>
                        <m:t>=</m:t>
                      </m:r>
                      <m:r>
                        <m:rPr>
                          <m:sty m:val="p"/>
                        </m:rPr>
                        <a:rPr lang="en-US" b="0" i="0" smtClean="0">
                          <a:latin typeface="Cambria Math" panose="02040503050406030204" pitchFamily="18" charset="0"/>
                        </a:rPr>
                        <m:t>Variance</m:t>
                      </m:r>
                      <m:r>
                        <a:rPr lang="en-US" b="0" i="0" smtClean="0">
                          <a:latin typeface="Cambria Math" panose="02040503050406030204" pitchFamily="18" charset="0"/>
                        </a:rPr>
                        <m:t> (</m:t>
                      </m:r>
                      <m:r>
                        <m:rPr>
                          <m:sty m:val="p"/>
                        </m:rPr>
                        <a:rPr lang="en-US" b="0" i="0" smtClean="0">
                          <a:latin typeface="Cambria Math" panose="02040503050406030204" pitchFamily="18" charset="0"/>
                        </a:rPr>
                        <m:t>PC</m:t>
                      </m:r>
                      <m:r>
                        <a:rPr lang="en-US" b="0" i="0" smtClean="0">
                          <a:latin typeface="Cambria Math" panose="02040503050406030204" pitchFamily="18" charset="0"/>
                        </a:rPr>
                        <m:t>1</m:t>
                      </m:r>
                      <m:r>
                        <a:rPr lang="en-US" b="0" i="0" smtClean="0">
                          <a:latin typeface="Cambria Math" panose="02040503050406030204" pitchFamily="18" charset="0"/>
                        </a:rPr>
                        <m:t>)</m:t>
                      </m:r>
                    </m:oMath>
                  </m:oMathPara>
                </a14:m>
                <a:endParaRPr lang="en-IL"/>
              </a:p>
            </p:txBody>
          </p:sp>
        </mc:Choice>
        <mc:Fallback xmlns="">
          <p:sp>
            <p:nvSpPr>
              <p:cNvPr id="16" name="TextBox 15">
                <a:extLst>
                  <a:ext uri="{FF2B5EF4-FFF2-40B4-BE49-F238E27FC236}">
                    <a16:creationId xmlns:a16="http://schemas.microsoft.com/office/drawing/2014/main" id="{56BA844C-DBE9-4702-967C-775B07C4DE56}"/>
                  </a:ext>
                </a:extLst>
              </p:cNvPr>
              <p:cNvSpPr txBox="1">
                <a:spLocks noRot="1" noChangeAspect="1" noMove="1" noResize="1" noEditPoints="1" noAdjustHandles="1" noChangeArrowheads="1" noChangeShapeType="1" noTextEdit="1"/>
              </p:cNvSpPr>
              <p:nvPr/>
            </p:nvSpPr>
            <p:spPr>
              <a:xfrm>
                <a:off x="6481171" y="2869063"/>
                <a:ext cx="3448765" cy="525785"/>
              </a:xfrm>
              <a:prstGeom prst="rect">
                <a:avLst/>
              </a:prstGeom>
              <a:blipFill>
                <a:blip r:embed="rId3"/>
                <a:stretch>
                  <a:fillRect/>
                </a:stretch>
              </a:blipFill>
            </p:spPr>
            <p:txBody>
              <a:bodyPr/>
              <a:lstStyle/>
              <a:p>
                <a:r>
                  <a:rPr lang="en-US">
                    <a:noFill/>
                  </a:rPr>
                  <a:t> </a:t>
                </a:r>
              </a:p>
            </p:txBody>
          </p:sp>
        </mc:Fallback>
      </mc:AlternateContent>
      <p:sp>
        <p:nvSpPr>
          <p:cNvPr id="51" name="Oval 50">
            <a:extLst>
              <a:ext uri="{FF2B5EF4-FFF2-40B4-BE49-F238E27FC236}">
                <a16:creationId xmlns:a16="http://schemas.microsoft.com/office/drawing/2014/main" id="{BA6AE4CF-AE26-4BA0-91B9-3A555DB73E07}"/>
              </a:ext>
            </a:extLst>
          </p:cNvPr>
          <p:cNvSpPr/>
          <p:nvPr/>
        </p:nvSpPr>
        <p:spPr>
          <a:xfrm flipV="1">
            <a:off x="9409407" y="53313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2" name="Oval 51">
            <a:extLst>
              <a:ext uri="{FF2B5EF4-FFF2-40B4-BE49-F238E27FC236}">
                <a16:creationId xmlns:a16="http://schemas.microsoft.com/office/drawing/2014/main" id="{A72C35AA-8374-4AF5-9933-8D778203505B}"/>
              </a:ext>
            </a:extLst>
          </p:cNvPr>
          <p:cNvSpPr/>
          <p:nvPr/>
        </p:nvSpPr>
        <p:spPr>
          <a:xfrm flipV="1">
            <a:off x="9589407" y="508058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3" name="Oval 52">
            <a:extLst>
              <a:ext uri="{FF2B5EF4-FFF2-40B4-BE49-F238E27FC236}">
                <a16:creationId xmlns:a16="http://schemas.microsoft.com/office/drawing/2014/main" id="{778CDBD1-7B9F-44CB-B3A3-B9E6C1522494}"/>
              </a:ext>
            </a:extLst>
          </p:cNvPr>
          <p:cNvSpPr/>
          <p:nvPr/>
        </p:nvSpPr>
        <p:spPr>
          <a:xfrm flipV="1">
            <a:off x="9619764" y="544044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4" name="Oval 53">
            <a:extLst>
              <a:ext uri="{FF2B5EF4-FFF2-40B4-BE49-F238E27FC236}">
                <a16:creationId xmlns:a16="http://schemas.microsoft.com/office/drawing/2014/main" id="{9C0EF142-685D-4D0D-AD85-E0755CC6A99F}"/>
              </a:ext>
            </a:extLst>
          </p:cNvPr>
          <p:cNvSpPr/>
          <p:nvPr/>
        </p:nvSpPr>
        <p:spPr>
          <a:xfrm flipV="1">
            <a:off x="8278981" y="59897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5" name="Oval 54">
            <a:extLst>
              <a:ext uri="{FF2B5EF4-FFF2-40B4-BE49-F238E27FC236}">
                <a16:creationId xmlns:a16="http://schemas.microsoft.com/office/drawing/2014/main" id="{7B82EBAA-BB3C-4C7F-84AC-ACBFFD28B37D}"/>
              </a:ext>
            </a:extLst>
          </p:cNvPr>
          <p:cNvSpPr/>
          <p:nvPr/>
        </p:nvSpPr>
        <p:spPr>
          <a:xfrm flipV="1">
            <a:off x="8433375" y="62043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6" name="Oval 55">
            <a:extLst>
              <a:ext uri="{FF2B5EF4-FFF2-40B4-BE49-F238E27FC236}">
                <a16:creationId xmlns:a16="http://schemas.microsoft.com/office/drawing/2014/main" id="{489FA661-A866-4B9D-AFE1-04501028C1D6}"/>
              </a:ext>
            </a:extLst>
          </p:cNvPr>
          <p:cNvSpPr/>
          <p:nvPr/>
        </p:nvSpPr>
        <p:spPr>
          <a:xfrm flipV="1">
            <a:off x="8646567" y="60630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57" name="Group 56">
            <a:extLst>
              <a:ext uri="{FF2B5EF4-FFF2-40B4-BE49-F238E27FC236}">
                <a16:creationId xmlns:a16="http://schemas.microsoft.com/office/drawing/2014/main" id="{1076E332-180F-4DC5-A7A5-97634804B3B2}"/>
              </a:ext>
            </a:extLst>
          </p:cNvPr>
          <p:cNvGrpSpPr/>
          <p:nvPr/>
        </p:nvGrpSpPr>
        <p:grpSpPr>
          <a:xfrm>
            <a:off x="7605589" y="3905501"/>
            <a:ext cx="4190140" cy="3084274"/>
            <a:chOff x="3242853" y="3398393"/>
            <a:chExt cx="4190140" cy="3084274"/>
          </a:xfrm>
        </p:grpSpPr>
        <p:cxnSp>
          <p:nvCxnSpPr>
            <p:cNvPr id="58" name="Straight Connector 57">
              <a:extLst>
                <a:ext uri="{FF2B5EF4-FFF2-40B4-BE49-F238E27FC236}">
                  <a16:creationId xmlns:a16="http://schemas.microsoft.com/office/drawing/2014/main" id="{F32C3331-4E0A-4B3A-882E-6555D07CFC9A}"/>
                </a:ext>
              </a:extLst>
            </p:cNvPr>
            <p:cNvCxnSpPr>
              <a:cxnSpLocks/>
            </p:cNvCxnSpPr>
            <p:nvPr/>
          </p:nvCxnSpPr>
          <p:spPr>
            <a:xfrm>
              <a:off x="4819128" y="3789000"/>
              <a:ext cx="0" cy="2693667"/>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6A8CFAB9-BC8E-4E78-AF53-321B0CF10D39}"/>
                </a:ext>
              </a:extLst>
            </p:cNvPr>
            <p:cNvCxnSpPr>
              <a:cxnSpLocks/>
            </p:cNvCxnSpPr>
            <p:nvPr/>
          </p:nvCxnSpPr>
          <p:spPr>
            <a:xfrm rot="16200000">
              <a:off x="5007259" y="3441536"/>
              <a:ext cx="0" cy="3528812"/>
            </a:xfrm>
            <a:prstGeom prst="line">
              <a:avLst/>
            </a:prstGeom>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D4D25FEE-086A-4574-9F30-1B4BC0B88334}"/>
                </a:ext>
              </a:extLst>
            </p:cNvPr>
            <p:cNvSpPr txBox="1"/>
            <p:nvPr/>
          </p:nvSpPr>
          <p:spPr>
            <a:xfrm>
              <a:off x="6666787" y="5021275"/>
              <a:ext cx="766206" cy="369332"/>
            </a:xfrm>
            <a:prstGeom prst="rect">
              <a:avLst/>
            </a:prstGeom>
            <a:noFill/>
          </p:spPr>
          <p:txBody>
            <a:bodyPr wrap="square" rtlCol="0">
              <a:spAutoFit/>
            </a:bodyPr>
            <a:lstStyle/>
            <a:p>
              <a:pPr algn="r" rtl="1"/>
              <a:r>
                <a:rPr lang="en-US"/>
                <a:t>Var 1</a:t>
              </a:r>
              <a:endParaRPr lang="en-US" b="0"/>
            </a:p>
          </p:txBody>
        </p:sp>
        <p:sp>
          <p:nvSpPr>
            <p:cNvPr id="79" name="TextBox 78">
              <a:extLst>
                <a:ext uri="{FF2B5EF4-FFF2-40B4-BE49-F238E27FC236}">
                  <a16:creationId xmlns:a16="http://schemas.microsoft.com/office/drawing/2014/main" id="{19072E60-4FF0-4AF0-BC22-AB29CCC45520}"/>
                </a:ext>
              </a:extLst>
            </p:cNvPr>
            <p:cNvSpPr txBox="1"/>
            <p:nvPr/>
          </p:nvSpPr>
          <p:spPr>
            <a:xfrm>
              <a:off x="4436025" y="3398393"/>
              <a:ext cx="766206" cy="369332"/>
            </a:xfrm>
            <a:prstGeom prst="rect">
              <a:avLst/>
            </a:prstGeom>
            <a:noFill/>
          </p:spPr>
          <p:txBody>
            <a:bodyPr wrap="square" rtlCol="0">
              <a:spAutoFit/>
            </a:bodyPr>
            <a:lstStyle/>
            <a:p>
              <a:pPr algn="r" rtl="1"/>
              <a:r>
                <a:rPr lang="en-US"/>
                <a:t>Var 2</a:t>
              </a:r>
              <a:endParaRPr lang="en-US" b="0"/>
            </a:p>
          </p:txBody>
        </p:sp>
      </p:grpSp>
      <p:cxnSp>
        <p:nvCxnSpPr>
          <p:cNvPr id="80" name="Straight Connector 79">
            <a:extLst>
              <a:ext uri="{FF2B5EF4-FFF2-40B4-BE49-F238E27FC236}">
                <a16:creationId xmlns:a16="http://schemas.microsoft.com/office/drawing/2014/main" id="{AED6170D-5BB5-406B-AD9A-DB48449148AC}"/>
              </a:ext>
            </a:extLst>
          </p:cNvPr>
          <p:cNvCxnSpPr>
            <a:cxnSpLocks/>
          </p:cNvCxnSpPr>
          <p:nvPr/>
        </p:nvCxnSpPr>
        <p:spPr>
          <a:xfrm flipV="1">
            <a:off x="8225828" y="5110608"/>
            <a:ext cx="1849064" cy="129418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D8C86CE-2565-4123-BAF3-0BE41E51C528}"/>
              </a:ext>
            </a:extLst>
          </p:cNvPr>
          <p:cNvSpPr/>
          <p:nvPr/>
        </p:nvSpPr>
        <p:spPr>
          <a:xfrm>
            <a:off x="10023442" y="4760062"/>
            <a:ext cx="543739" cy="369332"/>
          </a:xfrm>
          <a:prstGeom prst="rect">
            <a:avLst/>
          </a:prstGeom>
        </p:spPr>
        <p:txBody>
          <a:bodyPr wrap="none">
            <a:spAutoFit/>
          </a:bodyPr>
          <a:lstStyle/>
          <a:p>
            <a:r>
              <a:rPr lang="en-US">
                <a:solidFill>
                  <a:srgbClr val="FF0000"/>
                </a:solidFill>
              </a:rPr>
              <a:t>PC1</a:t>
            </a:r>
            <a:endParaRPr lang="en-IL">
              <a:solidFill>
                <a:srgbClr val="FF0000"/>
              </a:solidFill>
            </a:endParaRPr>
          </a:p>
        </p:txBody>
      </p:sp>
    </p:spTree>
    <p:extLst>
      <p:ext uri="{BB962C8B-B14F-4D97-AF65-F5344CB8AC3E}">
        <p14:creationId xmlns:p14="http://schemas.microsoft.com/office/powerpoint/2010/main" val="371983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CFBE3-4A60-470E-A1CF-884548760419}"/>
              </a:ext>
            </a:extLst>
          </p:cNvPr>
          <p:cNvSpPr>
            <a:spLocks noGrp="1"/>
          </p:cNvSpPr>
          <p:nvPr>
            <p:ph type="body" sz="quarter" idx="13"/>
          </p:nvPr>
        </p:nvSpPr>
        <p:spPr/>
        <p:txBody>
          <a:bodyPr/>
          <a:lstStyle/>
          <a:p>
            <a:pPr rtl="1"/>
            <a:r>
              <a:rPr lang="he-IL"/>
              <a:t>חישוב </a:t>
            </a:r>
            <a:r>
              <a:rPr lang="en-US"/>
              <a:t>PCA</a:t>
            </a:r>
            <a:endParaRPr lang="en-IL"/>
          </a:p>
        </p:txBody>
      </p:sp>
      <p:sp>
        <p:nvSpPr>
          <p:cNvPr id="4" name="TextBox 3">
            <a:extLst>
              <a:ext uri="{FF2B5EF4-FFF2-40B4-BE49-F238E27FC236}">
                <a16:creationId xmlns:a16="http://schemas.microsoft.com/office/drawing/2014/main" id="{A4435681-1E7A-4EFF-AA16-57C123667F5F}"/>
              </a:ext>
            </a:extLst>
          </p:cNvPr>
          <p:cNvSpPr txBox="1"/>
          <p:nvPr/>
        </p:nvSpPr>
        <p:spPr>
          <a:xfrm>
            <a:off x="4463831" y="999342"/>
            <a:ext cx="7526400" cy="1120948"/>
          </a:xfrm>
          <a:prstGeom prst="rect">
            <a:avLst/>
          </a:prstGeom>
          <a:noFill/>
        </p:spPr>
        <p:txBody>
          <a:bodyPr wrap="square" rtlCol="0">
            <a:spAutoFit/>
          </a:bodyPr>
          <a:lstStyle/>
          <a:p>
            <a:pPr marL="342900" indent="-342900" algn="r" rtl="1">
              <a:lnSpc>
                <a:spcPct val="200000"/>
              </a:lnSpc>
              <a:buFont typeface="+mj-lt"/>
              <a:buAutoNum type="arabicPeriod" startAt="3"/>
            </a:pPr>
            <a:r>
              <a:rPr lang="he-IL" dirty="0"/>
              <a:t>כעת, מתוך כל הצירים שניצבים (אנכיים) לציר הראשון, נחפש את הציר שנותן לנו את השונות המקסימלית. זהו </a:t>
            </a:r>
            <a:r>
              <a:rPr lang="en-US" b="0" dirty="0"/>
              <a:t>PC2</a:t>
            </a:r>
            <a:r>
              <a:rPr lang="he-IL" b="0" dirty="0"/>
              <a:t>.</a:t>
            </a:r>
            <a:endParaRPr lang="en-US" b="0" dirty="0"/>
          </a:p>
        </p:txBody>
      </p:sp>
      <p:graphicFrame>
        <p:nvGraphicFramePr>
          <p:cNvPr id="5" name="Table 4">
            <a:extLst>
              <a:ext uri="{FF2B5EF4-FFF2-40B4-BE49-F238E27FC236}">
                <a16:creationId xmlns:a16="http://schemas.microsoft.com/office/drawing/2014/main" id="{6FF20390-6E02-4F21-975C-B7EC3E9CC024}"/>
              </a:ext>
            </a:extLst>
          </p:cNvPr>
          <p:cNvGraphicFramePr>
            <a:graphicFrameLocks noGrp="1"/>
          </p:cNvGraphicFramePr>
          <p:nvPr>
            <p:extLst>
              <p:ext uri="{D42A27DB-BD31-4B8C-83A1-F6EECF244321}">
                <p14:modId xmlns:p14="http://schemas.microsoft.com/office/powerpoint/2010/main" val="2588352813"/>
              </p:ext>
            </p:extLst>
          </p:nvPr>
        </p:nvGraphicFramePr>
        <p:xfrm>
          <a:off x="160807" y="1846258"/>
          <a:ext cx="4168404" cy="1483360"/>
        </p:xfrm>
        <a:graphic>
          <a:graphicData uri="http://schemas.openxmlformats.org/drawingml/2006/table">
            <a:tbl>
              <a:tblPr firstRow="1" bandRow="1">
                <a:tableStyleId>{073A0DAA-6AF3-43AB-8588-CEC1D06C72B9}</a:tableStyleId>
              </a:tblPr>
              <a:tblGrid>
                <a:gridCol w="912432">
                  <a:extLst>
                    <a:ext uri="{9D8B030D-6E8A-4147-A177-3AD203B41FA5}">
                      <a16:colId xmlns:a16="http://schemas.microsoft.com/office/drawing/2014/main" val="2765756412"/>
                    </a:ext>
                  </a:extLst>
                </a:gridCol>
                <a:gridCol w="813993">
                  <a:extLst>
                    <a:ext uri="{9D8B030D-6E8A-4147-A177-3AD203B41FA5}">
                      <a16:colId xmlns:a16="http://schemas.microsoft.com/office/drawing/2014/main" val="2723069731"/>
                    </a:ext>
                  </a:extLst>
                </a:gridCol>
                <a:gridCol w="813993">
                  <a:extLst>
                    <a:ext uri="{9D8B030D-6E8A-4147-A177-3AD203B41FA5}">
                      <a16:colId xmlns:a16="http://schemas.microsoft.com/office/drawing/2014/main" val="60385555"/>
                    </a:ext>
                  </a:extLst>
                </a:gridCol>
                <a:gridCol w="813993">
                  <a:extLst>
                    <a:ext uri="{9D8B030D-6E8A-4147-A177-3AD203B41FA5}">
                      <a16:colId xmlns:a16="http://schemas.microsoft.com/office/drawing/2014/main" val="885252014"/>
                    </a:ext>
                  </a:extLst>
                </a:gridCol>
                <a:gridCol w="813993">
                  <a:extLst>
                    <a:ext uri="{9D8B030D-6E8A-4147-A177-3AD203B41FA5}">
                      <a16:colId xmlns:a16="http://schemas.microsoft.com/office/drawing/2014/main" val="4180041902"/>
                    </a:ext>
                  </a:extLst>
                </a:gridCol>
              </a:tblGrid>
              <a:tr h="370840">
                <a:tc>
                  <a:txBody>
                    <a:bodyPr/>
                    <a:lstStyle/>
                    <a:p>
                      <a:pPr algn="ctr"/>
                      <a:r>
                        <a:rPr lang="en-US"/>
                        <a:t>Patient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H</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W</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BMI</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WBC</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719773696"/>
                  </a:ext>
                </a:extLst>
              </a:tr>
              <a:tr h="370840">
                <a:tc>
                  <a:txBody>
                    <a:bodyPr/>
                    <a:lstStyle/>
                    <a:p>
                      <a:pPr algn="ctr"/>
                      <a:r>
                        <a:rPr lang="en-US"/>
                        <a:t>001</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1.65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70</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25.7</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8221795"/>
                  </a:ext>
                </a:extLst>
              </a:tr>
              <a:tr h="370840">
                <a:tc>
                  <a:txBody>
                    <a:bodyPr/>
                    <a:lstStyle/>
                    <a:p>
                      <a:pPr algn="ctr"/>
                      <a:r>
                        <a:rPr lang="en-US"/>
                        <a:t>002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1.85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85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24.8</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7992594"/>
                  </a:ext>
                </a:extLst>
              </a:tr>
              <a:tr h="370840">
                <a:tc>
                  <a:txBody>
                    <a:bodyPr/>
                    <a:lstStyle/>
                    <a:p>
                      <a:pPr algn="ctr"/>
                      <a:r>
                        <a:rPr lang="en-US"/>
                        <a: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957795"/>
                  </a:ext>
                </a:extLst>
              </a:tr>
            </a:tbl>
          </a:graphicData>
        </a:graphic>
      </p:graphicFrame>
      <p:sp>
        <p:nvSpPr>
          <p:cNvPr id="3" name="Right Brace 2">
            <a:extLst>
              <a:ext uri="{FF2B5EF4-FFF2-40B4-BE49-F238E27FC236}">
                <a16:creationId xmlns:a16="http://schemas.microsoft.com/office/drawing/2014/main" id="{563831CD-3CD0-4599-963C-AED2DB78DBA2}"/>
              </a:ext>
            </a:extLst>
          </p:cNvPr>
          <p:cNvSpPr/>
          <p:nvPr/>
        </p:nvSpPr>
        <p:spPr>
          <a:xfrm rot="16200000">
            <a:off x="2570594" y="-30642"/>
            <a:ext cx="248207" cy="3269031"/>
          </a:xfrm>
          <a:prstGeom prst="rightBrace">
            <a:avLst>
              <a:gd name="adj1" fmla="val 55952"/>
              <a:gd name="adj2" fmla="val 486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p:sp>
        <p:nvSpPr>
          <p:cNvPr id="7" name="TextBox 6">
            <a:extLst>
              <a:ext uri="{FF2B5EF4-FFF2-40B4-BE49-F238E27FC236}">
                <a16:creationId xmlns:a16="http://schemas.microsoft.com/office/drawing/2014/main" id="{55E66796-8492-4344-B102-912524A41D2D}"/>
              </a:ext>
            </a:extLst>
          </p:cNvPr>
          <p:cNvSpPr txBox="1"/>
          <p:nvPr/>
        </p:nvSpPr>
        <p:spPr>
          <a:xfrm>
            <a:off x="1211509" y="853679"/>
            <a:ext cx="2966376" cy="566950"/>
          </a:xfrm>
          <a:prstGeom prst="rect">
            <a:avLst/>
          </a:prstGeom>
          <a:noFill/>
        </p:spPr>
        <p:txBody>
          <a:bodyPr wrap="square" rtlCol="0">
            <a:spAutoFit/>
          </a:bodyPr>
          <a:lstStyle/>
          <a:p>
            <a:pPr algn="r" rtl="1">
              <a:lnSpc>
                <a:spcPct val="200000"/>
              </a:lnSpc>
            </a:pPr>
            <a:r>
              <a:rPr lang="he-IL"/>
              <a:t>משתנים (מימדים של הנתונים)</a:t>
            </a:r>
            <a:endParaRPr lang="en-US" b="0"/>
          </a:p>
        </p:txBody>
      </p:sp>
      <p:cxnSp>
        <p:nvCxnSpPr>
          <p:cNvPr id="78" name="Straight Arrow Connector 77">
            <a:extLst>
              <a:ext uri="{FF2B5EF4-FFF2-40B4-BE49-F238E27FC236}">
                <a16:creationId xmlns:a16="http://schemas.microsoft.com/office/drawing/2014/main" id="{C6C9CD39-5223-4112-88DD-92B69C5CD91B}"/>
              </a:ext>
            </a:extLst>
          </p:cNvPr>
          <p:cNvCxnSpPr>
            <a:cxnSpLocks/>
          </p:cNvCxnSpPr>
          <p:nvPr/>
        </p:nvCxnSpPr>
        <p:spPr>
          <a:xfrm>
            <a:off x="6096000" y="5725749"/>
            <a:ext cx="7703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6BA844C-DBE9-4702-967C-775B07C4DE56}"/>
                  </a:ext>
                </a:extLst>
              </p:cNvPr>
              <p:cNvSpPr txBox="1"/>
              <p:nvPr/>
            </p:nvSpPr>
            <p:spPr>
              <a:xfrm>
                <a:off x="6661866" y="2304957"/>
                <a:ext cx="3448765" cy="525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m:rPr>
                                  <m:sty m:val="p"/>
                                </m:rPr>
                                <a:rPr lang="en-US" b="0" i="0" smtClean="0">
                                  <a:latin typeface="Cambria Math" panose="02040503050406030204" pitchFamily="18" charset="0"/>
                                </a:rPr>
                                <m:t>distances</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PC</m:t>
                          </m:r>
                          <m:r>
                            <a:rPr lang="en-US" b="0" i="0" smtClean="0">
                              <a:latin typeface="Cambria Math" panose="02040503050406030204" pitchFamily="18" charset="0"/>
                            </a:rPr>
                            <m:t>2</m:t>
                          </m:r>
                          <m:r>
                            <a:rPr lang="en-US" b="0" i="0" smtClean="0">
                              <a:latin typeface="Cambria Math" panose="02040503050406030204" pitchFamily="18" charset="0"/>
                            </a:rPr>
                            <m:t>)</m:t>
                          </m:r>
                        </m:num>
                        <m:den>
                          <m:r>
                            <m:rPr>
                              <m:sty m:val="p"/>
                            </m:rPr>
                            <a:rPr lang="en-US" b="0" i="0" smtClean="0">
                              <a:latin typeface="Cambria Math" panose="02040503050406030204" pitchFamily="18" charset="0"/>
                            </a:rPr>
                            <m:t>n</m:t>
                          </m:r>
                          <m:r>
                            <a:rPr lang="en-US" b="0" i="0" smtClean="0">
                              <a:latin typeface="Cambria Math" panose="02040503050406030204" pitchFamily="18" charset="0"/>
                            </a:rPr>
                            <m:t>−</m:t>
                          </m:r>
                          <m:r>
                            <a:rPr lang="en-US" b="0" i="0" smtClean="0">
                              <a:latin typeface="Cambria Math" panose="02040503050406030204" pitchFamily="18" charset="0"/>
                            </a:rPr>
                            <m:t>1</m:t>
                          </m:r>
                        </m:den>
                      </m:f>
                      <m:r>
                        <a:rPr lang="en-US" b="0" i="0" smtClean="0">
                          <a:latin typeface="Cambria Math" panose="02040503050406030204" pitchFamily="18" charset="0"/>
                        </a:rPr>
                        <m:t>=</m:t>
                      </m:r>
                      <m:r>
                        <m:rPr>
                          <m:sty m:val="p"/>
                        </m:rPr>
                        <a:rPr lang="en-US" b="0" i="0" smtClean="0">
                          <a:latin typeface="Cambria Math" panose="02040503050406030204" pitchFamily="18" charset="0"/>
                        </a:rPr>
                        <m:t>Variance</m:t>
                      </m:r>
                      <m:r>
                        <a:rPr lang="en-US" b="0" i="0" smtClean="0">
                          <a:latin typeface="Cambria Math" panose="02040503050406030204" pitchFamily="18" charset="0"/>
                        </a:rPr>
                        <m:t> (</m:t>
                      </m:r>
                      <m:r>
                        <m:rPr>
                          <m:sty m:val="p"/>
                        </m:rPr>
                        <a:rPr lang="en-US" b="0" i="0" smtClean="0">
                          <a:latin typeface="Cambria Math" panose="02040503050406030204" pitchFamily="18" charset="0"/>
                        </a:rPr>
                        <m:t>PC</m:t>
                      </m:r>
                      <m:r>
                        <a:rPr lang="en-US" b="0" i="0" smtClean="0">
                          <a:latin typeface="Cambria Math" panose="02040503050406030204" pitchFamily="18" charset="0"/>
                        </a:rPr>
                        <m:t>2</m:t>
                      </m:r>
                      <m:r>
                        <a:rPr lang="en-US" b="0" i="0" smtClean="0">
                          <a:latin typeface="Cambria Math" panose="02040503050406030204" pitchFamily="18" charset="0"/>
                        </a:rPr>
                        <m:t>)</m:t>
                      </m:r>
                    </m:oMath>
                  </m:oMathPara>
                </a14:m>
                <a:endParaRPr lang="en-IL"/>
              </a:p>
            </p:txBody>
          </p:sp>
        </mc:Choice>
        <mc:Fallback xmlns="">
          <p:sp>
            <p:nvSpPr>
              <p:cNvPr id="16" name="TextBox 15">
                <a:extLst>
                  <a:ext uri="{FF2B5EF4-FFF2-40B4-BE49-F238E27FC236}">
                    <a16:creationId xmlns:a16="http://schemas.microsoft.com/office/drawing/2014/main" id="{56BA844C-DBE9-4702-967C-775B07C4DE56}"/>
                  </a:ext>
                </a:extLst>
              </p:cNvPr>
              <p:cNvSpPr txBox="1">
                <a:spLocks noRot="1" noChangeAspect="1" noMove="1" noResize="1" noEditPoints="1" noAdjustHandles="1" noChangeArrowheads="1" noChangeShapeType="1" noTextEdit="1"/>
              </p:cNvSpPr>
              <p:nvPr/>
            </p:nvSpPr>
            <p:spPr>
              <a:xfrm>
                <a:off x="6661866" y="2304957"/>
                <a:ext cx="3448765" cy="525785"/>
              </a:xfrm>
              <a:prstGeom prst="rect">
                <a:avLst/>
              </a:prstGeom>
              <a:blipFill>
                <a:blip r:embed="rId3"/>
                <a:stretch>
                  <a:fillRect/>
                </a:stretch>
              </a:blipFill>
            </p:spPr>
            <p:txBody>
              <a:bodyPr/>
              <a:lstStyle/>
              <a:p>
                <a:r>
                  <a:rPr lang="en-US">
                    <a:noFill/>
                  </a:rPr>
                  <a:t> </a:t>
                </a:r>
              </a:p>
            </p:txBody>
          </p:sp>
        </mc:Fallback>
      </mc:AlternateContent>
      <p:sp>
        <p:nvSpPr>
          <p:cNvPr id="51" name="Oval 50">
            <a:extLst>
              <a:ext uri="{FF2B5EF4-FFF2-40B4-BE49-F238E27FC236}">
                <a16:creationId xmlns:a16="http://schemas.microsoft.com/office/drawing/2014/main" id="{BA6AE4CF-AE26-4BA0-91B9-3A555DB73E07}"/>
              </a:ext>
            </a:extLst>
          </p:cNvPr>
          <p:cNvSpPr/>
          <p:nvPr/>
        </p:nvSpPr>
        <p:spPr>
          <a:xfrm flipV="1">
            <a:off x="9409407" y="533134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2" name="Oval 51">
            <a:extLst>
              <a:ext uri="{FF2B5EF4-FFF2-40B4-BE49-F238E27FC236}">
                <a16:creationId xmlns:a16="http://schemas.microsoft.com/office/drawing/2014/main" id="{A72C35AA-8374-4AF5-9933-8D778203505B}"/>
              </a:ext>
            </a:extLst>
          </p:cNvPr>
          <p:cNvSpPr/>
          <p:nvPr/>
        </p:nvSpPr>
        <p:spPr>
          <a:xfrm flipV="1">
            <a:off x="9589407" y="508058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3" name="Oval 52">
            <a:extLst>
              <a:ext uri="{FF2B5EF4-FFF2-40B4-BE49-F238E27FC236}">
                <a16:creationId xmlns:a16="http://schemas.microsoft.com/office/drawing/2014/main" id="{778CDBD1-7B9F-44CB-B3A3-B9E6C1522494}"/>
              </a:ext>
            </a:extLst>
          </p:cNvPr>
          <p:cNvSpPr/>
          <p:nvPr/>
        </p:nvSpPr>
        <p:spPr>
          <a:xfrm flipV="1">
            <a:off x="9619764" y="5440447"/>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4" name="Oval 53">
            <a:extLst>
              <a:ext uri="{FF2B5EF4-FFF2-40B4-BE49-F238E27FC236}">
                <a16:creationId xmlns:a16="http://schemas.microsoft.com/office/drawing/2014/main" id="{9C0EF142-685D-4D0D-AD85-E0755CC6A99F}"/>
              </a:ext>
            </a:extLst>
          </p:cNvPr>
          <p:cNvSpPr/>
          <p:nvPr/>
        </p:nvSpPr>
        <p:spPr>
          <a:xfrm flipV="1">
            <a:off x="8278981" y="598977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5" name="Oval 54">
            <a:extLst>
              <a:ext uri="{FF2B5EF4-FFF2-40B4-BE49-F238E27FC236}">
                <a16:creationId xmlns:a16="http://schemas.microsoft.com/office/drawing/2014/main" id="{7B82EBAA-BB3C-4C7F-84AC-ACBFFD28B37D}"/>
              </a:ext>
            </a:extLst>
          </p:cNvPr>
          <p:cNvSpPr/>
          <p:nvPr/>
        </p:nvSpPr>
        <p:spPr>
          <a:xfrm flipV="1">
            <a:off x="8433375" y="62043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6" name="Oval 55">
            <a:extLst>
              <a:ext uri="{FF2B5EF4-FFF2-40B4-BE49-F238E27FC236}">
                <a16:creationId xmlns:a16="http://schemas.microsoft.com/office/drawing/2014/main" id="{489FA661-A866-4B9D-AFE1-04501028C1D6}"/>
              </a:ext>
            </a:extLst>
          </p:cNvPr>
          <p:cNvSpPr/>
          <p:nvPr/>
        </p:nvSpPr>
        <p:spPr>
          <a:xfrm flipV="1">
            <a:off x="8646567" y="60630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57" name="Group 56">
            <a:extLst>
              <a:ext uri="{FF2B5EF4-FFF2-40B4-BE49-F238E27FC236}">
                <a16:creationId xmlns:a16="http://schemas.microsoft.com/office/drawing/2014/main" id="{1076E332-180F-4DC5-A7A5-97634804B3B2}"/>
              </a:ext>
            </a:extLst>
          </p:cNvPr>
          <p:cNvGrpSpPr/>
          <p:nvPr/>
        </p:nvGrpSpPr>
        <p:grpSpPr>
          <a:xfrm>
            <a:off x="7605589" y="3905501"/>
            <a:ext cx="4190140" cy="3084274"/>
            <a:chOff x="3242853" y="3398393"/>
            <a:chExt cx="4190140" cy="3084274"/>
          </a:xfrm>
        </p:grpSpPr>
        <p:cxnSp>
          <p:nvCxnSpPr>
            <p:cNvPr id="58" name="Straight Connector 57">
              <a:extLst>
                <a:ext uri="{FF2B5EF4-FFF2-40B4-BE49-F238E27FC236}">
                  <a16:creationId xmlns:a16="http://schemas.microsoft.com/office/drawing/2014/main" id="{F32C3331-4E0A-4B3A-882E-6555D07CFC9A}"/>
                </a:ext>
              </a:extLst>
            </p:cNvPr>
            <p:cNvCxnSpPr>
              <a:cxnSpLocks/>
            </p:cNvCxnSpPr>
            <p:nvPr/>
          </p:nvCxnSpPr>
          <p:spPr>
            <a:xfrm>
              <a:off x="4819128" y="3789000"/>
              <a:ext cx="0" cy="2693667"/>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6A8CFAB9-BC8E-4E78-AF53-321B0CF10D39}"/>
                </a:ext>
              </a:extLst>
            </p:cNvPr>
            <p:cNvCxnSpPr>
              <a:cxnSpLocks/>
            </p:cNvCxnSpPr>
            <p:nvPr/>
          </p:nvCxnSpPr>
          <p:spPr>
            <a:xfrm rot="16200000">
              <a:off x="5007259" y="3441536"/>
              <a:ext cx="0" cy="3528812"/>
            </a:xfrm>
            <a:prstGeom prst="line">
              <a:avLst/>
            </a:prstGeom>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D4D25FEE-086A-4574-9F30-1B4BC0B88334}"/>
                </a:ext>
              </a:extLst>
            </p:cNvPr>
            <p:cNvSpPr txBox="1"/>
            <p:nvPr/>
          </p:nvSpPr>
          <p:spPr>
            <a:xfrm>
              <a:off x="6666787" y="5021275"/>
              <a:ext cx="766206" cy="369332"/>
            </a:xfrm>
            <a:prstGeom prst="rect">
              <a:avLst/>
            </a:prstGeom>
            <a:noFill/>
          </p:spPr>
          <p:txBody>
            <a:bodyPr wrap="square" rtlCol="0">
              <a:spAutoFit/>
            </a:bodyPr>
            <a:lstStyle/>
            <a:p>
              <a:pPr algn="r" rtl="1"/>
              <a:r>
                <a:rPr lang="en-US"/>
                <a:t>Var 1</a:t>
              </a:r>
              <a:endParaRPr lang="en-US" b="0"/>
            </a:p>
          </p:txBody>
        </p:sp>
        <p:sp>
          <p:nvSpPr>
            <p:cNvPr id="79" name="TextBox 78">
              <a:extLst>
                <a:ext uri="{FF2B5EF4-FFF2-40B4-BE49-F238E27FC236}">
                  <a16:creationId xmlns:a16="http://schemas.microsoft.com/office/drawing/2014/main" id="{19072E60-4FF0-4AF0-BC22-AB29CCC45520}"/>
                </a:ext>
              </a:extLst>
            </p:cNvPr>
            <p:cNvSpPr txBox="1"/>
            <p:nvPr/>
          </p:nvSpPr>
          <p:spPr>
            <a:xfrm>
              <a:off x="4436025" y="3398393"/>
              <a:ext cx="766206" cy="369332"/>
            </a:xfrm>
            <a:prstGeom prst="rect">
              <a:avLst/>
            </a:prstGeom>
            <a:noFill/>
          </p:spPr>
          <p:txBody>
            <a:bodyPr wrap="square" rtlCol="0">
              <a:spAutoFit/>
            </a:bodyPr>
            <a:lstStyle/>
            <a:p>
              <a:pPr algn="r" rtl="1"/>
              <a:r>
                <a:rPr lang="en-US"/>
                <a:t>Var 2</a:t>
              </a:r>
              <a:endParaRPr lang="en-US" b="0"/>
            </a:p>
          </p:txBody>
        </p:sp>
      </p:grpSp>
      <p:cxnSp>
        <p:nvCxnSpPr>
          <p:cNvPr id="80" name="Straight Connector 79">
            <a:extLst>
              <a:ext uri="{FF2B5EF4-FFF2-40B4-BE49-F238E27FC236}">
                <a16:creationId xmlns:a16="http://schemas.microsoft.com/office/drawing/2014/main" id="{AED6170D-5BB5-406B-AD9A-DB48449148AC}"/>
              </a:ext>
            </a:extLst>
          </p:cNvPr>
          <p:cNvCxnSpPr>
            <a:cxnSpLocks/>
          </p:cNvCxnSpPr>
          <p:nvPr/>
        </p:nvCxnSpPr>
        <p:spPr>
          <a:xfrm flipV="1">
            <a:off x="8225828" y="5110608"/>
            <a:ext cx="1849064" cy="129418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D8C86CE-2565-4123-BAF3-0BE41E51C528}"/>
              </a:ext>
            </a:extLst>
          </p:cNvPr>
          <p:cNvSpPr/>
          <p:nvPr/>
        </p:nvSpPr>
        <p:spPr>
          <a:xfrm>
            <a:off x="10023442" y="4760062"/>
            <a:ext cx="543739" cy="369332"/>
          </a:xfrm>
          <a:prstGeom prst="rect">
            <a:avLst/>
          </a:prstGeom>
        </p:spPr>
        <p:txBody>
          <a:bodyPr wrap="none">
            <a:spAutoFit/>
          </a:bodyPr>
          <a:lstStyle/>
          <a:p>
            <a:r>
              <a:rPr lang="en-US">
                <a:solidFill>
                  <a:srgbClr val="FF0000"/>
                </a:solidFill>
              </a:rPr>
              <a:t>PC1</a:t>
            </a:r>
            <a:endParaRPr lang="en-IL">
              <a:solidFill>
                <a:srgbClr val="FF0000"/>
              </a:solidFill>
            </a:endParaRPr>
          </a:p>
        </p:txBody>
      </p:sp>
      <p:sp>
        <p:nvSpPr>
          <p:cNvPr id="40" name="Oval 39">
            <a:extLst>
              <a:ext uri="{FF2B5EF4-FFF2-40B4-BE49-F238E27FC236}">
                <a16:creationId xmlns:a16="http://schemas.microsoft.com/office/drawing/2014/main" id="{0C54678B-514E-4A33-9DA7-56B0D994B266}"/>
              </a:ext>
            </a:extLst>
          </p:cNvPr>
          <p:cNvSpPr/>
          <p:nvPr/>
        </p:nvSpPr>
        <p:spPr>
          <a:xfrm flipV="1">
            <a:off x="3490729" y="5324155"/>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1" name="Oval 40">
            <a:extLst>
              <a:ext uri="{FF2B5EF4-FFF2-40B4-BE49-F238E27FC236}">
                <a16:creationId xmlns:a16="http://schemas.microsoft.com/office/drawing/2014/main" id="{E2490BF2-1780-47F2-9448-2158AEEDF2E9}"/>
              </a:ext>
            </a:extLst>
          </p:cNvPr>
          <p:cNvSpPr/>
          <p:nvPr/>
        </p:nvSpPr>
        <p:spPr>
          <a:xfrm flipV="1">
            <a:off x="3670729" y="507339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2" name="Oval 41">
            <a:extLst>
              <a:ext uri="{FF2B5EF4-FFF2-40B4-BE49-F238E27FC236}">
                <a16:creationId xmlns:a16="http://schemas.microsoft.com/office/drawing/2014/main" id="{7B7F68A4-C3A0-4F52-9C5C-06A028923907}"/>
              </a:ext>
            </a:extLst>
          </p:cNvPr>
          <p:cNvSpPr/>
          <p:nvPr/>
        </p:nvSpPr>
        <p:spPr>
          <a:xfrm flipV="1">
            <a:off x="3701086" y="543325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3" name="Oval 42">
            <a:extLst>
              <a:ext uri="{FF2B5EF4-FFF2-40B4-BE49-F238E27FC236}">
                <a16:creationId xmlns:a16="http://schemas.microsoft.com/office/drawing/2014/main" id="{1BE9CCCC-21C7-495D-920A-263C394A0425}"/>
              </a:ext>
            </a:extLst>
          </p:cNvPr>
          <p:cNvSpPr/>
          <p:nvPr/>
        </p:nvSpPr>
        <p:spPr>
          <a:xfrm flipV="1">
            <a:off x="2360303" y="5982588"/>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4" name="Oval 43">
            <a:extLst>
              <a:ext uri="{FF2B5EF4-FFF2-40B4-BE49-F238E27FC236}">
                <a16:creationId xmlns:a16="http://schemas.microsoft.com/office/drawing/2014/main" id="{E771ECB3-0266-455D-A9E2-152129F824FC}"/>
              </a:ext>
            </a:extLst>
          </p:cNvPr>
          <p:cNvSpPr/>
          <p:nvPr/>
        </p:nvSpPr>
        <p:spPr>
          <a:xfrm flipV="1">
            <a:off x="2514697" y="6197180"/>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5" name="Oval 44">
            <a:extLst>
              <a:ext uri="{FF2B5EF4-FFF2-40B4-BE49-F238E27FC236}">
                <a16:creationId xmlns:a16="http://schemas.microsoft.com/office/drawing/2014/main" id="{2061D152-F129-41BB-925B-C0387FB9751D}"/>
              </a:ext>
            </a:extLst>
          </p:cNvPr>
          <p:cNvSpPr/>
          <p:nvPr/>
        </p:nvSpPr>
        <p:spPr>
          <a:xfrm flipV="1">
            <a:off x="2727889" y="6055813"/>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grpSp>
        <p:nvGrpSpPr>
          <p:cNvPr id="48" name="Group 47">
            <a:extLst>
              <a:ext uri="{FF2B5EF4-FFF2-40B4-BE49-F238E27FC236}">
                <a16:creationId xmlns:a16="http://schemas.microsoft.com/office/drawing/2014/main" id="{DD064A1F-5E68-43D3-B32A-FF0D9A155472}"/>
              </a:ext>
            </a:extLst>
          </p:cNvPr>
          <p:cNvGrpSpPr/>
          <p:nvPr/>
        </p:nvGrpSpPr>
        <p:grpSpPr>
          <a:xfrm>
            <a:off x="1686911" y="3898310"/>
            <a:ext cx="4190140" cy="3084274"/>
            <a:chOff x="3242853" y="3398393"/>
            <a:chExt cx="4190140" cy="3084274"/>
          </a:xfrm>
        </p:grpSpPr>
        <p:cxnSp>
          <p:nvCxnSpPr>
            <p:cNvPr id="70" name="Straight Connector 69">
              <a:extLst>
                <a:ext uri="{FF2B5EF4-FFF2-40B4-BE49-F238E27FC236}">
                  <a16:creationId xmlns:a16="http://schemas.microsoft.com/office/drawing/2014/main" id="{6C6E3964-1839-4F04-B539-B2C4D9DB49E5}"/>
                </a:ext>
              </a:extLst>
            </p:cNvPr>
            <p:cNvCxnSpPr>
              <a:cxnSpLocks/>
            </p:cNvCxnSpPr>
            <p:nvPr/>
          </p:nvCxnSpPr>
          <p:spPr>
            <a:xfrm>
              <a:off x="4819128" y="3789000"/>
              <a:ext cx="0" cy="2693667"/>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C21CE63E-1C3F-4032-806F-1402C8C37210}"/>
                </a:ext>
              </a:extLst>
            </p:cNvPr>
            <p:cNvCxnSpPr>
              <a:cxnSpLocks/>
            </p:cNvCxnSpPr>
            <p:nvPr/>
          </p:nvCxnSpPr>
          <p:spPr>
            <a:xfrm rot="16200000">
              <a:off x="5007259" y="3441536"/>
              <a:ext cx="0" cy="3528812"/>
            </a:xfrm>
            <a:prstGeom prst="line">
              <a:avLst/>
            </a:prstGeom>
          </p:spPr>
          <p:style>
            <a:lnRef idx="1">
              <a:schemeClr val="dk1"/>
            </a:lnRef>
            <a:fillRef idx="0">
              <a:schemeClr val="dk1"/>
            </a:fillRef>
            <a:effectRef idx="0">
              <a:schemeClr val="dk1"/>
            </a:effectRef>
            <a:fontRef idx="minor">
              <a:schemeClr val="tx1"/>
            </a:fontRef>
          </p:style>
        </p:cxnSp>
        <p:sp>
          <p:nvSpPr>
            <p:cNvPr id="72" name="TextBox 71">
              <a:extLst>
                <a:ext uri="{FF2B5EF4-FFF2-40B4-BE49-F238E27FC236}">
                  <a16:creationId xmlns:a16="http://schemas.microsoft.com/office/drawing/2014/main" id="{73441920-7B87-4AA9-A802-FC5B7C8B580C}"/>
                </a:ext>
              </a:extLst>
            </p:cNvPr>
            <p:cNvSpPr txBox="1"/>
            <p:nvPr/>
          </p:nvSpPr>
          <p:spPr>
            <a:xfrm>
              <a:off x="6666787" y="5021275"/>
              <a:ext cx="766206" cy="369332"/>
            </a:xfrm>
            <a:prstGeom prst="rect">
              <a:avLst/>
            </a:prstGeom>
            <a:noFill/>
          </p:spPr>
          <p:txBody>
            <a:bodyPr wrap="square" rtlCol="0">
              <a:spAutoFit/>
            </a:bodyPr>
            <a:lstStyle/>
            <a:p>
              <a:pPr algn="r" rtl="1"/>
              <a:r>
                <a:rPr lang="en-US"/>
                <a:t>Var 1</a:t>
              </a:r>
              <a:endParaRPr lang="en-US" b="0"/>
            </a:p>
          </p:txBody>
        </p:sp>
        <p:sp>
          <p:nvSpPr>
            <p:cNvPr id="73" name="TextBox 72">
              <a:extLst>
                <a:ext uri="{FF2B5EF4-FFF2-40B4-BE49-F238E27FC236}">
                  <a16:creationId xmlns:a16="http://schemas.microsoft.com/office/drawing/2014/main" id="{167F8E1B-F93C-464A-82E0-ECFC2257E9A9}"/>
                </a:ext>
              </a:extLst>
            </p:cNvPr>
            <p:cNvSpPr txBox="1"/>
            <p:nvPr/>
          </p:nvSpPr>
          <p:spPr>
            <a:xfrm>
              <a:off x="4436025" y="3398393"/>
              <a:ext cx="766206" cy="369332"/>
            </a:xfrm>
            <a:prstGeom prst="rect">
              <a:avLst/>
            </a:prstGeom>
            <a:noFill/>
          </p:spPr>
          <p:txBody>
            <a:bodyPr wrap="square" rtlCol="0">
              <a:spAutoFit/>
            </a:bodyPr>
            <a:lstStyle/>
            <a:p>
              <a:pPr algn="r" rtl="1"/>
              <a:r>
                <a:rPr lang="en-US"/>
                <a:t>Var 2</a:t>
              </a:r>
              <a:endParaRPr lang="en-US" b="0"/>
            </a:p>
          </p:txBody>
        </p:sp>
      </p:grpSp>
      <p:cxnSp>
        <p:nvCxnSpPr>
          <p:cNvPr id="74" name="Straight Connector 73">
            <a:extLst>
              <a:ext uri="{FF2B5EF4-FFF2-40B4-BE49-F238E27FC236}">
                <a16:creationId xmlns:a16="http://schemas.microsoft.com/office/drawing/2014/main" id="{270730B6-663D-42B3-8584-B77709D4DDC5}"/>
              </a:ext>
            </a:extLst>
          </p:cNvPr>
          <p:cNvCxnSpPr>
            <a:cxnSpLocks/>
          </p:cNvCxnSpPr>
          <p:nvPr/>
        </p:nvCxnSpPr>
        <p:spPr>
          <a:xfrm flipV="1">
            <a:off x="2307150" y="5103417"/>
            <a:ext cx="1849064" cy="129418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AD5ADACA-768A-4D43-B6D5-3F2B0A68270A}"/>
              </a:ext>
            </a:extLst>
          </p:cNvPr>
          <p:cNvSpPr/>
          <p:nvPr/>
        </p:nvSpPr>
        <p:spPr>
          <a:xfrm>
            <a:off x="4104764" y="4752871"/>
            <a:ext cx="543739" cy="369332"/>
          </a:xfrm>
          <a:prstGeom prst="rect">
            <a:avLst/>
          </a:prstGeom>
        </p:spPr>
        <p:txBody>
          <a:bodyPr wrap="none">
            <a:spAutoFit/>
          </a:bodyPr>
          <a:lstStyle/>
          <a:p>
            <a:r>
              <a:rPr lang="en-US">
                <a:solidFill>
                  <a:srgbClr val="FF0000"/>
                </a:solidFill>
              </a:rPr>
              <a:t>PC1</a:t>
            </a:r>
            <a:endParaRPr lang="en-IL">
              <a:solidFill>
                <a:srgbClr val="FF0000"/>
              </a:solidFill>
            </a:endParaRPr>
          </a:p>
        </p:txBody>
      </p:sp>
      <p:cxnSp>
        <p:nvCxnSpPr>
          <p:cNvPr id="9" name="Straight Connector 8">
            <a:extLst>
              <a:ext uri="{FF2B5EF4-FFF2-40B4-BE49-F238E27FC236}">
                <a16:creationId xmlns:a16="http://schemas.microsoft.com/office/drawing/2014/main" id="{FA3AB0B8-358D-4F87-A774-4352289B9E0C}"/>
              </a:ext>
            </a:extLst>
          </p:cNvPr>
          <p:cNvCxnSpPr>
            <a:cxnSpLocks/>
          </p:cNvCxnSpPr>
          <p:nvPr/>
        </p:nvCxnSpPr>
        <p:spPr>
          <a:xfrm>
            <a:off x="8484408" y="4912571"/>
            <a:ext cx="1559622" cy="1832495"/>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0587AA56-8537-4361-91B6-2D95D3D896B9}"/>
              </a:ext>
            </a:extLst>
          </p:cNvPr>
          <p:cNvSpPr/>
          <p:nvPr/>
        </p:nvSpPr>
        <p:spPr>
          <a:xfrm>
            <a:off x="8059164" y="4543239"/>
            <a:ext cx="543739" cy="369332"/>
          </a:xfrm>
          <a:prstGeom prst="rect">
            <a:avLst/>
          </a:prstGeom>
        </p:spPr>
        <p:txBody>
          <a:bodyPr wrap="none">
            <a:spAutoFit/>
          </a:bodyPr>
          <a:lstStyle/>
          <a:p>
            <a:r>
              <a:rPr lang="en-US">
                <a:solidFill>
                  <a:srgbClr val="0070C0"/>
                </a:solidFill>
              </a:rPr>
              <a:t>PC2</a:t>
            </a:r>
            <a:endParaRPr lang="en-IL">
              <a:solidFill>
                <a:srgbClr val="0070C0"/>
              </a:solidFill>
            </a:endParaRPr>
          </a:p>
        </p:txBody>
      </p:sp>
    </p:spTree>
    <p:extLst>
      <p:ext uri="{BB962C8B-B14F-4D97-AF65-F5344CB8AC3E}">
        <p14:creationId xmlns:p14="http://schemas.microsoft.com/office/powerpoint/2010/main" val="262008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CFBE3-4A60-470E-A1CF-884548760419}"/>
              </a:ext>
            </a:extLst>
          </p:cNvPr>
          <p:cNvSpPr>
            <a:spLocks noGrp="1"/>
          </p:cNvSpPr>
          <p:nvPr>
            <p:ph type="body" sz="quarter" idx="13"/>
          </p:nvPr>
        </p:nvSpPr>
        <p:spPr/>
        <p:txBody>
          <a:bodyPr/>
          <a:lstStyle/>
          <a:p>
            <a:pPr rtl="1"/>
            <a:r>
              <a:rPr lang="he-IL"/>
              <a:t>חישוב </a:t>
            </a:r>
            <a:r>
              <a:rPr lang="en-US"/>
              <a:t>PCA</a:t>
            </a:r>
            <a:endParaRPr lang="en-IL"/>
          </a:p>
        </p:txBody>
      </p:sp>
      <p:sp>
        <p:nvSpPr>
          <p:cNvPr id="4" name="TextBox 3">
            <a:extLst>
              <a:ext uri="{FF2B5EF4-FFF2-40B4-BE49-F238E27FC236}">
                <a16:creationId xmlns:a16="http://schemas.microsoft.com/office/drawing/2014/main" id="{A4435681-1E7A-4EFF-AA16-57C123667F5F}"/>
              </a:ext>
            </a:extLst>
          </p:cNvPr>
          <p:cNvSpPr txBox="1"/>
          <p:nvPr/>
        </p:nvSpPr>
        <p:spPr>
          <a:xfrm>
            <a:off x="4463831" y="999342"/>
            <a:ext cx="7526400" cy="1676741"/>
          </a:xfrm>
          <a:prstGeom prst="rect">
            <a:avLst/>
          </a:prstGeom>
          <a:noFill/>
        </p:spPr>
        <p:txBody>
          <a:bodyPr wrap="square" rtlCol="0">
            <a:spAutoFit/>
          </a:bodyPr>
          <a:lstStyle/>
          <a:p>
            <a:pPr marL="342900" indent="-342900" algn="r" rtl="1">
              <a:lnSpc>
                <a:spcPct val="200000"/>
              </a:lnSpc>
              <a:buFont typeface="+mj-lt"/>
              <a:buAutoNum type="arabicPeriod" startAt="3"/>
            </a:pPr>
            <a:r>
              <a:rPr lang="he-IL" dirty="0"/>
              <a:t>נמשיך בצורה הזו עד שנסיים.</a:t>
            </a:r>
          </a:p>
          <a:p>
            <a:pPr marL="342900" indent="-342900" algn="r" rtl="1">
              <a:lnSpc>
                <a:spcPct val="200000"/>
              </a:lnSpc>
              <a:buFont typeface="+mj-lt"/>
              <a:buAutoNum type="arabicPeriod" startAt="3"/>
            </a:pPr>
            <a:r>
              <a:rPr lang="he-IL" b="0" dirty="0"/>
              <a:t>לאחר שנמצא את כל ה-</a:t>
            </a:r>
            <a:r>
              <a:rPr lang="en-US" b="0" dirty="0"/>
              <a:t>PCs</a:t>
            </a:r>
            <a:r>
              <a:rPr lang="he-IL" b="0" dirty="0"/>
              <a:t>, נעביר את הנתונים למערכת הצירים החדשה</a:t>
            </a:r>
          </a:p>
          <a:p>
            <a:pPr marL="342900" indent="-342900" algn="r" rtl="1">
              <a:lnSpc>
                <a:spcPct val="200000"/>
              </a:lnSpc>
              <a:buFont typeface="+mj-lt"/>
              <a:buAutoNum type="arabicPeriod" startAt="3"/>
            </a:pPr>
            <a:r>
              <a:rPr lang="he-IL" dirty="0"/>
              <a:t>ניתן להזניח חלק מהמימדים שהשונות המוסברת בהן נמוכה.</a:t>
            </a:r>
            <a:endParaRPr lang="en-US" b="0" dirty="0"/>
          </a:p>
        </p:txBody>
      </p:sp>
      <p:graphicFrame>
        <p:nvGraphicFramePr>
          <p:cNvPr id="5" name="Table 4">
            <a:extLst>
              <a:ext uri="{FF2B5EF4-FFF2-40B4-BE49-F238E27FC236}">
                <a16:creationId xmlns:a16="http://schemas.microsoft.com/office/drawing/2014/main" id="{6FF20390-6E02-4F21-975C-B7EC3E9CC024}"/>
              </a:ext>
            </a:extLst>
          </p:cNvPr>
          <p:cNvGraphicFramePr>
            <a:graphicFrameLocks noGrp="1"/>
          </p:cNvGraphicFramePr>
          <p:nvPr>
            <p:extLst>
              <p:ext uri="{D42A27DB-BD31-4B8C-83A1-F6EECF244321}">
                <p14:modId xmlns:p14="http://schemas.microsoft.com/office/powerpoint/2010/main" val="1641376509"/>
              </p:ext>
            </p:extLst>
          </p:nvPr>
        </p:nvGraphicFramePr>
        <p:xfrm>
          <a:off x="201769" y="1859948"/>
          <a:ext cx="4168404" cy="1483360"/>
        </p:xfrm>
        <a:graphic>
          <a:graphicData uri="http://schemas.openxmlformats.org/drawingml/2006/table">
            <a:tbl>
              <a:tblPr firstRow="1" bandRow="1">
                <a:tableStyleId>{073A0DAA-6AF3-43AB-8588-CEC1D06C72B9}</a:tableStyleId>
              </a:tblPr>
              <a:tblGrid>
                <a:gridCol w="912432">
                  <a:extLst>
                    <a:ext uri="{9D8B030D-6E8A-4147-A177-3AD203B41FA5}">
                      <a16:colId xmlns:a16="http://schemas.microsoft.com/office/drawing/2014/main" val="2765756412"/>
                    </a:ext>
                  </a:extLst>
                </a:gridCol>
                <a:gridCol w="813993">
                  <a:extLst>
                    <a:ext uri="{9D8B030D-6E8A-4147-A177-3AD203B41FA5}">
                      <a16:colId xmlns:a16="http://schemas.microsoft.com/office/drawing/2014/main" val="2723069731"/>
                    </a:ext>
                  </a:extLst>
                </a:gridCol>
                <a:gridCol w="813993">
                  <a:extLst>
                    <a:ext uri="{9D8B030D-6E8A-4147-A177-3AD203B41FA5}">
                      <a16:colId xmlns:a16="http://schemas.microsoft.com/office/drawing/2014/main" val="60385555"/>
                    </a:ext>
                  </a:extLst>
                </a:gridCol>
                <a:gridCol w="813993">
                  <a:extLst>
                    <a:ext uri="{9D8B030D-6E8A-4147-A177-3AD203B41FA5}">
                      <a16:colId xmlns:a16="http://schemas.microsoft.com/office/drawing/2014/main" val="885252014"/>
                    </a:ext>
                  </a:extLst>
                </a:gridCol>
                <a:gridCol w="813993">
                  <a:extLst>
                    <a:ext uri="{9D8B030D-6E8A-4147-A177-3AD203B41FA5}">
                      <a16:colId xmlns:a16="http://schemas.microsoft.com/office/drawing/2014/main" val="4180041902"/>
                    </a:ext>
                  </a:extLst>
                </a:gridCol>
              </a:tblGrid>
              <a:tr h="370840">
                <a:tc>
                  <a:txBody>
                    <a:bodyPr/>
                    <a:lstStyle/>
                    <a:p>
                      <a:pPr algn="ctr"/>
                      <a:r>
                        <a:rPr lang="en-US"/>
                        <a:t>Patient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H</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W</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BMI</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WBC</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719773696"/>
                  </a:ext>
                </a:extLst>
              </a:tr>
              <a:tr h="370840">
                <a:tc>
                  <a:txBody>
                    <a:bodyPr/>
                    <a:lstStyle/>
                    <a:p>
                      <a:pPr algn="ctr"/>
                      <a:r>
                        <a:rPr lang="en-US"/>
                        <a:t>001</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1.65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70</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25.7</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8221795"/>
                  </a:ext>
                </a:extLst>
              </a:tr>
              <a:tr h="370840">
                <a:tc>
                  <a:txBody>
                    <a:bodyPr/>
                    <a:lstStyle/>
                    <a:p>
                      <a:pPr algn="ctr"/>
                      <a:r>
                        <a:rPr lang="en-US"/>
                        <a:t>002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1.85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85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24.8</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7992594"/>
                  </a:ext>
                </a:extLst>
              </a:tr>
              <a:tr h="370840">
                <a:tc>
                  <a:txBody>
                    <a:bodyPr/>
                    <a:lstStyle/>
                    <a:p>
                      <a:pPr algn="ctr"/>
                      <a:r>
                        <a:rPr lang="en-US"/>
                        <a: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957795"/>
                  </a:ext>
                </a:extLst>
              </a:tr>
            </a:tbl>
          </a:graphicData>
        </a:graphic>
      </p:graphicFrame>
      <p:sp>
        <p:nvSpPr>
          <p:cNvPr id="3" name="Right Brace 2">
            <a:extLst>
              <a:ext uri="{FF2B5EF4-FFF2-40B4-BE49-F238E27FC236}">
                <a16:creationId xmlns:a16="http://schemas.microsoft.com/office/drawing/2014/main" id="{563831CD-3CD0-4599-963C-AED2DB78DBA2}"/>
              </a:ext>
            </a:extLst>
          </p:cNvPr>
          <p:cNvSpPr/>
          <p:nvPr/>
        </p:nvSpPr>
        <p:spPr>
          <a:xfrm rot="16200000">
            <a:off x="2611556" y="-16952"/>
            <a:ext cx="248207" cy="3269031"/>
          </a:xfrm>
          <a:prstGeom prst="rightBrace">
            <a:avLst>
              <a:gd name="adj1" fmla="val 55952"/>
              <a:gd name="adj2" fmla="val 4863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IL"/>
          </a:p>
        </p:txBody>
      </p:sp>
      <p:sp>
        <p:nvSpPr>
          <p:cNvPr id="7" name="TextBox 6">
            <a:extLst>
              <a:ext uri="{FF2B5EF4-FFF2-40B4-BE49-F238E27FC236}">
                <a16:creationId xmlns:a16="http://schemas.microsoft.com/office/drawing/2014/main" id="{55E66796-8492-4344-B102-912524A41D2D}"/>
              </a:ext>
            </a:extLst>
          </p:cNvPr>
          <p:cNvSpPr txBox="1"/>
          <p:nvPr/>
        </p:nvSpPr>
        <p:spPr>
          <a:xfrm>
            <a:off x="1252471" y="867369"/>
            <a:ext cx="2966376" cy="566950"/>
          </a:xfrm>
          <a:prstGeom prst="rect">
            <a:avLst/>
          </a:prstGeom>
          <a:noFill/>
        </p:spPr>
        <p:txBody>
          <a:bodyPr wrap="square" rtlCol="0">
            <a:spAutoFit/>
          </a:bodyPr>
          <a:lstStyle/>
          <a:p>
            <a:pPr algn="r" rtl="1">
              <a:lnSpc>
                <a:spcPct val="200000"/>
              </a:lnSpc>
            </a:pPr>
            <a:r>
              <a:rPr lang="he-IL"/>
              <a:t>משתנים (מימדים של הנתונים)</a:t>
            </a:r>
            <a:endParaRPr lang="en-US" b="0"/>
          </a:p>
        </p:txBody>
      </p:sp>
      <p:cxnSp>
        <p:nvCxnSpPr>
          <p:cNvPr id="78" name="Straight Arrow Connector 77">
            <a:extLst>
              <a:ext uri="{FF2B5EF4-FFF2-40B4-BE49-F238E27FC236}">
                <a16:creationId xmlns:a16="http://schemas.microsoft.com/office/drawing/2014/main" id="{C6C9CD39-5223-4112-88DD-92B69C5CD91B}"/>
              </a:ext>
            </a:extLst>
          </p:cNvPr>
          <p:cNvCxnSpPr>
            <a:cxnSpLocks/>
          </p:cNvCxnSpPr>
          <p:nvPr/>
        </p:nvCxnSpPr>
        <p:spPr>
          <a:xfrm>
            <a:off x="6553200" y="5654629"/>
            <a:ext cx="7703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57" name="Group 56">
            <a:extLst>
              <a:ext uri="{FF2B5EF4-FFF2-40B4-BE49-F238E27FC236}">
                <a16:creationId xmlns:a16="http://schemas.microsoft.com/office/drawing/2014/main" id="{1076E332-180F-4DC5-A7A5-97634804B3B2}"/>
              </a:ext>
            </a:extLst>
          </p:cNvPr>
          <p:cNvGrpSpPr/>
          <p:nvPr/>
        </p:nvGrpSpPr>
        <p:grpSpPr>
          <a:xfrm>
            <a:off x="1623889" y="3773726"/>
            <a:ext cx="4190140" cy="3084274"/>
            <a:chOff x="3242853" y="3398393"/>
            <a:chExt cx="4190140" cy="3084274"/>
          </a:xfrm>
        </p:grpSpPr>
        <p:cxnSp>
          <p:nvCxnSpPr>
            <p:cNvPr id="58" name="Straight Connector 57">
              <a:extLst>
                <a:ext uri="{FF2B5EF4-FFF2-40B4-BE49-F238E27FC236}">
                  <a16:creationId xmlns:a16="http://schemas.microsoft.com/office/drawing/2014/main" id="{F32C3331-4E0A-4B3A-882E-6555D07CFC9A}"/>
                </a:ext>
              </a:extLst>
            </p:cNvPr>
            <p:cNvCxnSpPr>
              <a:cxnSpLocks/>
            </p:cNvCxnSpPr>
            <p:nvPr/>
          </p:nvCxnSpPr>
          <p:spPr>
            <a:xfrm>
              <a:off x="4819128" y="3789000"/>
              <a:ext cx="0" cy="2693667"/>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6A8CFAB9-BC8E-4E78-AF53-321B0CF10D39}"/>
                </a:ext>
              </a:extLst>
            </p:cNvPr>
            <p:cNvCxnSpPr>
              <a:cxnSpLocks/>
            </p:cNvCxnSpPr>
            <p:nvPr/>
          </p:nvCxnSpPr>
          <p:spPr>
            <a:xfrm rot="16200000">
              <a:off x="5007259" y="3441536"/>
              <a:ext cx="0" cy="3528812"/>
            </a:xfrm>
            <a:prstGeom prst="line">
              <a:avLst/>
            </a:prstGeom>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D4D25FEE-086A-4574-9F30-1B4BC0B88334}"/>
                </a:ext>
              </a:extLst>
            </p:cNvPr>
            <p:cNvSpPr txBox="1"/>
            <p:nvPr/>
          </p:nvSpPr>
          <p:spPr>
            <a:xfrm>
              <a:off x="6666787" y="5021275"/>
              <a:ext cx="766206" cy="369332"/>
            </a:xfrm>
            <a:prstGeom prst="rect">
              <a:avLst/>
            </a:prstGeom>
            <a:noFill/>
          </p:spPr>
          <p:txBody>
            <a:bodyPr wrap="square" rtlCol="0">
              <a:spAutoFit/>
            </a:bodyPr>
            <a:lstStyle/>
            <a:p>
              <a:pPr algn="r" rtl="1"/>
              <a:r>
                <a:rPr lang="en-US"/>
                <a:t>Var 1</a:t>
              </a:r>
              <a:endParaRPr lang="en-US" b="0"/>
            </a:p>
          </p:txBody>
        </p:sp>
        <p:sp>
          <p:nvSpPr>
            <p:cNvPr id="79" name="TextBox 78">
              <a:extLst>
                <a:ext uri="{FF2B5EF4-FFF2-40B4-BE49-F238E27FC236}">
                  <a16:creationId xmlns:a16="http://schemas.microsoft.com/office/drawing/2014/main" id="{19072E60-4FF0-4AF0-BC22-AB29CCC45520}"/>
                </a:ext>
              </a:extLst>
            </p:cNvPr>
            <p:cNvSpPr txBox="1"/>
            <p:nvPr/>
          </p:nvSpPr>
          <p:spPr>
            <a:xfrm>
              <a:off x="4436025" y="3398393"/>
              <a:ext cx="766206" cy="369332"/>
            </a:xfrm>
            <a:prstGeom prst="rect">
              <a:avLst/>
            </a:prstGeom>
            <a:noFill/>
          </p:spPr>
          <p:txBody>
            <a:bodyPr wrap="square" rtlCol="0">
              <a:spAutoFit/>
            </a:bodyPr>
            <a:lstStyle/>
            <a:p>
              <a:pPr algn="r" rtl="1"/>
              <a:r>
                <a:rPr lang="en-US"/>
                <a:t>Var 2</a:t>
              </a:r>
              <a:endParaRPr lang="en-US" b="0"/>
            </a:p>
          </p:txBody>
        </p:sp>
      </p:grpSp>
      <p:grpSp>
        <p:nvGrpSpPr>
          <p:cNvPr id="8" name="Group 7">
            <a:extLst>
              <a:ext uri="{FF2B5EF4-FFF2-40B4-BE49-F238E27FC236}">
                <a16:creationId xmlns:a16="http://schemas.microsoft.com/office/drawing/2014/main" id="{2CA66EE0-987C-4B1C-A170-878F52FEC267}"/>
              </a:ext>
            </a:extLst>
          </p:cNvPr>
          <p:cNvGrpSpPr/>
          <p:nvPr/>
        </p:nvGrpSpPr>
        <p:grpSpPr>
          <a:xfrm>
            <a:off x="2077464" y="4411464"/>
            <a:ext cx="2508017" cy="2176805"/>
            <a:chOff x="2077464" y="4411464"/>
            <a:chExt cx="2508017" cy="2176805"/>
          </a:xfrm>
        </p:grpSpPr>
        <p:sp>
          <p:nvSpPr>
            <p:cNvPr id="51" name="Oval 50">
              <a:extLst>
                <a:ext uri="{FF2B5EF4-FFF2-40B4-BE49-F238E27FC236}">
                  <a16:creationId xmlns:a16="http://schemas.microsoft.com/office/drawing/2014/main" id="{BA6AE4CF-AE26-4BA0-91B9-3A555DB73E07}"/>
                </a:ext>
              </a:extLst>
            </p:cNvPr>
            <p:cNvSpPr/>
            <p:nvPr/>
          </p:nvSpPr>
          <p:spPr>
            <a:xfrm flipV="1">
              <a:off x="3427707" y="51995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2" name="Oval 51">
              <a:extLst>
                <a:ext uri="{FF2B5EF4-FFF2-40B4-BE49-F238E27FC236}">
                  <a16:creationId xmlns:a16="http://schemas.microsoft.com/office/drawing/2014/main" id="{A72C35AA-8374-4AF5-9933-8D778203505B}"/>
                </a:ext>
              </a:extLst>
            </p:cNvPr>
            <p:cNvSpPr/>
            <p:nvPr/>
          </p:nvSpPr>
          <p:spPr>
            <a:xfrm flipV="1">
              <a:off x="3607707" y="49488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3" name="Oval 52">
              <a:extLst>
                <a:ext uri="{FF2B5EF4-FFF2-40B4-BE49-F238E27FC236}">
                  <a16:creationId xmlns:a16="http://schemas.microsoft.com/office/drawing/2014/main" id="{778CDBD1-7B9F-44CB-B3A3-B9E6C1522494}"/>
                </a:ext>
              </a:extLst>
            </p:cNvPr>
            <p:cNvSpPr/>
            <p:nvPr/>
          </p:nvSpPr>
          <p:spPr>
            <a:xfrm flipV="1">
              <a:off x="3638064" y="530867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4" name="Oval 53">
              <a:extLst>
                <a:ext uri="{FF2B5EF4-FFF2-40B4-BE49-F238E27FC236}">
                  <a16:creationId xmlns:a16="http://schemas.microsoft.com/office/drawing/2014/main" id="{9C0EF142-685D-4D0D-AD85-E0755CC6A99F}"/>
                </a:ext>
              </a:extLst>
            </p:cNvPr>
            <p:cNvSpPr/>
            <p:nvPr/>
          </p:nvSpPr>
          <p:spPr>
            <a:xfrm flipV="1">
              <a:off x="2297281" y="58580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5" name="Oval 54">
              <a:extLst>
                <a:ext uri="{FF2B5EF4-FFF2-40B4-BE49-F238E27FC236}">
                  <a16:creationId xmlns:a16="http://schemas.microsoft.com/office/drawing/2014/main" id="{7B82EBAA-BB3C-4C7F-84AC-ACBFFD28B37D}"/>
                </a:ext>
              </a:extLst>
            </p:cNvPr>
            <p:cNvSpPr/>
            <p:nvPr/>
          </p:nvSpPr>
          <p:spPr>
            <a:xfrm flipV="1">
              <a:off x="2451675" y="607259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6" name="Oval 55">
              <a:extLst>
                <a:ext uri="{FF2B5EF4-FFF2-40B4-BE49-F238E27FC236}">
                  <a16:creationId xmlns:a16="http://schemas.microsoft.com/office/drawing/2014/main" id="{489FA661-A866-4B9D-AFE1-04501028C1D6}"/>
                </a:ext>
              </a:extLst>
            </p:cNvPr>
            <p:cNvSpPr/>
            <p:nvPr/>
          </p:nvSpPr>
          <p:spPr>
            <a:xfrm flipV="1">
              <a:off x="2664867" y="593122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80" name="Straight Connector 79">
              <a:extLst>
                <a:ext uri="{FF2B5EF4-FFF2-40B4-BE49-F238E27FC236}">
                  <a16:creationId xmlns:a16="http://schemas.microsoft.com/office/drawing/2014/main" id="{AED6170D-5BB5-406B-AD9A-DB48449148AC}"/>
                </a:ext>
              </a:extLst>
            </p:cNvPr>
            <p:cNvCxnSpPr>
              <a:cxnSpLocks/>
            </p:cNvCxnSpPr>
            <p:nvPr/>
          </p:nvCxnSpPr>
          <p:spPr>
            <a:xfrm flipV="1">
              <a:off x="2244128" y="4978833"/>
              <a:ext cx="1849064" cy="129418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D8C86CE-2565-4123-BAF3-0BE41E51C528}"/>
                </a:ext>
              </a:extLst>
            </p:cNvPr>
            <p:cNvSpPr/>
            <p:nvPr/>
          </p:nvSpPr>
          <p:spPr>
            <a:xfrm>
              <a:off x="4041742" y="4628287"/>
              <a:ext cx="543739" cy="369332"/>
            </a:xfrm>
            <a:prstGeom prst="rect">
              <a:avLst/>
            </a:prstGeom>
          </p:spPr>
          <p:txBody>
            <a:bodyPr wrap="none">
              <a:spAutoFit/>
            </a:bodyPr>
            <a:lstStyle/>
            <a:p>
              <a:r>
                <a:rPr lang="en-US">
                  <a:solidFill>
                    <a:srgbClr val="FF0000"/>
                  </a:solidFill>
                </a:rPr>
                <a:t>PC1</a:t>
              </a:r>
              <a:endParaRPr lang="en-IL">
                <a:solidFill>
                  <a:srgbClr val="FF0000"/>
                </a:solidFill>
              </a:endParaRPr>
            </a:p>
          </p:txBody>
        </p:sp>
        <p:cxnSp>
          <p:nvCxnSpPr>
            <p:cNvPr id="9" name="Straight Connector 8">
              <a:extLst>
                <a:ext uri="{FF2B5EF4-FFF2-40B4-BE49-F238E27FC236}">
                  <a16:creationId xmlns:a16="http://schemas.microsoft.com/office/drawing/2014/main" id="{FA3AB0B8-358D-4F87-A774-4352289B9E0C}"/>
                </a:ext>
              </a:extLst>
            </p:cNvPr>
            <p:cNvCxnSpPr>
              <a:cxnSpLocks/>
            </p:cNvCxnSpPr>
            <p:nvPr/>
          </p:nvCxnSpPr>
          <p:spPr>
            <a:xfrm>
              <a:off x="2532545" y="4755774"/>
              <a:ext cx="1549150" cy="1832495"/>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0587AA56-8537-4361-91B6-2D95D3D896B9}"/>
                </a:ext>
              </a:extLst>
            </p:cNvPr>
            <p:cNvSpPr/>
            <p:nvPr/>
          </p:nvSpPr>
          <p:spPr>
            <a:xfrm>
              <a:off x="2077464" y="4411464"/>
              <a:ext cx="543739" cy="369332"/>
            </a:xfrm>
            <a:prstGeom prst="rect">
              <a:avLst/>
            </a:prstGeom>
          </p:spPr>
          <p:txBody>
            <a:bodyPr wrap="none">
              <a:spAutoFit/>
            </a:bodyPr>
            <a:lstStyle/>
            <a:p>
              <a:r>
                <a:rPr lang="en-US">
                  <a:solidFill>
                    <a:srgbClr val="0070C0"/>
                  </a:solidFill>
                </a:rPr>
                <a:t>PC2</a:t>
              </a:r>
              <a:endParaRPr lang="en-IL">
                <a:solidFill>
                  <a:srgbClr val="0070C0"/>
                </a:solidFill>
              </a:endParaRPr>
            </a:p>
          </p:txBody>
        </p:sp>
      </p:grpSp>
      <p:grpSp>
        <p:nvGrpSpPr>
          <p:cNvPr id="35" name="Group 34">
            <a:extLst>
              <a:ext uri="{FF2B5EF4-FFF2-40B4-BE49-F238E27FC236}">
                <a16:creationId xmlns:a16="http://schemas.microsoft.com/office/drawing/2014/main" id="{6A664CA0-FBE8-49AF-8A32-01CDC7751BE7}"/>
              </a:ext>
            </a:extLst>
          </p:cNvPr>
          <p:cNvGrpSpPr/>
          <p:nvPr/>
        </p:nvGrpSpPr>
        <p:grpSpPr>
          <a:xfrm>
            <a:off x="2082379" y="4406549"/>
            <a:ext cx="2508017" cy="2176805"/>
            <a:chOff x="2077464" y="4411464"/>
            <a:chExt cx="2508017" cy="2176805"/>
          </a:xfrm>
        </p:grpSpPr>
        <p:sp>
          <p:nvSpPr>
            <p:cNvPr id="36" name="Oval 35">
              <a:extLst>
                <a:ext uri="{FF2B5EF4-FFF2-40B4-BE49-F238E27FC236}">
                  <a16:creationId xmlns:a16="http://schemas.microsoft.com/office/drawing/2014/main" id="{9935A34A-8D76-42D2-97F3-737C06DE7441}"/>
                </a:ext>
              </a:extLst>
            </p:cNvPr>
            <p:cNvSpPr/>
            <p:nvPr/>
          </p:nvSpPr>
          <p:spPr>
            <a:xfrm flipV="1">
              <a:off x="3427707" y="5199571"/>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0" name="Oval 39">
              <a:extLst>
                <a:ext uri="{FF2B5EF4-FFF2-40B4-BE49-F238E27FC236}">
                  <a16:creationId xmlns:a16="http://schemas.microsoft.com/office/drawing/2014/main" id="{686D3E0D-0D7C-4735-B5A7-FF98B0501A89}"/>
                </a:ext>
              </a:extLst>
            </p:cNvPr>
            <p:cNvSpPr/>
            <p:nvPr/>
          </p:nvSpPr>
          <p:spPr>
            <a:xfrm flipV="1">
              <a:off x="3607707" y="494881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1" name="Oval 40">
              <a:extLst>
                <a:ext uri="{FF2B5EF4-FFF2-40B4-BE49-F238E27FC236}">
                  <a16:creationId xmlns:a16="http://schemas.microsoft.com/office/drawing/2014/main" id="{47CC4DC7-23F6-4ADB-9F5C-00828B3E7164}"/>
                </a:ext>
              </a:extLst>
            </p:cNvPr>
            <p:cNvSpPr/>
            <p:nvPr/>
          </p:nvSpPr>
          <p:spPr>
            <a:xfrm flipV="1">
              <a:off x="3638064" y="5308672"/>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2" name="Oval 41">
              <a:extLst>
                <a:ext uri="{FF2B5EF4-FFF2-40B4-BE49-F238E27FC236}">
                  <a16:creationId xmlns:a16="http://schemas.microsoft.com/office/drawing/2014/main" id="{36A388E1-46B3-4C33-8985-C9F4F25CAC9A}"/>
                </a:ext>
              </a:extLst>
            </p:cNvPr>
            <p:cNvSpPr/>
            <p:nvPr/>
          </p:nvSpPr>
          <p:spPr>
            <a:xfrm flipV="1">
              <a:off x="2297281" y="5858004"/>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3" name="Oval 42">
              <a:extLst>
                <a:ext uri="{FF2B5EF4-FFF2-40B4-BE49-F238E27FC236}">
                  <a16:creationId xmlns:a16="http://schemas.microsoft.com/office/drawing/2014/main" id="{9E61D0BF-90DF-471B-AAD9-7C9C5E699072}"/>
                </a:ext>
              </a:extLst>
            </p:cNvPr>
            <p:cNvSpPr/>
            <p:nvPr/>
          </p:nvSpPr>
          <p:spPr>
            <a:xfrm flipV="1">
              <a:off x="2451675" y="6072596"/>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4" name="Oval 43">
              <a:extLst>
                <a:ext uri="{FF2B5EF4-FFF2-40B4-BE49-F238E27FC236}">
                  <a16:creationId xmlns:a16="http://schemas.microsoft.com/office/drawing/2014/main" id="{11874C22-1CA9-4203-8EBA-7E3BBF69F128}"/>
                </a:ext>
              </a:extLst>
            </p:cNvPr>
            <p:cNvSpPr/>
            <p:nvPr/>
          </p:nvSpPr>
          <p:spPr>
            <a:xfrm flipV="1">
              <a:off x="2664867" y="5931229"/>
              <a:ext cx="180000" cy="1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45" name="Straight Connector 44">
              <a:extLst>
                <a:ext uri="{FF2B5EF4-FFF2-40B4-BE49-F238E27FC236}">
                  <a16:creationId xmlns:a16="http://schemas.microsoft.com/office/drawing/2014/main" id="{3A903E65-EDFC-43A0-965D-D1CA69B151AA}"/>
                </a:ext>
              </a:extLst>
            </p:cNvPr>
            <p:cNvCxnSpPr>
              <a:cxnSpLocks/>
            </p:cNvCxnSpPr>
            <p:nvPr/>
          </p:nvCxnSpPr>
          <p:spPr>
            <a:xfrm flipV="1">
              <a:off x="2244128" y="4978833"/>
              <a:ext cx="1849064" cy="129418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076EA19-9E12-424A-8011-C1CBA9E532A7}"/>
                </a:ext>
              </a:extLst>
            </p:cNvPr>
            <p:cNvSpPr/>
            <p:nvPr/>
          </p:nvSpPr>
          <p:spPr>
            <a:xfrm>
              <a:off x="4041742" y="4628287"/>
              <a:ext cx="543739" cy="369332"/>
            </a:xfrm>
            <a:prstGeom prst="rect">
              <a:avLst/>
            </a:prstGeom>
          </p:spPr>
          <p:txBody>
            <a:bodyPr wrap="none">
              <a:spAutoFit/>
            </a:bodyPr>
            <a:lstStyle/>
            <a:p>
              <a:r>
                <a:rPr lang="en-US">
                  <a:solidFill>
                    <a:srgbClr val="FF0000"/>
                  </a:solidFill>
                </a:rPr>
                <a:t>PC1</a:t>
              </a:r>
              <a:endParaRPr lang="en-IL">
                <a:solidFill>
                  <a:srgbClr val="FF0000"/>
                </a:solidFill>
              </a:endParaRPr>
            </a:p>
          </p:txBody>
        </p:sp>
        <p:cxnSp>
          <p:nvCxnSpPr>
            <p:cNvPr id="50" name="Straight Connector 49">
              <a:extLst>
                <a:ext uri="{FF2B5EF4-FFF2-40B4-BE49-F238E27FC236}">
                  <a16:creationId xmlns:a16="http://schemas.microsoft.com/office/drawing/2014/main" id="{0FFF23FF-3F52-4190-A83E-7DC2C74315BC}"/>
                </a:ext>
              </a:extLst>
            </p:cNvPr>
            <p:cNvCxnSpPr>
              <a:cxnSpLocks/>
            </p:cNvCxnSpPr>
            <p:nvPr/>
          </p:nvCxnSpPr>
          <p:spPr>
            <a:xfrm>
              <a:off x="2532545" y="4755774"/>
              <a:ext cx="1549150" cy="1832495"/>
            </a:xfrm>
            <a:prstGeom prst="line">
              <a:avLst/>
            </a:prstGeom>
            <a:ln>
              <a:solidFill>
                <a:srgbClr val="0070C0"/>
              </a:solidFill>
              <a:prstDash val="lgDash"/>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CA4200AA-FE3C-43AB-B00F-E11ADCA6CD5A}"/>
                </a:ext>
              </a:extLst>
            </p:cNvPr>
            <p:cNvSpPr/>
            <p:nvPr/>
          </p:nvSpPr>
          <p:spPr>
            <a:xfrm>
              <a:off x="2077464" y="4411464"/>
              <a:ext cx="543739" cy="369332"/>
            </a:xfrm>
            <a:prstGeom prst="rect">
              <a:avLst/>
            </a:prstGeom>
          </p:spPr>
          <p:txBody>
            <a:bodyPr wrap="none">
              <a:spAutoFit/>
            </a:bodyPr>
            <a:lstStyle/>
            <a:p>
              <a:r>
                <a:rPr lang="en-US" dirty="0">
                  <a:solidFill>
                    <a:srgbClr val="0070C0"/>
                  </a:solidFill>
                </a:rPr>
                <a:t>PC2</a:t>
              </a:r>
              <a:endParaRPr lang="en-IL" dirty="0">
                <a:solidFill>
                  <a:srgbClr val="0070C0"/>
                </a:solidFill>
              </a:endParaRPr>
            </a:p>
          </p:txBody>
        </p:sp>
      </p:grpSp>
    </p:spTree>
    <p:extLst>
      <p:ext uri="{BB962C8B-B14F-4D97-AF65-F5344CB8AC3E}">
        <p14:creationId xmlns:p14="http://schemas.microsoft.com/office/powerpoint/2010/main" val="263666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2.08333E-6 2.59259E-6 L 0.45534 -0.00648 " pathEditMode="relative" rAng="0" ptsTypes="AA">
                                      <p:cBhvr>
                                        <p:cTn id="8" dur="2000" fill="hold"/>
                                        <p:tgtEl>
                                          <p:spTgt spid="35"/>
                                        </p:tgtEl>
                                        <p:attrNameLst>
                                          <p:attrName>ppt_x</p:attrName>
                                          <p:attrName>ppt_y</p:attrName>
                                        </p:attrNameLst>
                                      </p:cBhvr>
                                      <p:rCtr x="22760" y="-324"/>
                                    </p:animMotion>
                                  </p:childTnLst>
                                </p:cTn>
                              </p:par>
                            </p:childTnLst>
                          </p:cTn>
                        </p:par>
                        <p:par>
                          <p:cTn id="9" fill="hold">
                            <p:stCondLst>
                              <p:cond delay="2000"/>
                            </p:stCondLst>
                            <p:childTnLst>
                              <p:par>
                                <p:cTn id="10" presetID="8" presetClass="emph" presetSubtype="0" fill="hold" nodeType="afterEffect">
                                  <p:stCondLst>
                                    <p:cond delay="0"/>
                                  </p:stCondLst>
                                  <p:childTnLst>
                                    <p:animRot by="2100000">
                                      <p:cBhvr>
                                        <p:cTn id="11"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81AA98-5C94-4EE3-99DA-385440C2E549}"/>
              </a:ext>
            </a:extLst>
          </p:cNvPr>
          <p:cNvSpPr>
            <a:spLocks noGrp="1"/>
          </p:cNvSpPr>
          <p:nvPr>
            <p:ph type="body" sz="quarter" idx="13"/>
          </p:nvPr>
        </p:nvSpPr>
        <p:spPr/>
        <p:txBody>
          <a:bodyPr/>
          <a:lstStyle/>
          <a:p>
            <a:r>
              <a:rPr lang="he-IL"/>
              <a:t>נרמול של הנתונים</a:t>
            </a:r>
            <a:endParaRPr lang="en-IL"/>
          </a:p>
        </p:txBody>
      </p:sp>
      <p:sp>
        <p:nvSpPr>
          <p:cNvPr id="4" name="TextBox 3">
            <a:extLst>
              <a:ext uri="{FF2B5EF4-FFF2-40B4-BE49-F238E27FC236}">
                <a16:creationId xmlns:a16="http://schemas.microsoft.com/office/drawing/2014/main" id="{12C61011-A2F1-47B4-B7C8-EBA2D8B22135}"/>
              </a:ext>
            </a:extLst>
          </p:cNvPr>
          <p:cNvSpPr txBox="1"/>
          <p:nvPr/>
        </p:nvSpPr>
        <p:spPr>
          <a:xfrm>
            <a:off x="1320800" y="999342"/>
            <a:ext cx="10669431" cy="1676741"/>
          </a:xfrm>
          <a:prstGeom prst="rect">
            <a:avLst/>
          </a:prstGeom>
          <a:noFill/>
        </p:spPr>
        <p:txBody>
          <a:bodyPr wrap="square" rtlCol="0">
            <a:spAutoFit/>
          </a:bodyPr>
          <a:lstStyle/>
          <a:p>
            <a:pPr algn="r" rtl="1">
              <a:lnSpc>
                <a:spcPct val="200000"/>
              </a:lnSpc>
            </a:pPr>
            <a:r>
              <a:rPr lang="he-IL" dirty="0"/>
              <a:t>כמו שלמדנו בשיעורים הקודמים, לפעמים יש הבדלים משמעותיים בין הסקאלות של המשתנים השונים (למשל גובה הוא בין 0.5-2, אבל ערכי משקל גבוהים ב-2 סדרי גודל).</a:t>
            </a:r>
          </a:p>
          <a:p>
            <a:pPr algn="r" rtl="1">
              <a:lnSpc>
                <a:spcPct val="200000"/>
              </a:lnSpc>
            </a:pPr>
            <a:r>
              <a:rPr lang="he-IL" b="0" dirty="0"/>
              <a:t>מסיבה זו, צריך לנרמל את הנתונים – על מנת למנוע "השתלטות" מלאכותית של מימד אחד על כל השונות בנתונים.</a:t>
            </a:r>
            <a:endParaRPr lang="en-US" b="0" dirty="0"/>
          </a:p>
        </p:txBody>
      </p:sp>
      <p:pic>
        <p:nvPicPr>
          <p:cNvPr id="6" name="Picture 5" descr="A close up of a map&#10;&#10;Description automatically generated">
            <a:extLst>
              <a:ext uri="{FF2B5EF4-FFF2-40B4-BE49-F238E27FC236}">
                <a16:creationId xmlns:a16="http://schemas.microsoft.com/office/drawing/2014/main" id="{B4338C0F-86B0-48BC-81F7-3EF8B2C52174}"/>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49231"/>
          <a:stretch/>
        </p:blipFill>
        <p:spPr>
          <a:xfrm>
            <a:off x="1572037" y="2815000"/>
            <a:ext cx="3355563" cy="4042217"/>
          </a:xfrm>
          <a:prstGeom prst="rect">
            <a:avLst/>
          </a:prstGeom>
        </p:spPr>
      </p:pic>
      <p:pic>
        <p:nvPicPr>
          <p:cNvPr id="7" name="Picture 6" descr="A close up of a map&#10;&#10;Description automatically generated">
            <a:extLst>
              <a:ext uri="{FF2B5EF4-FFF2-40B4-BE49-F238E27FC236}">
                <a16:creationId xmlns:a16="http://schemas.microsoft.com/office/drawing/2014/main" id="{FEC6F8A6-6973-4221-9098-6D9F70515759}"/>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0769"/>
          <a:stretch/>
        </p:blipFill>
        <p:spPr>
          <a:xfrm>
            <a:off x="6769099" y="2815783"/>
            <a:ext cx="3253963" cy="4042217"/>
          </a:xfrm>
          <a:prstGeom prst="rect">
            <a:avLst/>
          </a:prstGeom>
        </p:spPr>
      </p:pic>
    </p:spTree>
    <p:extLst>
      <p:ext uri="{BB962C8B-B14F-4D97-AF65-F5344CB8AC3E}">
        <p14:creationId xmlns:p14="http://schemas.microsoft.com/office/powerpoint/2010/main" val="266417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7C027D-E4A9-4778-A83E-F63D5ACC4D5B}"/>
              </a:ext>
            </a:extLst>
          </p:cNvPr>
          <p:cNvSpPr>
            <a:spLocks noGrp="1"/>
          </p:cNvSpPr>
          <p:nvPr>
            <p:ph type="body" sz="quarter" idx="13"/>
          </p:nvPr>
        </p:nvSpPr>
        <p:spPr/>
        <p:txBody>
          <a:bodyPr/>
          <a:lstStyle/>
          <a:p>
            <a:r>
              <a:rPr lang="he-IL" dirty="0"/>
              <a:t>דוגמא בדו-מימד 	</a:t>
            </a:r>
            <a:endParaRPr lang="en-IL" dirty="0"/>
          </a:p>
        </p:txBody>
      </p:sp>
      <p:sp>
        <p:nvSpPr>
          <p:cNvPr id="3" name="Text Placeholder 2">
            <a:extLst>
              <a:ext uri="{FF2B5EF4-FFF2-40B4-BE49-F238E27FC236}">
                <a16:creationId xmlns:a16="http://schemas.microsoft.com/office/drawing/2014/main" id="{1201FD72-4BC3-491F-A49E-DD6A24BD3076}"/>
              </a:ext>
            </a:extLst>
          </p:cNvPr>
          <p:cNvSpPr>
            <a:spLocks noGrp="1"/>
          </p:cNvSpPr>
          <p:nvPr>
            <p:ph type="body" sz="quarter" idx="14"/>
          </p:nvPr>
        </p:nvSpPr>
        <p:spPr>
          <a:xfrm>
            <a:off x="550606" y="1250623"/>
            <a:ext cx="11214918" cy="4432422"/>
          </a:xfrm>
        </p:spPr>
        <p:txBody>
          <a:bodyPr>
            <a:normAutofit/>
          </a:bodyPr>
          <a:lstStyle/>
          <a:p>
            <a:pPr algn="r" rtl="1">
              <a:lnSpc>
                <a:spcPct val="150000"/>
              </a:lnSpc>
            </a:pPr>
            <a:r>
              <a:rPr lang="he-IL" b="0" dirty="0"/>
              <a:t>הדוגמא הזו הייתה קצת טריוויאלית, כי מלכתחילה הנתונים שלנו היו ממימד נמוך ולא היה צורך להפחית מימדים. </a:t>
            </a:r>
            <a:endParaRPr lang="en-US" b="0" dirty="0"/>
          </a:p>
          <a:p>
            <a:pPr algn="r" rtl="1">
              <a:lnSpc>
                <a:spcPct val="150000"/>
              </a:lnSpc>
            </a:pPr>
            <a:r>
              <a:rPr lang="en-US" b="0" dirty="0"/>
              <a:t> PCA </a:t>
            </a:r>
            <a:r>
              <a:rPr lang="he-IL" b="0" dirty="0"/>
              <a:t>רק סובב את מערכת הצירים כך שהצירים יהיו לפי הגורמים הראשיים (</a:t>
            </a:r>
            <a:r>
              <a:rPr lang="en-US" b="0" dirty="0"/>
              <a:t>PCs</a:t>
            </a:r>
            <a:r>
              <a:rPr lang="he-IL" b="0" dirty="0"/>
              <a:t>) </a:t>
            </a:r>
          </a:p>
          <a:p>
            <a:pPr algn="r" rtl="1">
              <a:lnSpc>
                <a:spcPct val="150000"/>
              </a:lnSpc>
            </a:pPr>
            <a:r>
              <a:rPr lang="he-IL" b="0" dirty="0"/>
              <a:t>במקרה של נתונים רב-מימדיים הסיבוב יהיה במרחב רב מימדי. </a:t>
            </a:r>
            <a:endParaRPr lang="en-IL" b="0" dirty="0"/>
          </a:p>
        </p:txBody>
      </p:sp>
    </p:spTree>
    <p:extLst>
      <p:ext uri="{BB962C8B-B14F-4D97-AF65-F5344CB8AC3E}">
        <p14:creationId xmlns:p14="http://schemas.microsoft.com/office/powerpoint/2010/main" val="48063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7A638B-AAA0-4A4D-B545-486EA6DF1A26}"/>
              </a:ext>
            </a:extLst>
          </p:cNvPr>
          <p:cNvSpPr>
            <a:spLocks noGrp="1"/>
          </p:cNvSpPr>
          <p:nvPr>
            <p:ph type="body" sz="quarter" idx="13"/>
          </p:nvPr>
        </p:nvSpPr>
        <p:spPr/>
        <p:txBody>
          <a:bodyPr/>
          <a:lstStyle/>
          <a:p>
            <a:r>
              <a:rPr lang="he-IL" dirty="0"/>
              <a:t>דוגמא ברב-מימד</a:t>
            </a:r>
            <a:endParaRPr lang="en-IL" dirty="0"/>
          </a:p>
        </p:txBody>
      </p:sp>
      <p:sp>
        <p:nvSpPr>
          <p:cNvPr id="9" name="TextBox 8">
            <a:extLst>
              <a:ext uri="{FF2B5EF4-FFF2-40B4-BE49-F238E27FC236}">
                <a16:creationId xmlns:a16="http://schemas.microsoft.com/office/drawing/2014/main" id="{153B9AD7-ADD0-48F4-A7FE-F17C103D1636}"/>
              </a:ext>
            </a:extLst>
          </p:cNvPr>
          <p:cNvSpPr txBox="1"/>
          <p:nvPr/>
        </p:nvSpPr>
        <p:spPr>
          <a:xfrm>
            <a:off x="816077" y="1314064"/>
            <a:ext cx="10884310" cy="5138394"/>
          </a:xfrm>
          <a:prstGeom prst="rect">
            <a:avLst/>
          </a:prstGeom>
          <a:noFill/>
        </p:spPr>
        <p:txBody>
          <a:bodyPr wrap="square">
            <a:spAutoFit/>
          </a:bodyPr>
          <a:lstStyle/>
          <a:p>
            <a:pPr marL="342900" lvl="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טענו את מאגר הנתונים של חולי הלימפומה. זוהי מטריצה בגודל </a:t>
            </a:r>
            <a:r>
              <a:rPr lang="en-US" sz="1800" dirty="0">
                <a:effectLst/>
                <a:latin typeface="Arial" panose="020B0604020202020204" pitchFamily="34" charset="0"/>
                <a:ea typeface="Calibri" panose="020F0502020204030204" pitchFamily="34" charset="0"/>
                <a:cs typeface="Arial" panose="020B0604020202020204" pitchFamily="34" charset="0"/>
              </a:rPr>
              <a:t>130x29</a:t>
            </a:r>
            <a:r>
              <a:rPr lang="he-IL" sz="1800" dirty="0">
                <a:effectLst/>
                <a:latin typeface="Calibri" panose="020F0502020204030204" pitchFamily="34" charset="0"/>
                <a:ea typeface="Calibri" panose="020F0502020204030204" pitchFamily="34" charset="0"/>
                <a:cs typeface="Arial" panose="020B0604020202020204" pitchFamily="34" charset="0"/>
              </a:rPr>
              <a:t> כאשר העמודה הראשונה מתארת האם הטיפול בחולה הצליח או לא (</a:t>
            </a:r>
            <a:r>
              <a:rPr lang="en-US" sz="1800" dirty="0">
                <a:effectLst/>
                <a:latin typeface="Arial" panose="020B0604020202020204" pitchFamily="34" charset="0"/>
                <a:ea typeface="Calibri" panose="020F0502020204030204" pitchFamily="34" charset="0"/>
                <a:cs typeface="Arial" panose="020B0604020202020204" pitchFamily="34" charset="0"/>
              </a:rPr>
              <a:t>TRUE/FALSE</a:t>
            </a:r>
            <a:r>
              <a:rPr lang="he-IL" sz="1800" dirty="0">
                <a:effectLst/>
                <a:latin typeface="Calibri" panose="020F0502020204030204" pitchFamily="34" charset="0"/>
                <a:ea typeface="Calibri" panose="020F0502020204030204" pitchFamily="34" charset="0"/>
                <a:cs typeface="Arial" panose="020B0604020202020204" pitchFamily="34" charset="0"/>
              </a:rPr>
              <a:t>) וערכי 28 גנים. כלומר, עבור כל מטופל יש מידע 29 מימדי – כל נבדק מיוצג ע"י נקודה במרחב 29 מימדי).</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בצעו </a:t>
            </a:r>
            <a:r>
              <a:rPr lang="en-US" sz="1800" dirty="0">
                <a:effectLst/>
                <a:latin typeface="Arial" panose="020B0604020202020204" pitchFamily="34" charset="0"/>
                <a:ea typeface="Calibri" panose="020F0502020204030204" pitchFamily="34" charset="0"/>
                <a:cs typeface="Arial" panose="020B0604020202020204" pitchFamily="34" charset="0"/>
              </a:rPr>
              <a:t>PCA</a:t>
            </a:r>
            <a:r>
              <a:rPr lang="he-IL" sz="1800" dirty="0">
                <a:effectLst/>
                <a:latin typeface="Calibri" panose="020F0502020204030204" pitchFamily="34" charset="0"/>
                <a:ea typeface="Calibri" panose="020F0502020204030204" pitchFamily="34" charset="0"/>
                <a:cs typeface="Arial" panose="020B0604020202020204" pitchFamily="34" charset="0"/>
              </a:rPr>
              <a:t> וציירו את הגרף המתאים. כמה שונות תופסים שני הצירים הראשונים?</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1800" dirty="0">
                <a:effectLst/>
                <a:ea typeface="Calibri" panose="020F0502020204030204" pitchFamily="34" charset="0"/>
                <a:cs typeface="Arial" panose="020B0604020202020204" pitchFamily="34" charset="0"/>
              </a:rPr>
              <a:t>הביטוי של איזה גן או גנים יורד ככל שנמצאים יותר ימינה על </a:t>
            </a:r>
            <a:r>
              <a:rPr lang="en-US" sz="1800" dirty="0">
                <a:effectLst/>
                <a:latin typeface="Arial" panose="020B0604020202020204" pitchFamily="34" charset="0"/>
                <a:ea typeface="Calibri" panose="020F0502020204030204" pitchFamily="34" charset="0"/>
              </a:rPr>
              <a:t>PC1</a:t>
            </a:r>
            <a:r>
              <a:rPr lang="he-IL" sz="1800" dirty="0">
                <a:effectLst/>
                <a:ea typeface="Calibri" panose="020F0502020204030204" pitchFamily="34" charset="0"/>
                <a:cs typeface="Arial" panose="020B0604020202020204" pitchFamily="34" charset="0"/>
              </a:rPr>
              <a:t>?</a:t>
            </a:r>
            <a:br>
              <a:rPr lang="en-US" sz="1800" dirty="0">
                <a:effectLst/>
                <a:ea typeface="Calibri" panose="020F0502020204030204" pitchFamily="34" charset="0"/>
                <a:cs typeface="Arial" panose="020B0604020202020204" pitchFamily="34" charset="0"/>
              </a:rPr>
            </a:br>
            <a:endParaRPr lang="he-IL" sz="1800" dirty="0">
              <a:effectLst/>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1800" dirty="0">
                <a:solidFill>
                  <a:srgbClr val="000000"/>
                </a:solidFill>
                <a:effectLst/>
                <a:ea typeface="Calibri" panose="020F0502020204030204" pitchFamily="34" charset="0"/>
                <a:cs typeface="Arial" panose="020B0604020202020204" pitchFamily="34" charset="0"/>
              </a:rPr>
              <a:t>מהם ה-</a:t>
            </a:r>
            <a:r>
              <a:rPr lang="en-US" sz="1800" dirty="0">
                <a:solidFill>
                  <a:srgbClr val="000000"/>
                </a:solidFill>
                <a:effectLst/>
                <a:latin typeface="Arial" panose="020B0604020202020204" pitchFamily="34" charset="0"/>
                <a:ea typeface="Calibri" panose="020F0502020204030204" pitchFamily="34" charset="0"/>
              </a:rPr>
              <a:t>scores</a:t>
            </a:r>
            <a:r>
              <a:rPr lang="he-IL" sz="1800" dirty="0">
                <a:solidFill>
                  <a:srgbClr val="000000"/>
                </a:solidFill>
                <a:effectLst/>
                <a:ea typeface="Calibri" panose="020F0502020204030204" pitchFamily="34" charset="0"/>
                <a:cs typeface="Arial" panose="020B0604020202020204" pitchFamily="34" charset="0"/>
              </a:rPr>
              <a:t> של כל מטופל?</a:t>
            </a:r>
            <a:br>
              <a:rPr lang="en-US" sz="1800" dirty="0">
                <a:solidFill>
                  <a:srgbClr val="000000"/>
                </a:solidFill>
                <a:effectLst/>
                <a:ea typeface="Calibri" panose="020F0502020204030204" pitchFamily="34" charset="0"/>
                <a:cs typeface="Arial" panose="020B0604020202020204" pitchFamily="34" charset="0"/>
              </a:rPr>
            </a:br>
            <a:endParaRPr lang="he-IL" sz="1800" dirty="0">
              <a:solidFill>
                <a:srgbClr val="000000"/>
              </a:solidFill>
              <a:effectLst/>
              <a:ea typeface="Calibri" panose="020F0502020204030204" pitchFamily="34" charset="0"/>
              <a:cs typeface="Arial" panose="020B0604020202020204" pitchFamily="34" charset="0"/>
            </a:endParaRPr>
          </a:p>
          <a:p>
            <a:pPr marL="34290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הציגו את כל הדגימות על גרף </a:t>
            </a:r>
            <a:r>
              <a:rPr lang="en-US" sz="1800" dirty="0">
                <a:effectLst/>
                <a:latin typeface="Arial" panose="020B0604020202020204" pitchFamily="34" charset="0"/>
                <a:ea typeface="Calibri" panose="020F0502020204030204" pitchFamily="34" charset="0"/>
                <a:cs typeface="Arial" panose="020B0604020202020204" pitchFamily="34" charset="0"/>
              </a:rPr>
              <a:t>PCA</a:t>
            </a:r>
            <a:r>
              <a:rPr lang="he-IL" sz="1800" dirty="0">
                <a:effectLst/>
                <a:latin typeface="Calibri" panose="020F0502020204030204" pitchFamily="34" charset="0"/>
                <a:ea typeface="Calibri" panose="020F0502020204030204" pitchFamily="34" charset="0"/>
                <a:cs typeface="Arial" panose="020B0604020202020204" pitchFamily="34" charset="0"/>
              </a:rPr>
              <a:t> ואת הנקודות הציגו בצבע שונה עבור מטופלים עבורם הטיפול הצליח ונכשל.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מה יקרה אם נשתמש ב-2</a:t>
            </a:r>
            <a:r>
              <a:rPr lang="en-US" sz="1800" dirty="0">
                <a:effectLst/>
                <a:latin typeface="Arial" panose="020B0604020202020204" pitchFamily="34" charset="0"/>
                <a:ea typeface="Calibri" panose="020F0502020204030204" pitchFamily="34" charset="0"/>
                <a:cs typeface="Arial" panose="020B0604020202020204" pitchFamily="34" charset="0"/>
              </a:rPr>
              <a:t>PC</a:t>
            </a:r>
            <a:r>
              <a:rPr lang="he-IL" sz="1800" dirty="0">
                <a:effectLst/>
                <a:latin typeface="Calibri" panose="020F0502020204030204" pitchFamily="34" charset="0"/>
                <a:ea typeface="Calibri" panose="020F0502020204030204" pitchFamily="34" charset="0"/>
                <a:cs typeface="Arial" panose="020B0604020202020204" pitchFamily="34" charset="0"/>
              </a:rPr>
              <a:t> ו-3</a:t>
            </a:r>
            <a:r>
              <a:rPr lang="en-US" sz="1800" dirty="0">
                <a:effectLst/>
                <a:latin typeface="Arial" panose="020B0604020202020204" pitchFamily="34" charset="0"/>
                <a:ea typeface="Calibri" panose="020F0502020204030204" pitchFamily="34" charset="0"/>
                <a:cs typeface="Arial" panose="020B0604020202020204" pitchFamily="34" charset="0"/>
              </a:rPr>
              <a:t>PC</a:t>
            </a:r>
            <a:r>
              <a:rPr lang="he-IL"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Arial" panose="020B0604020202020204" pitchFamily="34" charset="0"/>
                <a:ea typeface="Calibri" panose="020F0502020204030204" pitchFamily="34" charset="0"/>
                <a:cs typeface="Arial" panose="020B0604020202020204" pitchFamily="34" charset="0"/>
              </a:rPr>
            </a:b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1800" dirty="0">
                <a:effectLst/>
                <a:ea typeface="Calibri" panose="020F0502020204030204" pitchFamily="34" charset="0"/>
                <a:cs typeface="Arial" panose="020B0604020202020204" pitchFamily="34" charset="0"/>
              </a:rPr>
              <a:t>מה קורה כאשר לא מנרמלים את הנתונים לפני?</a:t>
            </a:r>
            <a:endParaRPr lang="en-IL"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5027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7A638B-AAA0-4A4D-B545-486EA6DF1A26}"/>
              </a:ext>
            </a:extLst>
          </p:cNvPr>
          <p:cNvSpPr>
            <a:spLocks noGrp="1"/>
          </p:cNvSpPr>
          <p:nvPr>
            <p:ph type="body" sz="quarter" idx="13"/>
          </p:nvPr>
        </p:nvSpPr>
        <p:spPr/>
        <p:txBody>
          <a:bodyPr/>
          <a:lstStyle/>
          <a:p>
            <a:r>
              <a:rPr lang="he-IL" dirty="0"/>
              <a:t>דוגמא ברב-מימד</a:t>
            </a:r>
            <a:endParaRPr lang="en-IL" dirty="0"/>
          </a:p>
        </p:txBody>
      </p:sp>
      <p:sp>
        <p:nvSpPr>
          <p:cNvPr id="9" name="TextBox 8">
            <a:extLst>
              <a:ext uri="{FF2B5EF4-FFF2-40B4-BE49-F238E27FC236}">
                <a16:creationId xmlns:a16="http://schemas.microsoft.com/office/drawing/2014/main" id="{153B9AD7-ADD0-48F4-A7FE-F17C103D1636}"/>
              </a:ext>
            </a:extLst>
          </p:cNvPr>
          <p:cNvSpPr txBox="1"/>
          <p:nvPr/>
        </p:nvSpPr>
        <p:spPr>
          <a:xfrm>
            <a:off x="816077" y="1314064"/>
            <a:ext cx="10884310" cy="5138394"/>
          </a:xfrm>
          <a:prstGeom prst="rect">
            <a:avLst/>
          </a:prstGeom>
          <a:noFill/>
        </p:spPr>
        <p:txBody>
          <a:bodyPr wrap="square">
            <a:spAutoFit/>
          </a:bodyPr>
          <a:lstStyle/>
          <a:p>
            <a:pPr marL="342900" lvl="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טענו את מאגר הנתונים של חולי הלימפומה. זוהי מטריצה בגודל </a:t>
            </a:r>
            <a:r>
              <a:rPr lang="en-US" sz="1800" dirty="0">
                <a:effectLst/>
                <a:latin typeface="Arial" panose="020B0604020202020204" pitchFamily="34" charset="0"/>
                <a:ea typeface="Calibri" panose="020F0502020204030204" pitchFamily="34" charset="0"/>
                <a:cs typeface="Arial" panose="020B0604020202020204" pitchFamily="34" charset="0"/>
              </a:rPr>
              <a:t>130x29</a:t>
            </a:r>
            <a:r>
              <a:rPr lang="he-IL" sz="1800" dirty="0">
                <a:effectLst/>
                <a:latin typeface="Calibri" panose="020F0502020204030204" pitchFamily="34" charset="0"/>
                <a:ea typeface="Calibri" panose="020F0502020204030204" pitchFamily="34" charset="0"/>
                <a:cs typeface="Arial" panose="020B0604020202020204" pitchFamily="34" charset="0"/>
              </a:rPr>
              <a:t> כאשר העמודה הראשונה מתארת האם הטיפול בחולה הצליח או לא (</a:t>
            </a:r>
            <a:r>
              <a:rPr lang="en-US" sz="1800" dirty="0">
                <a:effectLst/>
                <a:latin typeface="Arial" panose="020B0604020202020204" pitchFamily="34" charset="0"/>
                <a:ea typeface="Calibri" panose="020F0502020204030204" pitchFamily="34" charset="0"/>
                <a:cs typeface="Arial" panose="020B0604020202020204" pitchFamily="34" charset="0"/>
              </a:rPr>
              <a:t>TRUE/FALSE</a:t>
            </a:r>
            <a:r>
              <a:rPr lang="he-IL" sz="1800" dirty="0">
                <a:effectLst/>
                <a:latin typeface="Calibri" panose="020F0502020204030204" pitchFamily="34" charset="0"/>
                <a:ea typeface="Calibri" panose="020F0502020204030204" pitchFamily="34" charset="0"/>
                <a:cs typeface="Arial" panose="020B0604020202020204" pitchFamily="34" charset="0"/>
              </a:rPr>
              <a:t>) וערכי 28 גנים. כלומר, עבור כל מטופל יש מידע 29 מימדי – כל נבדק מיוצג ע"י נקודה במרחב 29 מימדי).</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בצעו </a:t>
            </a:r>
            <a:r>
              <a:rPr lang="en-US" sz="1800" dirty="0">
                <a:effectLst/>
                <a:latin typeface="Arial" panose="020B0604020202020204" pitchFamily="34" charset="0"/>
                <a:ea typeface="Calibri" panose="020F0502020204030204" pitchFamily="34" charset="0"/>
                <a:cs typeface="Arial" panose="020B0604020202020204" pitchFamily="34" charset="0"/>
              </a:rPr>
              <a:t>PCA</a:t>
            </a:r>
            <a:r>
              <a:rPr lang="he-IL" sz="1800" dirty="0">
                <a:effectLst/>
                <a:latin typeface="Calibri" panose="020F0502020204030204" pitchFamily="34" charset="0"/>
                <a:ea typeface="Calibri" panose="020F0502020204030204" pitchFamily="34" charset="0"/>
                <a:cs typeface="Arial" panose="020B0604020202020204" pitchFamily="34" charset="0"/>
              </a:rPr>
              <a:t> וציירו את הגרף המתאים. כמה שונות תופסים שני הצירים הראשונים?</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1800" dirty="0">
                <a:effectLst/>
                <a:ea typeface="Calibri" panose="020F0502020204030204" pitchFamily="34" charset="0"/>
                <a:cs typeface="Arial" panose="020B0604020202020204" pitchFamily="34" charset="0"/>
              </a:rPr>
              <a:t>הביטוי של איזה גן או גנים יורד ככל שנמצאים יותר ימינה על </a:t>
            </a:r>
            <a:r>
              <a:rPr lang="en-US" sz="1800" dirty="0">
                <a:effectLst/>
                <a:latin typeface="Arial" panose="020B0604020202020204" pitchFamily="34" charset="0"/>
                <a:ea typeface="Calibri" panose="020F0502020204030204" pitchFamily="34" charset="0"/>
              </a:rPr>
              <a:t>PC1</a:t>
            </a:r>
            <a:r>
              <a:rPr lang="he-IL" sz="1800" dirty="0">
                <a:effectLst/>
                <a:ea typeface="Calibri" panose="020F0502020204030204" pitchFamily="34" charset="0"/>
                <a:cs typeface="Arial" panose="020B0604020202020204" pitchFamily="34" charset="0"/>
              </a:rPr>
              <a:t>?</a:t>
            </a:r>
            <a:br>
              <a:rPr lang="en-US" sz="1800" dirty="0">
                <a:effectLst/>
                <a:ea typeface="Calibri" panose="020F0502020204030204" pitchFamily="34" charset="0"/>
                <a:cs typeface="Arial" panose="020B0604020202020204" pitchFamily="34" charset="0"/>
              </a:rPr>
            </a:br>
            <a:endParaRPr lang="he-IL" sz="1800" dirty="0">
              <a:effectLst/>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1800" dirty="0">
                <a:solidFill>
                  <a:srgbClr val="000000"/>
                </a:solidFill>
                <a:effectLst/>
                <a:ea typeface="Calibri" panose="020F0502020204030204" pitchFamily="34" charset="0"/>
                <a:cs typeface="Arial" panose="020B0604020202020204" pitchFamily="34" charset="0"/>
              </a:rPr>
              <a:t>מהם ה-</a:t>
            </a:r>
            <a:r>
              <a:rPr lang="en-US" sz="1800" dirty="0">
                <a:solidFill>
                  <a:srgbClr val="000000"/>
                </a:solidFill>
                <a:effectLst/>
                <a:latin typeface="Arial" panose="020B0604020202020204" pitchFamily="34" charset="0"/>
                <a:ea typeface="Calibri" panose="020F0502020204030204" pitchFamily="34" charset="0"/>
              </a:rPr>
              <a:t>scores</a:t>
            </a:r>
            <a:r>
              <a:rPr lang="he-IL" sz="1800" dirty="0">
                <a:solidFill>
                  <a:srgbClr val="000000"/>
                </a:solidFill>
                <a:effectLst/>
                <a:ea typeface="Calibri" panose="020F0502020204030204" pitchFamily="34" charset="0"/>
                <a:cs typeface="Arial" panose="020B0604020202020204" pitchFamily="34" charset="0"/>
              </a:rPr>
              <a:t> של כל מטופל?</a:t>
            </a:r>
            <a:br>
              <a:rPr lang="en-US" sz="1800" dirty="0">
                <a:solidFill>
                  <a:srgbClr val="000000"/>
                </a:solidFill>
                <a:effectLst/>
                <a:ea typeface="Calibri" panose="020F0502020204030204" pitchFamily="34" charset="0"/>
                <a:cs typeface="Arial" panose="020B0604020202020204" pitchFamily="34" charset="0"/>
              </a:rPr>
            </a:br>
            <a:endParaRPr lang="he-IL" sz="1800" dirty="0">
              <a:solidFill>
                <a:srgbClr val="000000"/>
              </a:solidFill>
              <a:effectLst/>
              <a:ea typeface="Calibri" panose="020F0502020204030204" pitchFamily="34" charset="0"/>
              <a:cs typeface="Arial" panose="020B0604020202020204" pitchFamily="34" charset="0"/>
            </a:endParaRPr>
          </a:p>
          <a:p>
            <a:pPr marL="34290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הציגו את כל הדגימות על גרף </a:t>
            </a:r>
            <a:r>
              <a:rPr lang="en-US" sz="1800" dirty="0">
                <a:effectLst/>
                <a:latin typeface="Arial" panose="020B0604020202020204" pitchFamily="34" charset="0"/>
                <a:ea typeface="Calibri" panose="020F0502020204030204" pitchFamily="34" charset="0"/>
                <a:cs typeface="Arial" panose="020B0604020202020204" pitchFamily="34" charset="0"/>
              </a:rPr>
              <a:t>PCA</a:t>
            </a:r>
            <a:r>
              <a:rPr lang="he-IL" sz="1800" dirty="0">
                <a:effectLst/>
                <a:latin typeface="Calibri" panose="020F0502020204030204" pitchFamily="34" charset="0"/>
                <a:ea typeface="Calibri" panose="020F0502020204030204" pitchFamily="34" charset="0"/>
                <a:cs typeface="Arial" panose="020B0604020202020204" pitchFamily="34" charset="0"/>
              </a:rPr>
              <a:t> ואת הנקודות הציגו בצבע שונה עבור מטופלים עבורם הטיפול הצליח ונכשל.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מה יקרה אם נשתמש ב-2</a:t>
            </a:r>
            <a:r>
              <a:rPr lang="en-US" sz="1800" dirty="0">
                <a:effectLst/>
                <a:latin typeface="Arial" panose="020B0604020202020204" pitchFamily="34" charset="0"/>
                <a:ea typeface="Calibri" panose="020F0502020204030204" pitchFamily="34" charset="0"/>
                <a:cs typeface="Arial" panose="020B0604020202020204" pitchFamily="34" charset="0"/>
              </a:rPr>
              <a:t>PC</a:t>
            </a:r>
            <a:r>
              <a:rPr lang="he-IL" sz="1800" dirty="0">
                <a:effectLst/>
                <a:latin typeface="Calibri" panose="020F0502020204030204" pitchFamily="34" charset="0"/>
                <a:ea typeface="Calibri" panose="020F0502020204030204" pitchFamily="34" charset="0"/>
                <a:cs typeface="Arial" panose="020B0604020202020204" pitchFamily="34" charset="0"/>
              </a:rPr>
              <a:t> ו-3</a:t>
            </a:r>
            <a:r>
              <a:rPr lang="en-US" sz="1800" dirty="0">
                <a:effectLst/>
                <a:latin typeface="Arial" panose="020B0604020202020204" pitchFamily="34" charset="0"/>
                <a:ea typeface="Calibri" panose="020F0502020204030204" pitchFamily="34" charset="0"/>
                <a:cs typeface="Arial" panose="020B0604020202020204" pitchFamily="34" charset="0"/>
              </a:rPr>
              <a:t>PC</a:t>
            </a:r>
            <a:r>
              <a:rPr lang="he-IL"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Arial" panose="020B0604020202020204" pitchFamily="34" charset="0"/>
                <a:ea typeface="Calibri" panose="020F0502020204030204" pitchFamily="34" charset="0"/>
                <a:cs typeface="Arial" panose="020B0604020202020204" pitchFamily="34" charset="0"/>
              </a:rPr>
            </a:b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1800" dirty="0">
                <a:effectLst/>
                <a:ea typeface="Calibri" panose="020F0502020204030204" pitchFamily="34" charset="0"/>
                <a:cs typeface="Arial" panose="020B0604020202020204" pitchFamily="34" charset="0"/>
              </a:rPr>
              <a:t>מה קורה כאשר לא מנרמלים את הנתונים לפני?</a:t>
            </a:r>
            <a:endParaRPr lang="en-IL"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98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C643B6-A8D4-4BE1-A1A8-F6A56A39C394}"/>
              </a:ext>
            </a:extLst>
          </p:cNvPr>
          <p:cNvSpPr>
            <a:spLocks noGrp="1"/>
          </p:cNvSpPr>
          <p:nvPr>
            <p:ph type="body" sz="quarter" idx="13"/>
          </p:nvPr>
        </p:nvSpPr>
        <p:spPr/>
        <p:txBody>
          <a:bodyPr/>
          <a:lstStyle/>
          <a:p>
            <a:pPr rtl="1"/>
            <a:r>
              <a:rPr lang="en-US" dirty="0"/>
              <a:t>PCA</a:t>
            </a:r>
            <a:r>
              <a:rPr lang="he-IL" dirty="0"/>
              <a:t> - מוטיבציה</a:t>
            </a:r>
            <a:endParaRPr lang="en-IL" dirty="0"/>
          </a:p>
        </p:txBody>
      </p:sp>
      <p:pic>
        <p:nvPicPr>
          <p:cNvPr id="6" name="Picture 5">
            <a:extLst>
              <a:ext uri="{FF2B5EF4-FFF2-40B4-BE49-F238E27FC236}">
                <a16:creationId xmlns:a16="http://schemas.microsoft.com/office/drawing/2014/main" id="{2591E8EC-E5BE-4726-B4DF-3C87942C6C1D}"/>
              </a:ext>
            </a:extLst>
          </p:cNvPr>
          <p:cNvPicPr>
            <a:picLocks noChangeAspect="1"/>
          </p:cNvPicPr>
          <p:nvPr/>
        </p:nvPicPr>
        <p:blipFill>
          <a:blip r:embed="rId2"/>
          <a:stretch>
            <a:fillRect/>
          </a:stretch>
        </p:blipFill>
        <p:spPr>
          <a:xfrm>
            <a:off x="2619570" y="995063"/>
            <a:ext cx="6952859" cy="5629521"/>
          </a:xfrm>
          <a:prstGeom prst="rect">
            <a:avLst/>
          </a:prstGeom>
        </p:spPr>
      </p:pic>
    </p:spTree>
    <p:extLst>
      <p:ext uri="{BB962C8B-B14F-4D97-AF65-F5344CB8AC3E}">
        <p14:creationId xmlns:p14="http://schemas.microsoft.com/office/powerpoint/2010/main" val="538117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7A638B-AAA0-4A4D-B545-486EA6DF1A26}"/>
              </a:ext>
            </a:extLst>
          </p:cNvPr>
          <p:cNvSpPr>
            <a:spLocks noGrp="1"/>
          </p:cNvSpPr>
          <p:nvPr>
            <p:ph type="body" sz="quarter" idx="13"/>
          </p:nvPr>
        </p:nvSpPr>
        <p:spPr/>
        <p:txBody>
          <a:bodyPr/>
          <a:lstStyle/>
          <a:p>
            <a:r>
              <a:rPr lang="he-IL" dirty="0"/>
              <a:t>דוגמא ברב-מימד</a:t>
            </a:r>
            <a:endParaRPr lang="en-IL" dirty="0"/>
          </a:p>
        </p:txBody>
      </p:sp>
      <p:sp>
        <p:nvSpPr>
          <p:cNvPr id="9" name="TextBox 8">
            <a:extLst>
              <a:ext uri="{FF2B5EF4-FFF2-40B4-BE49-F238E27FC236}">
                <a16:creationId xmlns:a16="http://schemas.microsoft.com/office/drawing/2014/main" id="{153B9AD7-ADD0-48F4-A7FE-F17C103D1636}"/>
              </a:ext>
            </a:extLst>
          </p:cNvPr>
          <p:cNvSpPr txBox="1"/>
          <p:nvPr/>
        </p:nvSpPr>
        <p:spPr>
          <a:xfrm>
            <a:off x="816077" y="1314064"/>
            <a:ext cx="10884310" cy="5138394"/>
          </a:xfrm>
          <a:prstGeom prst="rect">
            <a:avLst/>
          </a:prstGeom>
          <a:noFill/>
        </p:spPr>
        <p:txBody>
          <a:bodyPr wrap="square">
            <a:spAutoFit/>
          </a:bodyPr>
          <a:lstStyle/>
          <a:p>
            <a:pPr marL="342900" lvl="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טענו את מאגר הנתונים של חולי הלימפומה. זוהי מטריצה בגודל </a:t>
            </a:r>
            <a:r>
              <a:rPr lang="en-US" sz="1800" dirty="0">
                <a:effectLst/>
                <a:latin typeface="Arial" panose="020B0604020202020204" pitchFamily="34" charset="0"/>
                <a:ea typeface="Calibri" panose="020F0502020204030204" pitchFamily="34" charset="0"/>
                <a:cs typeface="Arial" panose="020B0604020202020204" pitchFamily="34" charset="0"/>
              </a:rPr>
              <a:t>130x29</a:t>
            </a:r>
            <a:r>
              <a:rPr lang="he-IL" sz="1800" dirty="0">
                <a:effectLst/>
                <a:latin typeface="Calibri" panose="020F0502020204030204" pitchFamily="34" charset="0"/>
                <a:ea typeface="Calibri" panose="020F0502020204030204" pitchFamily="34" charset="0"/>
                <a:cs typeface="Arial" panose="020B0604020202020204" pitchFamily="34" charset="0"/>
              </a:rPr>
              <a:t> כאשר העמודה הראשונה מתארת האם הטיפול בחולה הצליח או לא (</a:t>
            </a:r>
            <a:r>
              <a:rPr lang="en-US" sz="1800" dirty="0">
                <a:effectLst/>
                <a:latin typeface="Arial" panose="020B0604020202020204" pitchFamily="34" charset="0"/>
                <a:ea typeface="Calibri" panose="020F0502020204030204" pitchFamily="34" charset="0"/>
                <a:cs typeface="Arial" panose="020B0604020202020204" pitchFamily="34" charset="0"/>
              </a:rPr>
              <a:t>TRUE/FALSE</a:t>
            </a:r>
            <a:r>
              <a:rPr lang="he-IL" sz="1800" dirty="0">
                <a:effectLst/>
                <a:latin typeface="Calibri" panose="020F0502020204030204" pitchFamily="34" charset="0"/>
                <a:ea typeface="Calibri" panose="020F0502020204030204" pitchFamily="34" charset="0"/>
                <a:cs typeface="Arial" panose="020B0604020202020204" pitchFamily="34" charset="0"/>
              </a:rPr>
              <a:t>) וערכי 28 גנים. כלומר, עבור כל מטופל יש מידע 29 מימדי – כל נבדק מיוצג ע"י נקודה במרחב 29 מימדי).</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בצעו </a:t>
            </a:r>
            <a:r>
              <a:rPr lang="en-US" sz="1800" dirty="0">
                <a:effectLst/>
                <a:latin typeface="Arial" panose="020B0604020202020204" pitchFamily="34" charset="0"/>
                <a:ea typeface="Calibri" panose="020F0502020204030204" pitchFamily="34" charset="0"/>
                <a:cs typeface="Arial" panose="020B0604020202020204" pitchFamily="34" charset="0"/>
              </a:rPr>
              <a:t>PCA</a:t>
            </a:r>
            <a:r>
              <a:rPr lang="he-IL" sz="1800" dirty="0">
                <a:effectLst/>
                <a:latin typeface="Calibri" panose="020F0502020204030204" pitchFamily="34" charset="0"/>
                <a:ea typeface="Calibri" panose="020F0502020204030204" pitchFamily="34" charset="0"/>
                <a:cs typeface="Arial" panose="020B0604020202020204" pitchFamily="34" charset="0"/>
              </a:rPr>
              <a:t> וציירו את הגרף המתאים. כמה שונות תופסים שני הצירים הראשונים?</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1800" dirty="0">
                <a:effectLst/>
                <a:ea typeface="Calibri" panose="020F0502020204030204" pitchFamily="34" charset="0"/>
                <a:cs typeface="Arial" panose="020B0604020202020204" pitchFamily="34" charset="0"/>
              </a:rPr>
              <a:t>הביטוי של איזה גן או גנים יורד ככל שנמצאים יותר ימינה על </a:t>
            </a:r>
            <a:r>
              <a:rPr lang="en-US" sz="1800" dirty="0">
                <a:effectLst/>
                <a:latin typeface="Arial" panose="020B0604020202020204" pitchFamily="34" charset="0"/>
                <a:ea typeface="Calibri" panose="020F0502020204030204" pitchFamily="34" charset="0"/>
              </a:rPr>
              <a:t>PC1</a:t>
            </a:r>
            <a:r>
              <a:rPr lang="he-IL" sz="1800" dirty="0">
                <a:effectLst/>
                <a:ea typeface="Calibri" panose="020F0502020204030204" pitchFamily="34" charset="0"/>
                <a:cs typeface="Arial" panose="020B0604020202020204" pitchFamily="34" charset="0"/>
              </a:rPr>
              <a:t>?</a:t>
            </a:r>
            <a:br>
              <a:rPr lang="en-US" sz="1800" dirty="0">
                <a:effectLst/>
                <a:ea typeface="Calibri" panose="020F0502020204030204" pitchFamily="34" charset="0"/>
                <a:cs typeface="Arial" panose="020B0604020202020204" pitchFamily="34" charset="0"/>
              </a:rPr>
            </a:br>
            <a:endParaRPr lang="he-IL" sz="1800" dirty="0">
              <a:effectLst/>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1800" dirty="0">
                <a:solidFill>
                  <a:srgbClr val="000000"/>
                </a:solidFill>
                <a:effectLst/>
                <a:ea typeface="Calibri" panose="020F0502020204030204" pitchFamily="34" charset="0"/>
                <a:cs typeface="Arial" panose="020B0604020202020204" pitchFamily="34" charset="0"/>
              </a:rPr>
              <a:t>מהם ה-</a:t>
            </a:r>
            <a:r>
              <a:rPr lang="en-US" sz="1800" dirty="0">
                <a:solidFill>
                  <a:srgbClr val="000000"/>
                </a:solidFill>
                <a:effectLst/>
                <a:latin typeface="Arial" panose="020B0604020202020204" pitchFamily="34" charset="0"/>
                <a:ea typeface="Calibri" panose="020F0502020204030204" pitchFamily="34" charset="0"/>
              </a:rPr>
              <a:t>scores</a:t>
            </a:r>
            <a:r>
              <a:rPr lang="he-IL" sz="1800" dirty="0">
                <a:solidFill>
                  <a:srgbClr val="000000"/>
                </a:solidFill>
                <a:effectLst/>
                <a:ea typeface="Calibri" panose="020F0502020204030204" pitchFamily="34" charset="0"/>
                <a:cs typeface="Arial" panose="020B0604020202020204" pitchFamily="34" charset="0"/>
              </a:rPr>
              <a:t> של כל מטופל?</a:t>
            </a:r>
            <a:br>
              <a:rPr lang="en-US" sz="1800" dirty="0">
                <a:solidFill>
                  <a:srgbClr val="000000"/>
                </a:solidFill>
                <a:effectLst/>
                <a:ea typeface="Calibri" panose="020F0502020204030204" pitchFamily="34" charset="0"/>
                <a:cs typeface="Arial" panose="020B0604020202020204" pitchFamily="34" charset="0"/>
              </a:rPr>
            </a:br>
            <a:endParaRPr lang="he-IL" sz="1800" dirty="0">
              <a:solidFill>
                <a:srgbClr val="000000"/>
              </a:solidFill>
              <a:effectLst/>
              <a:ea typeface="Calibri" panose="020F0502020204030204" pitchFamily="34" charset="0"/>
              <a:cs typeface="Arial" panose="020B0604020202020204" pitchFamily="34" charset="0"/>
            </a:endParaRPr>
          </a:p>
          <a:p>
            <a:pPr marL="34290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הציגו את כל הדגימות על גרף </a:t>
            </a:r>
            <a:r>
              <a:rPr lang="en-US" sz="1800" dirty="0">
                <a:effectLst/>
                <a:latin typeface="Arial" panose="020B0604020202020204" pitchFamily="34" charset="0"/>
                <a:ea typeface="Calibri" panose="020F0502020204030204" pitchFamily="34" charset="0"/>
                <a:cs typeface="Arial" panose="020B0604020202020204" pitchFamily="34" charset="0"/>
              </a:rPr>
              <a:t>PCA</a:t>
            </a:r>
            <a:r>
              <a:rPr lang="he-IL" sz="1800" dirty="0">
                <a:effectLst/>
                <a:latin typeface="Calibri" panose="020F0502020204030204" pitchFamily="34" charset="0"/>
                <a:ea typeface="Calibri" panose="020F0502020204030204" pitchFamily="34" charset="0"/>
                <a:cs typeface="Arial" panose="020B0604020202020204" pitchFamily="34" charset="0"/>
              </a:rPr>
              <a:t> ואת הנקודות הציגו בצבע שונה עבור מטופלים עבורם הטיפול הצליח ונכשל.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מה יקרה אם נשתמש ב-2</a:t>
            </a:r>
            <a:r>
              <a:rPr lang="en-US" sz="1800" dirty="0">
                <a:effectLst/>
                <a:latin typeface="Arial" panose="020B0604020202020204" pitchFamily="34" charset="0"/>
                <a:ea typeface="Calibri" panose="020F0502020204030204" pitchFamily="34" charset="0"/>
                <a:cs typeface="Arial" panose="020B0604020202020204" pitchFamily="34" charset="0"/>
              </a:rPr>
              <a:t>PC</a:t>
            </a:r>
            <a:r>
              <a:rPr lang="he-IL" sz="1800" dirty="0">
                <a:effectLst/>
                <a:latin typeface="Calibri" panose="020F0502020204030204" pitchFamily="34" charset="0"/>
                <a:ea typeface="Calibri" panose="020F0502020204030204" pitchFamily="34" charset="0"/>
                <a:cs typeface="Arial" panose="020B0604020202020204" pitchFamily="34" charset="0"/>
              </a:rPr>
              <a:t> ו-3</a:t>
            </a:r>
            <a:r>
              <a:rPr lang="en-US" sz="1800" dirty="0">
                <a:effectLst/>
                <a:latin typeface="Arial" panose="020B0604020202020204" pitchFamily="34" charset="0"/>
                <a:ea typeface="Calibri" panose="020F0502020204030204" pitchFamily="34" charset="0"/>
                <a:cs typeface="Arial" panose="020B0604020202020204" pitchFamily="34" charset="0"/>
              </a:rPr>
              <a:t>PC</a:t>
            </a:r>
            <a:r>
              <a:rPr lang="he-IL"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Arial" panose="020B0604020202020204" pitchFamily="34" charset="0"/>
                <a:ea typeface="Calibri" panose="020F0502020204030204" pitchFamily="34" charset="0"/>
                <a:cs typeface="Arial" panose="020B0604020202020204" pitchFamily="34" charset="0"/>
              </a:rPr>
            </a:b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1800" dirty="0">
                <a:effectLst/>
                <a:ea typeface="Calibri" panose="020F0502020204030204" pitchFamily="34" charset="0"/>
                <a:cs typeface="Arial" panose="020B0604020202020204" pitchFamily="34" charset="0"/>
              </a:rPr>
              <a:t>מה קורה כאשר לא מנרמלים את הנתונים לפני?</a:t>
            </a:r>
            <a:endParaRPr lang="en-IL"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3436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7A638B-AAA0-4A4D-B545-486EA6DF1A26}"/>
              </a:ext>
            </a:extLst>
          </p:cNvPr>
          <p:cNvSpPr>
            <a:spLocks noGrp="1"/>
          </p:cNvSpPr>
          <p:nvPr>
            <p:ph type="body" sz="quarter" idx="13"/>
          </p:nvPr>
        </p:nvSpPr>
        <p:spPr/>
        <p:txBody>
          <a:bodyPr/>
          <a:lstStyle/>
          <a:p>
            <a:r>
              <a:rPr lang="he-IL" dirty="0"/>
              <a:t>דוגמא ברב-מימד</a:t>
            </a:r>
            <a:endParaRPr lang="en-IL" dirty="0"/>
          </a:p>
        </p:txBody>
      </p:sp>
      <p:sp>
        <p:nvSpPr>
          <p:cNvPr id="9" name="TextBox 8">
            <a:extLst>
              <a:ext uri="{FF2B5EF4-FFF2-40B4-BE49-F238E27FC236}">
                <a16:creationId xmlns:a16="http://schemas.microsoft.com/office/drawing/2014/main" id="{153B9AD7-ADD0-48F4-A7FE-F17C103D1636}"/>
              </a:ext>
            </a:extLst>
          </p:cNvPr>
          <p:cNvSpPr txBox="1"/>
          <p:nvPr/>
        </p:nvSpPr>
        <p:spPr>
          <a:xfrm>
            <a:off x="816077" y="1314064"/>
            <a:ext cx="10884310" cy="5138394"/>
          </a:xfrm>
          <a:prstGeom prst="rect">
            <a:avLst/>
          </a:prstGeom>
          <a:noFill/>
        </p:spPr>
        <p:txBody>
          <a:bodyPr wrap="square">
            <a:spAutoFit/>
          </a:bodyPr>
          <a:lstStyle/>
          <a:p>
            <a:pPr marL="342900" lvl="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טענו את מאגר הנתונים של חולי הלימפומה. זוהי מטריצה בגודל </a:t>
            </a:r>
            <a:r>
              <a:rPr lang="en-US" sz="1800" dirty="0">
                <a:effectLst/>
                <a:latin typeface="Arial" panose="020B0604020202020204" pitchFamily="34" charset="0"/>
                <a:ea typeface="Calibri" panose="020F0502020204030204" pitchFamily="34" charset="0"/>
                <a:cs typeface="Arial" panose="020B0604020202020204" pitchFamily="34" charset="0"/>
              </a:rPr>
              <a:t>130x29</a:t>
            </a:r>
            <a:r>
              <a:rPr lang="he-IL" sz="1800" dirty="0">
                <a:effectLst/>
                <a:latin typeface="Calibri" panose="020F0502020204030204" pitchFamily="34" charset="0"/>
                <a:ea typeface="Calibri" panose="020F0502020204030204" pitchFamily="34" charset="0"/>
                <a:cs typeface="Arial" panose="020B0604020202020204" pitchFamily="34" charset="0"/>
              </a:rPr>
              <a:t> כאשר העמודה הראשונה מתארת האם הטיפול בחולה הצליח או לא (</a:t>
            </a:r>
            <a:r>
              <a:rPr lang="en-US" sz="1800" dirty="0">
                <a:effectLst/>
                <a:latin typeface="Arial" panose="020B0604020202020204" pitchFamily="34" charset="0"/>
                <a:ea typeface="Calibri" panose="020F0502020204030204" pitchFamily="34" charset="0"/>
                <a:cs typeface="Arial" panose="020B0604020202020204" pitchFamily="34" charset="0"/>
              </a:rPr>
              <a:t>TRUE/FALSE</a:t>
            </a:r>
            <a:r>
              <a:rPr lang="he-IL" sz="1800" dirty="0">
                <a:effectLst/>
                <a:latin typeface="Calibri" panose="020F0502020204030204" pitchFamily="34" charset="0"/>
                <a:ea typeface="Calibri" panose="020F0502020204030204" pitchFamily="34" charset="0"/>
                <a:cs typeface="Arial" panose="020B0604020202020204" pitchFamily="34" charset="0"/>
              </a:rPr>
              <a:t>) וערכי 28 גנים. כלומר, עבור כל מטופל יש מידע 29 מימדי – כל נבדק מיוצג ע"י נקודה במרחב 29 מימדי).</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he-IL"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בצעו </a:t>
            </a:r>
            <a:r>
              <a:rPr lang="en-US" sz="1800" dirty="0">
                <a:effectLst/>
                <a:latin typeface="Arial" panose="020B0604020202020204" pitchFamily="34" charset="0"/>
                <a:ea typeface="Calibri" panose="020F0502020204030204" pitchFamily="34" charset="0"/>
                <a:cs typeface="Arial" panose="020B0604020202020204" pitchFamily="34" charset="0"/>
              </a:rPr>
              <a:t>PCA</a:t>
            </a:r>
            <a:r>
              <a:rPr lang="he-IL" sz="1800" dirty="0">
                <a:effectLst/>
                <a:latin typeface="Calibri" panose="020F0502020204030204" pitchFamily="34" charset="0"/>
                <a:ea typeface="Calibri" panose="020F0502020204030204" pitchFamily="34" charset="0"/>
                <a:cs typeface="Arial" panose="020B0604020202020204" pitchFamily="34" charset="0"/>
              </a:rPr>
              <a:t> וציירו את הגרף המתאים. כמה שונות תופסים שני הצירים הראשונים?</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1800" dirty="0">
                <a:effectLst/>
                <a:ea typeface="Calibri" panose="020F0502020204030204" pitchFamily="34" charset="0"/>
                <a:cs typeface="Arial" panose="020B0604020202020204" pitchFamily="34" charset="0"/>
              </a:rPr>
              <a:t>הביטוי של איזה גן או גנים יורד ככל שנמצאים יותר ימינה על </a:t>
            </a:r>
            <a:r>
              <a:rPr lang="en-US" sz="1800" dirty="0">
                <a:effectLst/>
                <a:latin typeface="Arial" panose="020B0604020202020204" pitchFamily="34" charset="0"/>
                <a:ea typeface="Calibri" panose="020F0502020204030204" pitchFamily="34" charset="0"/>
              </a:rPr>
              <a:t>PC1</a:t>
            </a:r>
            <a:r>
              <a:rPr lang="he-IL" sz="1800" dirty="0">
                <a:effectLst/>
                <a:ea typeface="Calibri" panose="020F0502020204030204" pitchFamily="34" charset="0"/>
                <a:cs typeface="Arial" panose="020B0604020202020204" pitchFamily="34" charset="0"/>
              </a:rPr>
              <a:t>?</a:t>
            </a:r>
            <a:br>
              <a:rPr lang="en-US" sz="1800" dirty="0">
                <a:effectLst/>
                <a:ea typeface="Calibri" panose="020F0502020204030204" pitchFamily="34" charset="0"/>
                <a:cs typeface="Arial" panose="020B0604020202020204" pitchFamily="34" charset="0"/>
              </a:rPr>
            </a:br>
            <a:endParaRPr lang="he-IL" sz="1800" dirty="0">
              <a:effectLst/>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1800" dirty="0">
                <a:solidFill>
                  <a:srgbClr val="000000"/>
                </a:solidFill>
                <a:effectLst/>
                <a:ea typeface="Calibri" panose="020F0502020204030204" pitchFamily="34" charset="0"/>
                <a:cs typeface="Arial" panose="020B0604020202020204" pitchFamily="34" charset="0"/>
              </a:rPr>
              <a:t>מהם ה-</a:t>
            </a:r>
            <a:r>
              <a:rPr lang="en-US" sz="1800" dirty="0">
                <a:solidFill>
                  <a:srgbClr val="000000"/>
                </a:solidFill>
                <a:effectLst/>
                <a:latin typeface="Arial" panose="020B0604020202020204" pitchFamily="34" charset="0"/>
                <a:ea typeface="Calibri" panose="020F0502020204030204" pitchFamily="34" charset="0"/>
              </a:rPr>
              <a:t>scores</a:t>
            </a:r>
            <a:r>
              <a:rPr lang="he-IL" sz="1800" dirty="0">
                <a:solidFill>
                  <a:srgbClr val="000000"/>
                </a:solidFill>
                <a:effectLst/>
                <a:ea typeface="Calibri" panose="020F0502020204030204" pitchFamily="34" charset="0"/>
                <a:cs typeface="Arial" panose="020B0604020202020204" pitchFamily="34" charset="0"/>
              </a:rPr>
              <a:t> של כל מטופל?</a:t>
            </a:r>
            <a:br>
              <a:rPr lang="en-US" sz="1800" dirty="0">
                <a:solidFill>
                  <a:srgbClr val="000000"/>
                </a:solidFill>
                <a:effectLst/>
                <a:ea typeface="Calibri" panose="020F0502020204030204" pitchFamily="34" charset="0"/>
                <a:cs typeface="Arial" panose="020B0604020202020204" pitchFamily="34" charset="0"/>
              </a:rPr>
            </a:br>
            <a:endParaRPr lang="he-IL" sz="1800" dirty="0">
              <a:solidFill>
                <a:srgbClr val="000000"/>
              </a:solidFill>
              <a:effectLst/>
              <a:ea typeface="Calibri" panose="020F0502020204030204" pitchFamily="34" charset="0"/>
              <a:cs typeface="Arial" panose="020B0604020202020204" pitchFamily="34" charset="0"/>
            </a:endParaRPr>
          </a:p>
          <a:p>
            <a:pPr marL="34290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הציגו את כל הדגימות על גרף </a:t>
            </a:r>
            <a:r>
              <a:rPr lang="en-US" sz="1800" dirty="0">
                <a:effectLst/>
                <a:latin typeface="Arial" panose="020B0604020202020204" pitchFamily="34" charset="0"/>
                <a:ea typeface="Calibri" panose="020F0502020204030204" pitchFamily="34" charset="0"/>
                <a:cs typeface="Arial" panose="020B0604020202020204" pitchFamily="34" charset="0"/>
              </a:rPr>
              <a:t>PCA</a:t>
            </a:r>
            <a:r>
              <a:rPr lang="he-IL" sz="1800" dirty="0">
                <a:effectLst/>
                <a:latin typeface="Calibri" panose="020F0502020204030204" pitchFamily="34" charset="0"/>
                <a:ea typeface="Calibri" panose="020F0502020204030204" pitchFamily="34" charset="0"/>
                <a:cs typeface="Arial" panose="020B0604020202020204" pitchFamily="34" charset="0"/>
              </a:rPr>
              <a:t> ואת הנקודות הציגו בצבע שונה עבור מטופלים עבורם הטיפול הצליח ונכשל.  </a:t>
            </a:r>
            <a:br>
              <a:rPr lang="en-US" sz="1800" dirty="0">
                <a:effectLst/>
                <a:latin typeface="Calibri" panose="020F0502020204030204" pitchFamily="34" charset="0"/>
                <a:ea typeface="Calibri" panose="020F0502020204030204" pitchFamily="34" charset="0"/>
                <a:cs typeface="Arial" panose="020B0604020202020204" pitchFamily="34" charset="0"/>
              </a:rPr>
            </a:b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gn="r" rtl="1">
              <a:lnSpc>
                <a:spcPct val="107000"/>
              </a:lnSpc>
              <a:spcAft>
                <a:spcPts val="800"/>
              </a:spcAft>
              <a:buFont typeface="+mj-lt"/>
              <a:buAutoNum type="arabicPeriod"/>
            </a:pPr>
            <a:r>
              <a:rPr lang="he-IL" sz="1800" dirty="0">
                <a:effectLst/>
                <a:latin typeface="Calibri" panose="020F0502020204030204" pitchFamily="34" charset="0"/>
                <a:ea typeface="Calibri" panose="020F0502020204030204" pitchFamily="34" charset="0"/>
                <a:cs typeface="Arial" panose="020B0604020202020204" pitchFamily="34" charset="0"/>
              </a:rPr>
              <a:t>מה יקרה אם נשתמש ב-2</a:t>
            </a:r>
            <a:r>
              <a:rPr lang="en-US" sz="1800" dirty="0">
                <a:effectLst/>
                <a:latin typeface="Arial" panose="020B0604020202020204" pitchFamily="34" charset="0"/>
                <a:ea typeface="Calibri" panose="020F0502020204030204" pitchFamily="34" charset="0"/>
                <a:cs typeface="Arial" panose="020B0604020202020204" pitchFamily="34" charset="0"/>
              </a:rPr>
              <a:t>PC</a:t>
            </a:r>
            <a:r>
              <a:rPr lang="he-IL" sz="1800" dirty="0">
                <a:effectLst/>
                <a:latin typeface="Calibri" panose="020F0502020204030204" pitchFamily="34" charset="0"/>
                <a:ea typeface="Calibri" panose="020F0502020204030204" pitchFamily="34" charset="0"/>
                <a:cs typeface="Arial" panose="020B0604020202020204" pitchFamily="34" charset="0"/>
              </a:rPr>
              <a:t> ו-3</a:t>
            </a:r>
            <a:r>
              <a:rPr lang="en-US" sz="1800" dirty="0">
                <a:effectLst/>
                <a:latin typeface="Arial" panose="020B0604020202020204" pitchFamily="34" charset="0"/>
                <a:ea typeface="Calibri" panose="020F0502020204030204" pitchFamily="34" charset="0"/>
                <a:cs typeface="Arial" panose="020B0604020202020204" pitchFamily="34" charset="0"/>
              </a:rPr>
              <a:t>PC</a:t>
            </a:r>
            <a:r>
              <a:rPr lang="he-IL"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Arial" panose="020B0604020202020204" pitchFamily="34" charset="0"/>
                <a:ea typeface="Calibri" panose="020F0502020204030204" pitchFamily="34" charset="0"/>
                <a:cs typeface="Arial" panose="020B0604020202020204" pitchFamily="34" charset="0"/>
              </a:rPr>
            </a:br>
            <a:endParaRPr lang="en-IL"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mj-lt"/>
              <a:buAutoNum type="arabicPeriod"/>
            </a:pPr>
            <a:r>
              <a:rPr lang="he-IL" sz="1800" dirty="0">
                <a:effectLst/>
                <a:ea typeface="Calibri" panose="020F0502020204030204" pitchFamily="34" charset="0"/>
                <a:cs typeface="Arial" panose="020B0604020202020204" pitchFamily="34" charset="0"/>
              </a:rPr>
              <a:t>מה קורה כאשר לא מנרמלים את הנתונים לפני?</a:t>
            </a:r>
            <a:endParaRPr lang="en-IL"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5037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4935BF-EA2C-3A3E-4DBE-F0E13F49FD1E}"/>
              </a:ext>
            </a:extLst>
          </p:cNvPr>
          <p:cNvSpPr>
            <a:spLocks noGrp="1"/>
          </p:cNvSpPr>
          <p:nvPr>
            <p:ph type="body" sz="quarter" idx="13"/>
          </p:nvPr>
        </p:nvSpPr>
        <p:spPr/>
        <p:txBody>
          <a:bodyPr/>
          <a:lstStyle/>
          <a:p>
            <a:pPr rtl="1"/>
            <a:r>
              <a:rPr lang="en-US" dirty="0"/>
              <a:t>PCA</a:t>
            </a:r>
            <a:r>
              <a:rPr lang="he-IL" dirty="0"/>
              <a:t> - מוטיבציה</a:t>
            </a:r>
            <a:endParaRPr lang="en-IL" dirty="0"/>
          </a:p>
        </p:txBody>
      </p:sp>
      <p:sp>
        <p:nvSpPr>
          <p:cNvPr id="3" name="Text Placeholder 2">
            <a:extLst>
              <a:ext uri="{FF2B5EF4-FFF2-40B4-BE49-F238E27FC236}">
                <a16:creationId xmlns:a16="http://schemas.microsoft.com/office/drawing/2014/main" id="{2FF7A73F-6E4C-B918-909A-03BE6D76D9EE}"/>
              </a:ext>
            </a:extLst>
          </p:cNvPr>
          <p:cNvSpPr>
            <a:spLocks noGrp="1"/>
          </p:cNvSpPr>
          <p:nvPr>
            <p:ph type="body" sz="quarter" idx="14"/>
          </p:nvPr>
        </p:nvSpPr>
        <p:spPr>
          <a:xfrm>
            <a:off x="5707463" y="1250622"/>
            <a:ext cx="6179737" cy="568130"/>
          </a:xfrm>
        </p:spPr>
        <p:txBody>
          <a:bodyPr>
            <a:normAutofit fontScale="70000" lnSpcReduction="20000"/>
          </a:bodyPr>
          <a:lstStyle/>
          <a:p>
            <a:pPr algn="r">
              <a:lnSpc>
                <a:spcPct val="170000"/>
              </a:lnSpc>
            </a:pPr>
            <a:r>
              <a:rPr lang="he-IL" b="0" dirty="0"/>
              <a:t>נניח ויש לנו 6 עכברים ואנו רוצים לדעת אילו עכברים הכי דומים זה לזה.</a:t>
            </a:r>
            <a:endParaRPr lang="en-IL" b="0" dirty="0"/>
          </a:p>
        </p:txBody>
      </p:sp>
      <p:pic>
        <p:nvPicPr>
          <p:cNvPr id="5" name="Picture 4">
            <a:extLst>
              <a:ext uri="{FF2B5EF4-FFF2-40B4-BE49-F238E27FC236}">
                <a16:creationId xmlns:a16="http://schemas.microsoft.com/office/drawing/2014/main" id="{39F1FB43-5BA2-2F46-BA4F-87FCF2A31B9C}"/>
              </a:ext>
            </a:extLst>
          </p:cNvPr>
          <p:cNvPicPr>
            <a:picLocks noChangeAspect="1"/>
          </p:cNvPicPr>
          <p:nvPr/>
        </p:nvPicPr>
        <p:blipFill>
          <a:blip r:embed="rId2"/>
          <a:stretch>
            <a:fillRect/>
          </a:stretch>
        </p:blipFill>
        <p:spPr>
          <a:xfrm>
            <a:off x="231113" y="1250623"/>
            <a:ext cx="4572000" cy="3563871"/>
          </a:xfrm>
          <a:prstGeom prst="rect">
            <a:avLst/>
          </a:prstGeom>
        </p:spPr>
      </p:pic>
      <p:sp>
        <p:nvSpPr>
          <p:cNvPr id="6" name="Rectangle 5">
            <a:extLst>
              <a:ext uri="{FF2B5EF4-FFF2-40B4-BE49-F238E27FC236}">
                <a16:creationId xmlns:a16="http://schemas.microsoft.com/office/drawing/2014/main" id="{6E003DA2-0B81-37E5-C4A0-40BBE061A1C2}"/>
              </a:ext>
            </a:extLst>
          </p:cNvPr>
          <p:cNvSpPr/>
          <p:nvPr/>
        </p:nvSpPr>
        <p:spPr>
          <a:xfrm>
            <a:off x="150724" y="4064955"/>
            <a:ext cx="4772967" cy="2270928"/>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758B1751-D79E-2AB4-F752-0C6362A17CFC}"/>
              </a:ext>
            </a:extLst>
          </p:cNvPr>
          <p:cNvSpPr/>
          <p:nvPr/>
        </p:nvSpPr>
        <p:spPr>
          <a:xfrm>
            <a:off x="150724" y="3359995"/>
            <a:ext cx="4772967" cy="2270928"/>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7CC08423-F8F0-26ED-A5E6-595C6DC3C052}"/>
              </a:ext>
            </a:extLst>
          </p:cNvPr>
          <p:cNvSpPr/>
          <p:nvPr/>
        </p:nvSpPr>
        <p:spPr>
          <a:xfrm>
            <a:off x="150724" y="2655035"/>
            <a:ext cx="4772967" cy="2270928"/>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5BE8316D-FE10-D9EF-1ADB-7E28A3DBC1D0}"/>
              </a:ext>
            </a:extLst>
          </p:cNvPr>
          <p:cNvSpPr txBox="1"/>
          <p:nvPr/>
        </p:nvSpPr>
        <p:spPr>
          <a:xfrm>
            <a:off x="6822831" y="5499686"/>
            <a:ext cx="4371033" cy="646331"/>
          </a:xfrm>
          <a:prstGeom prst="rect">
            <a:avLst/>
          </a:prstGeom>
          <a:noFill/>
        </p:spPr>
        <p:txBody>
          <a:bodyPr wrap="square" rtlCol="0">
            <a:spAutoFit/>
          </a:bodyPr>
          <a:lstStyle/>
          <a:p>
            <a:pPr algn="ctr" rtl="1"/>
            <a:r>
              <a:rPr lang="en-US" b="1" dirty="0"/>
              <a:t>PCA</a:t>
            </a:r>
            <a:r>
              <a:rPr lang="he-IL" b="1" dirty="0"/>
              <a:t> עוזר לנו לצמצם את מספר המימדים ולתפוס את השונות הגבוהה ביותר בנתונים</a:t>
            </a:r>
            <a:endParaRPr lang="en-IL" b="1" dirty="0"/>
          </a:p>
        </p:txBody>
      </p:sp>
    </p:spTree>
    <p:extLst>
      <p:ext uri="{BB962C8B-B14F-4D97-AF65-F5344CB8AC3E}">
        <p14:creationId xmlns:p14="http://schemas.microsoft.com/office/powerpoint/2010/main" val="164803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CFBE3-4A60-470E-A1CF-884548760419}"/>
              </a:ext>
            </a:extLst>
          </p:cNvPr>
          <p:cNvSpPr>
            <a:spLocks noGrp="1"/>
          </p:cNvSpPr>
          <p:nvPr>
            <p:ph type="body" sz="quarter" idx="13"/>
          </p:nvPr>
        </p:nvSpPr>
        <p:spPr/>
        <p:txBody>
          <a:bodyPr/>
          <a:lstStyle/>
          <a:p>
            <a:pPr rtl="1"/>
            <a:r>
              <a:rPr lang="he-IL"/>
              <a:t>מה זה </a:t>
            </a:r>
            <a:r>
              <a:rPr lang="en-US"/>
              <a:t>PCA</a:t>
            </a:r>
            <a:r>
              <a:rPr lang="he-IL"/>
              <a:t>?</a:t>
            </a:r>
            <a:endParaRPr lang="en-IL"/>
          </a:p>
        </p:txBody>
      </p:sp>
      <p:sp>
        <p:nvSpPr>
          <p:cNvPr id="4" name="TextBox 3">
            <a:extLst>
              <a:ext uri="{FF2B5EF4-FFF2-40B4-BE49-F238E27FC236}">
                <a16:creationId xmlns:a16="http://schemas.microsoft.com/office/drawing/2014/main" id="{A4435681-1E7A-4EFF-AA16-57C123667F5F}"/>
              </a:ext>
            </a:extLst>
          </p:cNvPr>
          <p:cNvSpPr txBox="1"/>
          <p:nvPr/>
        </p:nvSpPr>
        <p:spPr>
          <a:xfrm>
            <a:off x="1790701" y="1219200"/>
            <a:ext cx="10031046" cy="3890937"/>
          </a:xfrm>
          <a:prstGeom prst="rect">
            <a:avLst/>
          </a:prstGeom>
          <a:noFill/>
        </p:spPr>
        <p:txBody>
          <a:bodyPr wrap="square" rtlCol="0">
            <a:spAutoFit/>
          </a:bodyPr>
          <a:lstStyle/>
          <a:p>
            <a:pPr algn="r" rtl="1">
              <a:lnSpc>
                <a:spcPct val="200000"/>
              </a:lnSpc>
            </a:pPr>
            <a:r>
              <a:rPr lang="en-US" dirty="0"/>
              <a:t>PCA</a:t>
            </a:r>
            <a:r>
              <a:rPr lang="he-IL" dirty="0"/>
              <a:t> הוא אלגוריתם שעוזר לנו להוריד את מספר המימדים של הנתונים שלנו תוך שמירה על רוב המידע המקורי.</a:t>
            </a:r>
          </a:p>
          <a:p>
            <a:pPr algn="r" rtl="1">
              <a:lnSpc>
                <a:spcPct val="200000"/>
              </a:lnSpc>
            </a:pPr>
            <a:r>
              <a:rPr lang="he-IL" dirty="0"/>
              <a:t>נניח ויש לנו 10 מדידות עבור 100 מטופלים בחדר מיון:</a:t>
            </a:r>
          </a:p>
          <a:p>
            <a:pPr marL="742950" lvl="1" indent="-285750" algn="r" rtl="1">
              <a:lnSpc>
                <a:spcPct val="200000"/>
              </a:lnSpc>
              <a:buFont typeface="Arial" panose="020B0604020202020204" pitchFamily="34" charset="0"/>
              <a:buChar char="•"/>
            </a:pPr>
            <a:r>
              <a:rPr lang="he-IL" dirty="0"/>
              <a:t>יש לנו 10 מימדים (ואי אפשר לייצג את כולם בגרף אחד)</a:t>
            </a:r>
          </a:p>
          <a:p>
            <a:pPr marL="742950" lvl="1" indent="-285750" algn="r" rtl="1">
              <a:lnSpc>
                <a:spcPct val="200000"/>
              </a:lnSpc>
              <a:buFont typeface="Arial" panose="020B0604020202020204" pitchFamily="34" charset="0"/>
              <a:buChar char="•"/>
            </a:pPr>
            <a:r>
              <a:rPr lang="he-IL" dirty="0"/>
              <a:t>כל דגימה היא נקודה במרחב 10 מימדי (כמו שבדו-מימד, לכל נקודה יש 2 מימדים)</a:t>
            </a:r>
          </a:p>
          <a:p>
            <a:pPr marL="742950" lvl="1" indent="-285750" algn="r" rtl="1">
              <a:lnSpc>
                <a:spcPct val="200000"/>
              </a:lnSpc>
              <a:buFont typeface="Arial" panose="020B0604020202020204" pitchFamily="34" charset="0"/>
              <a:buChar char="•"/>
            </a:pPr>
            <a:r>
              <a:rPr lang="he-IL" dirty="0"/>
              <a:t>האלגוריתם של </a:t>
            </a:r>
            <a:r>
              <a:rPr lang="en-US" dirty="0"/>
              <a:t>PCA</a:t>
            </a:r>
            <a:r>
              <a:rPr lang="he-IL" dirty="0"/>
              <a:t> (</a:t>
            </a:r>
            <a:r>
              <a:rPr lang="en-US" dirty="0"/>
              <a:t>Principle Component Analysis</a:t>
            </a:r>
            <a:r>
              <a:rPr lang="he-IL" dirty="0"/>
              <a:t>) ייצור </a:t>
            </a:r>
            <a:r>
              <a:rPr lang="he-IL" b="1" dirty="0"/>
              <a:t>מערכת צירים חדשה </a:t>
            </a:r>
            <a:r>
              <a:rPr lang="he-IL" dirty="0"/>
              <a:t>שלאו דווקא דומה למערכת הצירים המקורית של הנתונים. למשל, אם נתונים לנו גובה (</a:t>
            </a:r>
            <a:r>
              <a:rPr lang="en-US" dirty="0"/>
              <a:t>h</a:t>
            </a:r>
            <a:r>
              <a:rPr lang="he-IL" dirty="0"/>
              <a:t>), משקל (</a:t>
            </a:r>
            <a:r>
              <a:rPr lang="en-US" dirty="0"/>
              <a:t>w</a:t>
            </a:r>
            <a:r>
              <a:rPr lang="he-IL" dirty="0"/>
              <a:t>), </a:t>
            </a:r>
            <a:r>
              <a:rPr lang="en-US" dirty="0"/>
              <a:t>BMI</a:t>
            </a:r>
            <a:r>
              <a:rPr lang="he-IL" dirty="0"/>
              <a:t> (</a:t>
            </a:r>
            <a:r>
              <a:rPr lang="en-US" dirty="0"/>
              <a:t>BMI</a:t>
            </a:r>
            <a:r>
              <a:rPr lang="he-IL" dirty="0"/>
              <a:t>), מספר לויקוציטים (</a:t>
            </a:r>
            <a:r>
              <a:rPr lang="en-US" dirty="0"/>
              <a:t>WBC</a:t>
            </a:r>
            <a:r>
              <a:rPr lang="he-IL" dirty="0"/>
              <a:t>) וכו', כל ציר ב-</a:t>
            </a:r>
            <a:r>
              <a:rPr lang="en-US" dirty="0"/>
              <a:t>PCA</a:t>
            </a:r>
            <a:r>
              <a:rPr lang="he-IL" dirty="0"/>
              <a:t> יהיה קומבינציה לינארית של המימדים הנ"ל. לדוגמא:</a:t>
            </a:r>
          </a:p>
        </p:txBody>
      </p:sp>
      <p:cxnSp>
        <p:nvCxnSpPr>
          <p:cNvPr id="5" name="Straight Connector 4">
            <a:extLst>
              <a:ext uri="{FF2B5EF4-FFF2-40B4-BE49-F238E27FC236}">
                <a16:creationId xmlns:a16="http://schemas.microsoft.com/office/drawing/2014/main" id="{A32E0936-339A-40CC-8281-90DBFEB9A3C4}"/>
              </a:ext>
            </a:extLst>
          </p:cNvPr>
          <p:cNvCxnSpPr/>
          <p:nvPr/>
        </p:nvCxnSpPr>
        <p:spPr>
          <a:xfrm>
            <a:off x="952500" y="2781300"/>
            <a:ext cx="0" cy="138430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A2876759-C383-4E70-9298-D2F315A01CDC}"/>
              </a:ext>
            </a:extLst>
          </p:cNvPr>
          <p:cNvCxnSpPr>
            <a:cxnSpLocks/>
          </p:cNvCxnSpPr>
          <p:nvPr/>
        </p:nvCxnSpPr>
        <p:spPr>
          <a:xfrm rot="16200000">
            <a:off x="1473201" y="2757789"/>
            <a:ext cx="0" cy="1384300"/>
          </a:xfrm>
          <a:prstGeom prst="line">
            <a:avLst/>
          </a:prstGeom>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D536CB01-7690-4883-B4BB-054C1D5DE525}"/>
              </a:ext>
            </a:extLst>
          </p:cNvPr>
          <p:cNvSpPr/>
          <p:nvPr/>
        </p:nvSpPr>
        <p:spPr>
          <a:xfrm>
            <a:off x="1193822" y="2875266"/>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07F5C0E-86E1-4AE4-957E-2F49E6E319C7}"/>
                  </a:ext>
                </a:extLst>
              </p:cNvPr>
              <p:cNvSpPr txBox="1"/>
              <p:nvPr/>
            </p:nvSpPr>
            <p:spPr>
              <a:xfrm>
                <a:off x="1596979" y="5329467"/>
                <a:ext cx="5781967" cy="830997"/>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𝑃𝐶</m:t>
                      </m:r>
                      <m:r>
                        <a:rPr lang="en-US" b="0" i="1" smtClean="0">
                          <a:latin typeface="Cambria Math" panose="02040503050406030204" pitchFamily="18" charset="0"/>
                        </a:rPr>
                        <m:t>1</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h</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𝑤</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𝐵𝑀𝐼</m:t>
                          </m:r>
                        </m:e>
                      </m:d>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r>
                        <a:rPr lang="en-US" b="0" i="1" smtClean="0">
                          <a:latin typeface="Cambria Math" panose="02040503050406030204" pitchFamily="18" charset="0"/>
                        </a:rPr>
                        <m:t>𝑊𝐵𝐶</m:t>
                      </m:r>
                      <m:r>
                        <a:rPr lang="en-US" b="0" i="1" smtClean="0">
                          <a:latin typeface="Cambria Math" panose="02040503050406030204" pitchFamily="18" charset="0"/>
                        </a:rPr>
                        <m:t>]+….</m:t>
                      </m:r>
                    </m:oMath>
                    <m:oMath xmlns:m="http://schemas.openxmlformats.org/officeDocument/2006/math">
                      <m:r>
                        <a:rPr lang="en-US" b="0" i="1" smtClean="0">
                          <a:latin typeface="Cambria Math" panose="02040503050406030204" pitchFamily="18" charset="0"/>
                        </a:rPr>
                        <m:t>𝑃𝐶</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𝐵𝑀𝐼</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𝑊𝐵𝐶</m:t>
                      </m:r>
                      <m:r>
                        <a:rPr lang="en-US" b="0" i="1" smtClean="0">
                          <a:latin typeface="Cambria Math" panose="02040503050406030204" pitchFamily="18" charset="0"/>
                        </a:rPr>
                        <m:t>]+…</m:t>
                      </m:r>
                    </m:oMath>
                  </m:oMathPara>
                </a14:m>
                <a:endParaRPr lang="en-US" b="0" dirty="0"/>
              </a:p>
            </p:txBody>
          </p:sp>
        </mc:Choice>
        <mc:Fallback>
          <p:sp>
            <p:nvSpPr>
              <p:cNvPr id="8" name="TextBox 7">
                <a:extLst>
                  <a:ext uri="{FF2B5EF4-FFF2-40B4-BE49-F238E27FC236}">
                    <a16:creationId xmlns:a16="http://schemas.microsoft.com/office/drawing/2014/main" id="{007F5C0E-86E1-4AE4-957E-2F49E6E319C7}"/>
                  </a:ext>
                </a:extLst>
              </p:cNvPr>
              <p:cNvSpPr txBox="1">
                <a:spLocks noRot="1" noChangeAspect="1" noMove="1" noResize="1" noEditPoints="1" noAdjustHandles="1" noChangeArrowheads="1" noChangeShapeType="1" noTextEdit="1"/>
              </p:cNvSpPr>
              <p:nvPr/>
            </p:nvSpPr>
            <p:spPr>
              <a:xfrm>
                <a:off x="1596979" y="5329467"/>
                <a:ext cx="5781967" cy="830997"/>
              </a:xfrm>
              <a:prstGeom prst="rect">
                <a:avLst/>
              </a:prstGeom>
              <a:blipFill>
                <a:blip r:embed="rId2"/>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4EC4F4E-B2A1-4550-B131-2ED2ED2C3257}"/>
                  </a:ext>
                </a:extLst>
              </p:cNvPr>
              <p:cNvSpPr txBox="1"/>
              <p:nvPr/>
            </p:nvSpPr>
            <p:spPr>
              <a:xfrm>
                <a:off x="1434619" y="2781300"/>
                <a:ext cx="59606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m:oMathPara>
                </a14:m>
                <a:endParaRPr lang="en-IL"/>
              </a:p>
            </p:txBody>
          </p:sp>
        </mc:Choice>
        <mc:Fallback xmlns="">
          <p:sp>
            <p:nvSpPr>
              <p:cNvPr id="3" name="TextBox 2">
                <a:extLst>
                  <a:ext uri="{FF2B5EF4-FFF2-40B4-BE49-F238E27FC236}">
                    <a16:creationId xmlns:a16="http://schemas.microsoft.com/office/drawing/2014/main" id="{44EC4F4E-B2A1-4550-B131-2ED2ED2C3257}"/>
                  </a:ext>
                </a:extLst>
              </p:cNvPr>
              <p:cNvSpPr txBox="1">
                <a:spLocks noRot="1" noChangeAspect="1" noMove="1" noResize="1" noEditPoints="1" noAdjustHandles="1" noChangeArrowheads="1" noChangeShapeType="1" noTextEdit="1"/>
              </p:cNvSpPr>
              <p:nvPr/>
            </p:nvSpPr>
            <p:spPr>
              <a:xfrm>
                <a:off x="1434619" y="2781300"/>
                <a:ext cx="596061" cy="276999"/>
              </a:xfrm>
              <a:prstGeom prst="rect">
                <a:avLst/>
              </a:prstGeom>
              <a:blipFill>
                <a:blip r:embed="rId3"/>
                <a:stretch>
                  <a:fillRect l="-13265" t="-2174" r="-13265" b="-32609"/>
                </a:stretch>
              </a:blipFill>
            </p:spPr>
            <p:txBody>
              <a:bodyPr/>
              <a:lstStyle/>
              <a:p>
                <a:r>
                  <a:rPr lang="en-US">
                    <a:noFill/>
                  </a:rPr>
                  <a:t> </a:t>
                </a:r>
              </a:p>
            </p:txBody>
          </p:sp>
        </mc:Fallback>
      </mc:AlternateContent>
    </p:spTree>
    <p:extLst>
      <p:ext uri="{BB962C8B-B14F-4D97-AF65-F5344CB8AC3E}">
        <p14:creationId xmlns:p14="http://schemas.microsoft.com/office/powerpoint/2010/main" val="160164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CFBE3-4A60-470E-A1CF-884548760419}"/>
              </a:ext>
            </a:extLst>
          </p:cNvPr>
          <p:cNvSpPr>
            <a:spLocks noGrp="1"/>
          </p:cNvSpPr>
          <p:nvPr>
            <p:ph type="body" sz="quarter" idx="13"/>
          </p:nvPr>
        </p:nvSpPr>
        <p:spPr/>
        <p:txBody>
          <a:bodyPr/>
          <a:lstStyle/>
          <a:p>
            <a:pPr rtl="1"/>
            <a:r>
              <a:rPr lang="he-IL"/>
              <a:t>מה זה </a:t>
            </a:r>
            <a:r>
              <a:rPr lang="en-US"/>
              <a:t>PCA</a:t>
            </a:r>
            <a:r>
              <a:rPr lang="he-IL"/>
              <a:t>?</a:t>
            </a:r>
            <a:endParaRPr lang="en-IL"/>
          </a:p>
        </p:txBody>
      </p:sp>
      <p:sp>
        <p:nvSpPr>
          <p:cNvPr id="4" name="TextBox 3">
            <a:extLst>
              <a:ext uri="{FF2B5EF4-FFF2-40B4-BE49-F238E27FC236}">
                <a16:creationId xmlns:a16="http://schemas.microsoft.com/office/drawing/2014/main" id="{A4435681-1E7A-4EFF-AA16-57C123667F5F}"/>
              </a:ext>
            </a:extLst>
          </p:cNvPr>
          <p:cNvSpPr txBox="1"/>
          <p:nvPr/>
        </p:nvSpPr>
        <p:spPr>
          <a:xfrm>
            <a:off x="1790701" y="1219200"/>
            <a:ext cx="10031046" cy="1120948"/>
          </a:xfrm>
          <a:prstGeom prst="rect">
            <a:avLst/>
          </a:prstGeom>
          <a:noFill/>
        </p:spPr>
        <p:txBody>
          <a:bodyPr wrap="square" rtlCol="0">
            <a:spAutoFit/>
          </a:bodyPr>
          <a:lstStyle/>
          <a:p>
            <a:pPr algn="r" rtl="1">
              <a:lnSpc>
                <a:spcPct val="200000"/>
              </a:lnSpc>
            </a:pPr>
            <a:r>
              <a:rPr lang="he-IL" dirty="0"/>
              <a:t>כל ציר </a:t>
            </a:r>
            <a:r>
              <a:rPr lang="en-US" dirty="0"/>
              <a:t>PC</a:t>
            </a:r>
            <a:r>
              <a:rPr lang="he-IL" dirty="0"/>
              <a:t> מתאר אחוז מסויים מהשונות של הנתונים, והאלגוריתם מסדר את הצירים כך ש-</a:t>
            </a:r>
            <a:r>
              <a:rPr lang="en-US" dirty="0"/>
              <a:t>PC1</a:t>
            </a:r>
            <a:r>
              <a:rPr lang="he-IL" dirty="0"/>
              <a:t> מתאר את אחוז השונות הגבוה ביותר, </a:t>
            </a:r>
            <a:r>
              <a:rPr lang="en-US" dirty="0"/>
              <a:t>PC2</a:t>
            </a:r>
            <a:r>
              <a:rPr lang="he-IL" dirty="0"/>
              <a:t> השני הגבוה ביותר וכו'.</a:t>
            </a:r>
            <a:endParaRPr lang="en-US" dirty="0"/>
          </a:p>
        </p:txBody>
      </p:sp>
      <p:pic>
        <p:nvPicPr>
          <p:cNvPr id="9" name="Picture 8" descr="A close up of a logo&#10;&#10;Description automatically generated">
            <a:extLst>
              <a:ext uri="{FF2B5EF4-FFF2-40B4-BE49-F238E27FC236}">
                <a16:creationId xmlns:a16="http://schemas.microsoft.com/office/drawing/2014/main" id="{AD275455-E887-48D4-8CE4-0CADC2F27F9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3231" y="2984473"/>
            <a:ext cx="4316370" cy="3701419"/>
          </a:xfrm>
          <a:prstGeom prst="rect">
            <a:avLst/>
          </a:prstGeom>
        </p:spPr>
      </p:pic>
      <p:sp>
        <p:nvSpPr>
          <p:cNvPr id="10" name="TextBox 9">
            <a:extLst>
              <a:ext uri="{FF2B5EF4-FFF2-40B4-BE49-F238E27FC236}">
                <a16:creationId xmlns:a16="http://schemas.microsoft.com/office/drawing/2014/main" id="{16837A22-26C2-4336-B27B-F58F6F80757A}"/>
              </a:ext>
            </a:extLst>
          </p:cNvPr>
          <p:cNvSpPr txBox="1"/>
          <p:nvPr/>
        </p:nvSpPr>
        <p:spPr>
          <a:xfrm>
            <a:off x="5125792" y="2362099"/>
            <a:ext cx="1622739" cy="369332"/>
          </a:xfrm>
          <a:prstGeom prst="rect">
            <a:avLst/>
          </a:prstGeom>
          <a:noFill/>
        </p:spPr>
        <p:txBody>
          <a:bodyPr wrap="square" rtlCol="0">
            <a:spAutoFit/>
          </a:bodyPr>
          <a:lstStyle/>
          <a:p>
            <a:pPr algn="r" rtl="1"/>
            <a:r>
              <a:rPr lang="en-US" b="1"/>
              <a:t>PCA Scree Plot</a:t>
            </a:r>
            <a:endParaRPr lang="he-IL" b="1"/>
          </a:p>
        </p:txBody>
      </p:sp>
    </p:spTree>
    <p:extLst>
      <p:ext uri="{BB962C8B-B14F-4D97-AF65-F5344CB8AC3E}">
        <p14:creationId xmlns:p14="http://schemas.microsoft.com/office/powerpoint/2010/main" val="2202656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CFBE3-4A60-470E-A1CF-884548760419}"/>
              </a:ext>
            </a:extLst>
          </p:cNvPr>
          <p:cNvSpPr>
            <a:spLocks noGrp="1"/>
          </p:cNvSpPr>
          <p:nvPr>
            <p:ph type="body" sz="quarter" idx="13"/>
          </p:nvPr>
        </p:nvSpPr>
        <p:spPr/>
        <p:txBody>
          <a:bodyPr/>
          <a:lstStyle/>
          <a:p>
            <a:pPr rtl="1"/>
            <a:r>
              <a:rPr lang="he-IL"/>
              <a:t>מה זה </a:t>
            </a:r>
            <a:r>
              <a:rPr lang="en-US"/>
              <a:t>PCA</a:t>
            </a:r>
            <a:r>
              <a:rPr lang="he-IL"/>
              <a:t>?</a:t>
            </a:r>
            <a:endParaRPr lang="en-IL"/>
          </a:p>
        </p:txBody>
      </p:sp>
      <p:sp>
        <p:nvSpPr>
          <p:cNvPr id="4" name="TextBox 3">
            <a:extLst>
              <a:ext uri="{FF2B5EF4-FFF2-40B4-BE49-F238E27FC236}">
                <a16:creationId xmlns:a16="http://schemas.microsoft.com/office/drawing/2014/main" id="{A4435681-1E7A-4EFF-AA16-57C123667F5F}"/>
              </a:ext>
            </a:extLst>
          </p:cNvPr>
          <p:cNvSpPr txBox="1"/>
          <p:nvPr/>
        </p:nvSpPr>
        <p:spPr>
          <a:xfrm>
            <a:off x="1790701" y="1219200"/>
            <a:ext cx="10031046" cy="1114408"/>
          </a:xfrm>
          <a:prstGeom prst="rect">
            <a:avLst/>
          </a:prstGeom>
          <a:noFill/>
        </p:spPr>
        <p:txBody>
          <a:bodyPr wrap="square" rtlCol="0">
            <a:spAutoFit/>
          </a:bodyPr>
          <a:lstStyle/>
          <a:p>
            <a:pPr algn="r" rtl="1">
              <a:lnSpc>
                <a:spcPct val="200000"/>
              </a:lnSpc>
            </a:pPr>
            <a:r>
              <a:rPr lang="he-IL"/>
              <a:t>נמשיך את הדוגמא של המיון:</a:t>
            </a:r>
          </a:p>
          <a:p>
            <a:pPr algn="r" rtl="1">
              <a:lnSpc>
                <a:spcPct val="200000"/>
              </a:lnSpc>
            </a:pPr>
            <a:r>
              <a:rPr lang="he-IL"/>
              <a:t>אם נתונים לנו 2 מטופלים והנתונים שלהם:</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0C0164-7557-4DAD-8C6E-78EEE90436A7}"/>
                  </a:ext>
                </a:extLst>
              </p:cNvPr>
              <p:cNvSpPr txBox="1"/>
              <p:nvPr/>
            </p:nvSpPr>
            <p:spPr>
              <a:xfrm>
                <a:off x="606663" y="3571644"/>
                <a:ext cx="7303218" cy="830997"/>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𝑃𝐶</m:t>
                      </m:r>
                      <m:r>
                        <a:rPr lang="en-US" b="0" i="1" smtClean="0">
                          <a:latin typeface="Cambria Math" panose="02040503050406030204" pitchFamily="18" charset="0"/>
                        </a:rPr>
                        <m:t>1</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𝐻</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𝑊</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𝑊</m:t>
                          </m:r>
                        </m:e>
                      </m:d>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7</m:t>
                      </m:r>
                      <m:r>
                        <a:rPr lang="en-US" b="0" i="1" smtClean="0">
                          <a:latin typeface="Cambria Math" panose="02040503050406030204" pitchFamily="18" charset="0"/>
                        </a:rPr>
                        <m:t>⋅</m:t>
                      </m:r>
                      <m:r>
                        <a:rPr lang="en-US" b="0" i="1" smtClean="0">
                          <a:latin typeface="Cambria Math" panose="02040503050406030204" pitchFamily="18" charset="0"/>
                        </a:rPr>
                        <m:t>𝐵𝑀𝐼</m:t>
                      </m:r>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6</m:t>
                      </m:r>
                      <m:r>
                        <a:rPr lang="en-US" b="0" i="1" smtClean="0">
                          <a:latin typeface="Cambria Math" panose="02040503050406030204" pitchFamily="18" charset="0"/>
                        </a:rPr>
                        <m:t>⋅</m:t>
                      </m:r>
                      <m:r>
                        <a:rPr lang="en-US" b="0" i="1" smtClean="0">
                          <a:latin typeface="Cambria Math" panose="02040503050406030204" pitchFamily="18" charset="0"/>
                        </a:rPr>
                        <m:t>𝑊𝐵𝐶</m:t>
                      </m:r>
                      <m:r>
                        <a:rPr lang="en-US" b="0" i="1" smtClean="0">
                          <a:latin typeface="Cambria Math" panose="02040503050406030204" pitchFamily="18" charset="0"/>
                        </a:rPr>
                        <m:t>]+….</m:t>
                      </m:r>
                    </m:oMath>
                    <m:oMath xmlns:m="http://schemas.openxmlformats.org/officeDocument/2006/math">
                      <m:r>
                        <a:rPr lang="en-US" b="0" i="1" smtClean="0">
                          <a:latin typeface="Cambria Math" panose="02040503050406030204" pitchFamily="18" charset="0"/>
                        </a:rPr>
                        <m:t>𝑃𝐶</m:t>
                      </m:r>
                      <m:r>
                        <a:rPr lang="en-US" b="0" i="1" smtClean="0">
                          <a:latin typeface="Cambria Math" panose="02040503050406030204" pitchFamily="18" charset="0"/>
                        </a:rPr>
                        <m:t>2</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𝐻</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9</m:t>
                          </m:r>
                          <m:r>
                            <a:rPr lang="en-US" b="0" i="1" smtClean="0">
                              <a:latin typeface="Cambria Math" panose="02040503050406030204" pitchFamily="18" charset="0"/>
                            </a:rPr>
                            <m:t>⋅</m:t>
                          </m:r>
                          <m:r>
                            <a:rPr lang="en-US" b="0" i="1" smtClean="0">
                              <a:latin typeface="Cambria Math" panose="02040503050406030204" pitchFamily="18" charset="0"/>
                            </a:rPr>
                            <m:t>𝑊</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𝑊</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𝐵𝑀𝐼</m:t>
                          </m:r>
                        </m:e>
                      </m:d>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𝑊𝐵𝐶</m:t>
                      </m:r>
                      <m:r>
                        <a:rPr lang="en-US" b="0" i="1" smtClean="0">
                          <a:latin typeface="Cambria Math" panose="02040503050406030204" pitchFamily="18" charset="0"/>
                        </a:rPr>
                        <m:t>]+…</m:t>
                      </m:r>
                    </m:oMath>
                  </m:oMathPara>
                </a14:m>
                <a:endParaRPr lang="en-US" b="0"/>
              </a:p>
            </p:txBody>
          </p:sp>
        </mc:Choice>
        <mc:Fallback xmlns="">
          <p:sp>
            <p:nvSpPr>
              <p:cNvPr id="11" name="TextBox 10">
                <a:extLst>
                  <a:ext uri="{FF2B5EF4-FFF2-40B4-BE49-F238E27FC236}">
                    <a16:creationId xmlns:a16="http://schemas.microsoft.com/office/drawing/2014/main" id="{8A0C0164-7557-4DAD-8C6E-78EEE90436A7}"/>
                  </a:ext>
                </a:extLst>
              </p:cNvPr>
              <p:cNvSpPr txBox="1">
                <a:spLocks noRot="1" noChangeAspect="1" noMove="1" noResize="1" noEditPoints="1" noAdjustHandles="1" noChangeArrowheads="1" noChangeShapeType="1" noTextEdit="1"/>
              </p:cNvSpPr>
              <p:nvPr/>
            </p:nvSpPr>
            <p:spPr>
              <a:xfrm>
                <a:off x="606663" y="3571644"/>
                <a:ext cx="7303218" cy="830997"/>
              </a:xfrm>
              <a:prstGeom prst="rect">
                <a:avLst/>
              </a:prstGeom>
              <a:blipFill>
                <a:blip r:embed="rId2"/>
                <a:stretch>
                  <a:fillRect/>
                </a:stretch>
              </a:blipFill>
            </p:spPr>
            <p:txBody>
              <a:bodyPr/>
              <a:lstStyle/>
              <a:p>
                <a:r>
                  <a:rPr lang="en-US">
                    <a:noFill/>
                  </a:rPr>
                  <a:t> </a:t>
                </a:r>
              </a:p>
            </p:txBody>
          </p:sp>
        </mc:Fallback>
      </mc:AlternateContent>
      <p:graphicFrame>
        <p:nvGraphicFramePr>
          <p:cNvPr id="3" name="Table 4">
            <a:extLst>
              <a:ext uri="{FF2B5EF4-FFF2-40B4-BE49-F238E27FC236}">
                <a16:creationId xmlns:a16="http://schemas.microsoft.com/office/drawing/2014/main" id="{F4D8740E-4E20-4C59-931F-0D7BF170967B}"/>
              </a:ext>
            </a:extLst>
          </p:cNvPr>
          <p:cNvGraphicFramePr>
            <a:graphicFrameLocks noGrp="1"/>
          </p:cNvGraphicFramePr>
          <p:nvPr>
            <p:extLst>
              <p:ext uri="{D42A27DB-BD31-4B8C-83A1-F6EECF244321}">
                <p14:modId xmlns:p14="http://schemas.microsoft.com/office/powerpoint/2010/main" val="4165010019"/>
              </p:ext>
            </p:extLst>
          </p:nvPr>
        </p:nvGraphicFramePr>
        <p:xfrm>
          <a:off x="499413" y="1403064"/>
          <a:ext cx="4664677" cy="1546165"/>
        </p:xfrm>
        <a:graphic>
          <a:graphicData uri="http://schemas.openxmlformats.org/drawingml/2006/table">
            <a:tbl>
              <a:tblPr firstRow="1" bandRow="1">
                <a:tableStyleId>{073A0DAA-6AF3-43AB-8588-CEC1D06C72B9}</a:tableStyleId>
              </a:tblPr>
              <a:tblGrid>
                <a:gridCol w="912432">
                  <a:extLst>
                    <a:ext uri="{9D8B030D-6E8A-4147-A177-3AD203B41FA5}">
                      <a16:colId xmlns:a16="http://schemas.microsoft.com/office/drawing/2014/main" val="2765756412"/>
                    </a:ext>
                  </a:extLst>
                </a:gridCol>
                <a:gridCol w="750449">
                  <a:extLst>
                    <a:ext uri="{9D8B030D-6E8A-4147-A177-3AD203B41FA5}">
                      <a16:colId xmlns:a16="http://schemas.microsoft.com/office/drawing/2014/main" val="2723069731"/>
                    </a:ext>
                  </a:extLst>
                </a:gridCol>
                <a:gridCol w="750449">
                  <a:extLst>
                    <a:ext uri="{9D8B030D-6E8A-4147-A177-3AD203B41FA5}">
                      <a16:colId xmlns:a16="http://schemas.microsoft.com/office/drawing/2014/main" val="60385555"/>
                    </a:ext>
                  </a:extLst>
                </a:gridCol>
                <a:gridCol w="750449">
                  <a:extLst>
                    <a:ext uri="{9D8B030D-6E8A-4147-A177-3AD203B41FA5}">
                      <a16:colId xmlns:a16="http://schemas.microsoft.com/office/drawing/2014/main" val="802919311"/>
                    </a:ext>
                  </a:extLst>
                </a:gridCol>
                <a:gridCol w="750449">
                  <a:extLst>
                    <a:ext uri="{9D8B030D-6E8A-4147-A177-3AD203B41FA5}">
                      <a16:colId xmlns:a16="http://schemas.microsoft.com/office/drawing/2014/main" val="885252014"/>
                    </a:ext>
                  </a:extLst>
                </a:gridCol>
                <a:gridCol w="750449">
                  <a:extLst>
                    <a:ext uri="{9D8B030D-6E8A-4147-A177-3AD203B41FA5}">
                      <a16:colId xmlns:a16="http://schemas.microsoft.com/office/drawing/2014/main" val="4180041902"/>
                    </a:ext>
                  </a:extLst>
                </a:gridCol>
              </a:tblGrid>
              <a:tr h="448885">
                <a:tc>
                  <a:txBody>
                    <a:bodyPr/>
                    <a:lstStyle/>
                    <a:p>
                      <a:pPr algn="ctr"/>
                      <a:r>
                        <a:rPr lang="en-US"/>
                        <a:t>Patient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H</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W</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H/W</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BMI</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tc>
                  <a:txBody>
                    <a:bodyPr/>
                    <a:lstStyle/>
                    <a:p>
                      <a:pPr algn="ctr"/>
                      <a:r>
                        <a:rPr lang="en-US"/>
                        <a:t>WBC</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546A"/>
                    </a:solidFill>
                  </a:tcPr>
                </a:tc>
                <a:extLst>
                  <a:ext uri="{0D108BD9-81ED-4DB2-BD59-A6C34878D82A}">
                    <a16:rowId xmlns:a16="http://schemas.microsoft.com/office/drawing/2014/main" val="719773696"/>
                  </a:ext>
                </a:extLst>
              </a:tr>
              <a:tr h="347749">
                <a:tc>
                  <a:txBody>
                    <a:bodyPr/>
                    <a:lstStyle/>
                    <a:p>
                      <a:pPr algn="ctr"/>
                      <a:r>
                        <a:rPr lang="en-US"/>
                        <a:t>001</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1.65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70</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42.4</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25.7</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8221795"/>
                  </a:ext>
                </a:extLst>
              </a:tr>
              <a:tr h="347749">
                <a:tc>
                  <a:txBody>
                    <a:bodyPr/>
                    <a:lstStyle/>
                    <a:p>
                      <a:pPr algn="ctr"/>
                      <a:r>
                        <a:rPr lang="en-US"/>
                        <a:t>002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1.85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85</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45.9</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24.8</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t>12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7992594"/>
                  </a:ext>
                </a:extLst>
              </a:tr>
              <a:tr h="347749">
                <a:tc>
                  <a:txBody>
                    <a:bodyPr/>
                    <a:lstStyle/>
                    <a:p>
                      <a:pPr algn="ctr"/>
                      <a:r>
                        <a:rPr lang="en-US"/>
                        <a: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957795"/>
                  </a:ext>
                </a:extLst>
              </a:tr>
            </a:tbl>
          </a:graphicData>
        </a:graphic>
      </p:graphicFrame>
      <p:graphicFrame>
        <p:nvGraphicFramePr>
          <p:cNvPr id="12" name="Table 4">
            <a:extLst>
              <a:ext uri="{FF2B5EF4-FFF2-40B4-BE49-F238E27FC236}">
                <a16:creationId xmlns:a16="http://schemas.microsoft.com/office/drawing/2014/main" id="{58936FBC-DAE9-4944-94EA-8056982B2DC4}"/>
              </a:ext>
            </a:extLst>
          </p:cNvPr>
          <p:cNvGraphicFramePr>
            <a:graphicFrameLocks noGrp="1"/>
          </p:cNvGraphicFramePr>
          <p:nvPr>
            <p:extLst>
              <p:ext uri="{D42A27DB-BD31-4B8C-83A1-F6EECF244321}">
                <p14:modId xmlns:p14="http://schemas.microsoft.com/office/powerpoint/2010/main" val="565935753"/>
              </p:ext>
            </p:extLst>
          </p:nvPr>
        </p:nvGraphicFramePr>
        <p:xfrm>
          <a:off x="8479062" y="3046533"/>
          <a:ext cx="3354411" cy="1483360"/>
        </p:xfrm>
        <a:graphic>
          <a:graphicData uri="http://schemas.openxmlformats.org/drawingml/2006/table">
            <a:tbl>
              <a:tblPr firstRow="1" bandRow="1">
                <a:tableStyleId>{073A0DAA-6AF3-43AB-8588-CEC1D06C72B9}</a:tableStyleId>
              </a:tblPr>
              <a:tblGrid>
                <a:gridCol w="912432">
                  <a:extLst>
                    <a:ext uri="{9D8B030D-6E8A-4147-A177-3AD203B41FA5}">
                      <a16:colId xmlns:a16="http://schemas.microsoft.com/office/drawing/2014/main" val="2765756412"/>
                    </a:ext>
                  </a:extLst>
                </a:gridCol>
                <a:gridCol w="813993">
                  <a:extLst>
                    <a:ext uri="{9D8B030D-6E8A-4147-A177-3AD203B41FA5}">
                      <a16:colId xmlns:a16="http://schemas.microsoft.com/office/drawing/2014/main" val="2723069731"/>
                    </a:ext>
                  </a:extLst>
                </a:gridCol>
                <a:gridCol w="813993">
                  <a:extLst>
                    <a:ext uri="{9D8B030D-6E8A-4147-A177-3AD203B41FA5}">
                      <a16:colId xmlns:a16="http://schemas.microsoft.com/office/drawing/2014/main" val="60385555"/>
                    </a:ext>
                  </a:extLst>
                </a:gridCol>
                <a:gridCol w="813993">
                  <a:extLst>
                    <a:ext uri="{9D8B030D-6E8A-4147-A177-3AD203B41FA5}">
                      <a16:colId xmlns:a16="http://schemas.microsoft.com/office/drawing/2014/main" val="885252014"/>
                    </a:ext>
                  </a:extLst>
                </a:gridCol>
              </a:tblGrid>
              <a:tr h="370840">
                <a:tc>
                  <a:txBody>
                    <a:bodyPr/>
                    <a:lstStyle/>
                    <a:p>
                      <a:pPr algn="ctr"/>
                      <a:r>
                        <a:rPr lang="en-US"/>
                        <a:t>Patient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ctr"/>
                      <a:r>
                        <a:rPr lang="en-US"/>
                        <a:t>PC1</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ctr"/>
                      <a:r>
                        <a:rPr lang="en-US"/>
                        <a:t>PC2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ctr"/>
                      <a:r>
                        <a:rPr lang="en-US"/>
                        <a: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extLst>
                  <a:ext uri="{0D108BD9-81ED-4DB2-BD59-A6C34878D82A}">
                    <a16:rowId xmlns:a16="http://schemas.microsoft.com/office/drawing/2014/main" val="719773696"/>
                  </a:ext>
                </a:extLst>
              </a:tr>
              <a:tr h="370840">
                <a:tc>
                  <a:txBody>
                    <a:bodyPr/>
                    <a:lstStyle/>
                    <a:p>
                      <a:pPr algn="ctr"/>
                      <a:r>
                        <a:rPr lang="en-US"/>
                        <a:t>001</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42.32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82.04</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8221795"/>
                  </a:ext>
                </a:extLst>
              </a:tr>
              <a:tr h="370840">
                <a:tc>
                  <a:txBody>
                    <a:bodyPr/>
                    <a:lstStyle/>
                    <a:p>
                      <a:pPr algn="ctr"/>
                      <a:r>
                        <a:rPr lang="en-US"/>
                        <a:t>002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50.43</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82.12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992594"/>
                  </a:ext>
                </a:extLst>
              </a:tr>
              <a:tr h="370840">
                <a:tc>
                  <a:txBody>
                    <a:bodyPr/>
                    <a:lstStyle/>
                    <a:p>
                      <a:pPr algn="ctr"/>
                      <a:r>
                        <a:rPr lang="en-US"/>
                        <a: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957795"/>
                  </a:ext>
                </a:extLst>
              </a:tr>
            </a:tbl>
          </a:graphicData>
        </a:graphic>
      </p:graphicFrame>
      <p:sp>
        <p:nvSpPr>
          <p:cNvPr id="6" name="Oval 5">
            <a:extLst>
              <a:ext uri="{FF2B5EF4-FFF2-40B4-BE49-F238E27FC236}">
                <a16:creationId xmlns:a16="http://schemas.microsoft.com/office/drawing/2014/main" id="{5136C0C8-BB94-4467-A27B-665F9891704A}"/>
              </a:ext>
            </a:extLst>
          </p:cNvPr>
          <p:cNvSpPr/>
          <p:nvPr/>
        </p:nvSpPr>
        <p:spPr>
          <a:xfrm>
            <a:off x="9322288" y="3379231"/>
            <a:ext cx="1687132" cy="8309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8" name="Straight Arrow Connector 7">
            <a:extLst>
              <a:ext uri="{FF2B5EF4-FFF2-40B4-BE49-F238E27FC236}">
                <a16:creationId xmlns:a16="http://schemas.microsoft.com/office/drawing/2014/main" id="{A2955C6B-A62D-468E-991B-925980E164AE}"/>
              </a:ext>
            </a:extLst>
          </p:cNvPr>
          <p:cNvCxnSpPr>
            <a:cxnSpLocks/>
            <a:stCxn id="6" idx="4"/>
          </p:cNvCxnSpPr>
          <p:nvPr/>
        </p:nvCxnSpPr>
        <p:spPr>
          <a:xfrm flipH="1">
            <a:off x="10156267" y="4210228"/>
            <a:ext cx="9587" cy="6523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DD28FE1-E460-499A-957B-1EC1D13A15F9}"/>
              </a:ext>
            </a:extLst>
          </p:cNvPr>
          <p:cNvSpPr txBox="1"/>
          <p:nvPr/>
        </p:nvSpPr>
        <p:spPr>
          <a:xfrm>
            <a:off x="9818534" y="4908858"/>
            <a:ext cx="869327" cy="369332"/>
          </a:xfrm>
          <a:prstGeom prst="rect">
            <a:avLst/>
          </a:prstGeom>
          <a:noFill/>
        </p:spPr>
        <p:txBody>
          <a:bodyPr wrap="square" rtlCol="0">
            <a:spAutoFit/>
          </a:bodyPr>
          <a:lstStyle/>
          <a:p>
            <a:r>
              <a:rPr lang="en-US" b="1"/>
              <a:t>scores</a:t>
            </a:r>
            <a:endParaRPr lang="en-IL" b="1"/>
          </a:p>
        </p:txBody>
      </p:sp>
      <p:sp>
        <p:nvSpPr>
          <p:cNvPr id="14" name="TextBox 13">
            <a:extLst>
              <a:ext uri="{FF2B5EF4-FFF2-40B4-BE49-F238E27FC236}">
                <a16:creationId xmlns:a16="http://schemas.microsoft.com/office/drawing/2014/main" id="{951B0BD6-A57E-49C3-A512-2B30F01019B1}"/>
              </a:ext>
            </a:extLst>
          </p:cNvPr>
          <p:cNvSpPr txBox="1"/>
          <p:nvPr/>
        </p:nvSpPr>
        <p:spPr>
          <a:xfrm>
            <a:off x="8479062" y="5291222"/>
            <a:ext cx="3567447" cy="369332"/>
          </a:xfrm>
          <a:prstGeom prst="rect">
            <a:avLst/>
          </a:prstGeom>
          <a:noFill/>
        </p:spPr>
        <p:txBody>
          <a:bodyPr wrap="square" rtlCol="0">
            <a:spAutoFit/>
          </a:bodyPr>
          <a:lstStyle/>
          <a:p>
            <a:pPr algn="ctr"/>
            <a:r>
              <a:rPr lang="he-IL"/>
              <a:t>הקואורדינטות החדשות של כל נקודה</a:t>
            </a:r>
            <a:endParaRPr lang="en-IL"/>
          </a:p>
        </p:txBody>
      </p:sp>
      <p:graphicFrame>
        <p:nvGraphicFramePr>
          <p:cNvPr id="17" name="Table 4">
            <a:extLst>
              <a:ext uri="{FF2B5EF4-FFF2-40B4-BE49-F238E27FC236}">
                <a16:creationId xmlns:a16="http://schemas.microsoft.com/office/drawing/2014/main" id="{B71C69E0-7BB4-493D-AE05-C365B49597A9}"/>
              </a:ext>
            </a:extLst>
          </p:cNvPr>
          <p:cNvGraphicFramePr>
            <a:graphicFrameLocks noGrp="1"/>
          </p:cNvGraphicFramePr>
          <p:nvPr>
            <p:extLst>
              <p:ext uri="{D42A27DB-BD31-4B8C-83A1-F6EECF244321}">
                <p14:modId xmlns:p14="http://schemas.microsoft.com/office/powerpoint/2010/main" val="3080329269"/>
              </p:ext>
            </p:extLst>
          </p:nvPr>
        </p:nvGraphicFramePr>
        <p:xfrm>
          <a:off x="145491" y="4918874"/>
          <a:ext cx="4168405" cy="1483360"/>
        </p:xfrm>
        <a:graphic>
          <a:graphicData uri="http://schemas.openxmlformats.org/drawingml/2006/table">
            <a:tbl>
              <a:tblPr firstRow="1" bandRow="1">
                <a:tableStyleId>{073A0DAA-6AF3-43AB-8588-CEC1D06C72B9}</a:tableStyleId>
              </a:tblPr>
              <a:tblGrid>
                <a:gridCol w="763365">
                  <a:extLst>
                    <a:ext uri="{9D8B030D-6E8A-4147-A177-3AD203B41FA5}">
                      <a16:colId xmlns:a16="http://schemas.microsoft.com/office/drawing/2014/main" val="2765756412"/>
                    </a:ext>
                  </a:extLst>
                </a:gridCol>
                <a:gridCol w="681008">
                  <a:extLst>
                    <a:ext uri="{9D8B030D-6E8A-4147-A177-3AD203B41FA5}">
                      <a16:colId xmlns:a16="http://schemas.microsoft.com/office/drawing/2014/main" val="2723069731"/>
                    </a:ext>
                  </a:extLst>
                </a:gridCol>
                <a:gridCol w="681008">
                  <a:extLst>
                    <a:ext uri="{9D8B030D-6E8A-4147-A177-3AD203B41FA5}">
                      <a16:colId xmlns:a16="http://schemas.microsoft.com/office/drawing/2014/main" val="60385555"/>
                    </a:ext>
                  </a:extLst>
                </a:gridCol>
                <a:gridCol w="681008">
                  <a:extLst>
                    <a:ext uri="{9D8B030D-6E8A-4147-A177-3AD203B41FA5}">
                      <a16:colId xmlns:a16="http://schemas.microsoft.com/office/drawing/2014/main" val="82409030"/>
                    </a:ext>
                  </a:extLst>
                </a:gridCol>
                <a:gridCol w="681008">
                  <a:extLst>
                    <a:ext uri="{9D8B030D-6E8A-4147-A177-3AD203B41FA5}">
                      <a16:colId xmlns:a16="http://schemas.microsoft.com/office/drawing/2014/main" val="885252014"/>
                    </a:ext>
                  </a:extLst>
                </a:gridCol>
                <a:gridCol w="681008">
                  <a:extLst>
                    <a:ext uri="{9D8B030D-6E8A-4147-A177-3AD203B41FA5}">
                      <a16:colId xmlns:a16="http://schemas.microsoft.com/office/drawing/2014/main" val="4180041902"/>
                    </a:ext>
                  </a:extLst>
                </a:gridCol>
              </a:tblGrid>
              <a:tr h="370840">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ctr"/>
                      <a:r>
                        <a:rPr lang="en-US"/>
                        <a:t>H</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ctr"/>
                      <a:r>
                        <a:rPr lang="en-US"/>
                        <a:t>W</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ctr"/>
                      <a:r>
                        <a:rPr lang="en-US"/>
                        <a:t>H/W</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ctr"/>
                      <a:r>
                        <a:rPr lang="en-US"/>
                        <a:t>BMI</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tc>
                  <a:txBody>
                    <a:bodyPr/>
                    <a:lstStyle/>
                    <a:p>
                      <a:pPr algn="ctr"/>
                      <a:r>
                        <a:rPr lang="en-US"/>
                        <a:t>WBC</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546A"/>
                    </a:solidFill>
                  </a:tcPr>
                </a:tc>
                <a:extLst>
                  <a:ext uri="{0D108BD9-81ED-4DB2-BD59-A6C34878D82A}">
                    <a16:rowId xmlns:a16="http://schemas.microsoft.com/office/drawing/2014/main" val="719773696"/>
                  </a:ext>
                </a:extLst>
              </a:tr>
              <a:tr h="370840">
                <a:tc>
                  <a:txBody>
                    <a:bodyPr/>
                    <a:lstStyle/>
                    <a:p>
                      <a:pPr algn="ctr"/>
                      <a:r>
                        <a:rPr lang="en-US"/>
                        <a:t>PC1</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0.2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-0.3</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0</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0.7</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0.6</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8221795"/>
                  </a:ext>
                </a:extLst>
              </a:tr>
              <a:tr h="370840">
                <a:tc>
                  <a:txBody>
                    <a:bodyPr/>
                    <a:lstStyle/>
                    <a:p>
                      <a:pPr algn="ctr"/>
                      <a:r>
                        <a:rPr lang="en-US"/>
                        <a:t>PC2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0.4</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0.9</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0</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0.1</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-0.2</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7992594"/>
                  </a:ext>
                </a:extLst>
              </a:tr>
              <a:tr h="370840">
                <a:tc>
                  <a:txBody>
                    <a:bodyPr/>
                    <a:lstStyle/>
                    <a:p>
                      <a:pPr algn="ctr"/>
                      <a:r>
                        <a:rPr lang="en-US"/>
                        <a:t>…</a:t>
                      </a: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L"/>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957795"/>
                  </a:ext>
                </a:extLst>
              </a:tr>
            </a:tbl>
          </a:graphicData>
        </a:graphic>
      </p:graphicFrame>
      <p:sp>
        <p:nvSpPr>
          <p:cNvPr id="18" name="Oval 17">
            <a:extLst>
              <a:ext uri="{FF2B5EF4-FFF2-40B4-BE49-F238E27FC236}">
                <a16:creationId xmlns:a16="http://schemas.microsoft.com/office/drawing/2014/main" id="{276B7DED-3B05-496F-908D-7A76ADC23248}"/>
              </a:ext>
            </a:extLst>
          </p:cNvPr>
          <p:cNvSpPr/>
          <p:nvPr/>
        </p:nvSpPr>
        <p:spPr>
          <a:xfrm>
            <a:off x="763929" y="5245055"/>
            <a:ext cx="3549966" cy="8309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20" name="Straight Arrow Connector 19">
            <a:extLst>
              <a:ext uri="{FF2B5EF4-FFF2-40B4-BE49-F238E27FC236}">
                <a16:creationId xmlns:a16="http://schemas.microsoft.com/office/drawing/2014/main" id="{DB24338A-8119-4445-BE99-79165ADCD7EA}"/>
              </a:ext>
            </a:extLst>
          </p:cNvPr>
          <p:cNvCxnSpPr>
            <a:cxnSpLocks/>
          </p:cNvCxnSpPr>
          <p:nvPr/>
        </p:nvCxnSpPr>
        <p:spPr>
          <a:xfrm>
            <a:off x="2501424" y="6076052"/>
            <a:ext cx="0" cy="5129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ABA8FA8-039E-4643-B95C-97071268C859}"/>
              </a:ext>
            </a:extLst>
          </p:cNvPr>
          <p:cNvSpPr txBox="1"/>
          <p:nvPr/>
        </p:nvSpPr>
        <p:spPr>
          <a:xfrm>
            <a:off x="2050757" y="6534996"/>
            <a:ext cx="976310" cy="369332"/>
          </a:xfrm>
          <a:prstGeom prst="rect">
            <a:avLst/>
          </a:prstGeom>
          <a:noFill/>
        </p:spPr>
        <p:txBody>
          <a:bodyPr wrap="square" rtlCol="0">
            <a:spAutoFit/>
          </a:bodyPr>
          <a:lstStyle/>
          <a:p>
            <a:r>
              <a:rPr lang="en-US" b="1" dirty="0"/>
              <a:t>loadings</a:t>
            </a:r>
            <a:endParaRPr lang="en-IL" b="1" dirty="0"/>
          </a:p>
        </p:txBody>
      </p:sp>
      <p:sp>
        <p:nvSpPr>
          <p:cNvPr id="22" name="TextBox 21">
            <a:extLst>
              <a:ext uri="{FF2B5EF4-FFF2-40B4-BE49-F238E27FC236}">
                <a16:creationId xmlns:a16="http://schemas.microsoft.com/office/drawing/2014/main" id="{81B39DD0-37D0-4870-AE05-ADE2BE7DC578}"/>
              </a:ext>
            </a:extLst>
          </p:cNvPr>
          <p:cNvSpPr txBox="1"/>
          <p:nvPr/>
        </p:nvSpPr>
        <p:spPr>
          <a:xfrm>
            <a:off x="4579718" y="5824896"/>
            <a:ext cx="2940815" cy="369332"/>
          </a:xfrm>
          <a:prstGeom prst="rect">
            <a:avLst/>
          </a:prstGeom>
          <a:noFill/>
        </p:spPr>
        <p:txBody>
          <a:bodyPr wrap="square" rtlCol="0">
            <a:spAutoFit/>
          </a:bodyPr>
          <a:lstStyle/>
          <a:p>
            <a:pPr algn="ctr" rtl="1"/>
            <a:r>
              <a:rPr lang="he-IL"/>
              <a:t>המשקל של כל משתנה בכל </a:t>
            </a:r>
            <a:r>
              <a:rPr lang="en-US"/>
              <a:t>PC</a:t>
            </a:r>
            <a:endParaRPr lang="en-IL"/>
          </a:p>
        </p:txBody>
      </p:sp>
    </p:spTree>
    <p:extLst>
      <p:ext uri="{BB962C8B-B14F-4D97-AF65-F5344CB8AC3E}">
        <p14:creationId xmlns:p14="http://schemas.microsoft.com/office/powerpoint/2010/main" val="142768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4" grpId="0"/>
      <p:bldP spid="18" grpId="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CFBE3-4A60-470E-A1CF-884548760419}"/>
              </a:ext>
            </a:extLst>
          </p:cNvPr>
          <p:cNvSpPr>
            <a:spLocks noGrp="1"/>
          </p:cNvSpPr>
          <p:nvPr>
            <p:ph type="body" sz="quarter" idx="13"/>
          </p:nvPr>
        </p:nvSpPr>
        <p:spPr/>
        <p:txBody>
          <a:bodyPr/>
          <a:lstStyle/>
          <a:p>
            <a:pPr rtl="1"/>
            <a:r>
              <a:rPr lang="en-US" dirty="0"/>
              <a:t>PCA</a:t>
            </a:r>
            <a:r>
              <a:rPr lang="he-IL" dirty="0"/>
              <a:t> על נתונים דו-מימדיים</a:t>
            </a:r>
            <a:endParaRPr lang="en-IL" dirty="0"/>
          </a:p>
        </p:txBody>
      </p:sp>
      <p:sp>
        <p:nvSpPr>
          <p:cNvPr id="4" name="TextBox 3">
            <a:extLst>
              <a:ext uri="{FF2B5EF4-FFF2-40B4-BE49-F238E27FC236}">
                <a16:creationId xmlns:a16="http://schemas.microsoft.com/office/drawing/2014/main" id="{A4435681-1E7A-4EFF-AA16-57C123667F5F}"/>
              </a:ext>
            </a:extLst>
          </p:cNvPr>
          <p:cNvSpPr txBox="1"/>
          <p:nvPr/>
        </p:nvSpPr>
        <p:spPr>
          <a:xfrm>
            <a:off x="4071815" y="1320800"/>
            <a:ext cx="7737231" cy="2228944"/>
          </a:xfrm>
          <a:prstGeom prst="rect">
            <a:avLst/>
          </a:prstGeom>
          <a:noFill/>
        </p:spPr>
        <p:txBody>
          <a:bodyPr wrap="square" rtlCol="0">
            <a:spAutoFit/>
          </a:bodyPr>
          <a:lstStyle/>
          <a:p>
            <a:pPr algn="r" rtl="1">
              <a:lnSpc>
                <a:spcPct val="200000"/>
              </a:lnSpc>
            </a:pPr>
            <a:r>
              <a:rPr lang="he-IL"/>
              <a:t>נתחיל משני מימדים</a:t>
            </a:r>
            <a:r>
              <a:rPr lang="en-US"/>
              <a:t> </a:t>
            </a:r>
            <a:r>
              <a:rPr lang="he-IL"/>
              <a:t>ונסתכל איך זה נראה ברב מימד ברב מימד</a:t>
            </a:r>
          </a:p>
          <a:p>
            <a:pPr algn="r" rtl="1">
              <a:lnSpc>
                <a:spcPct val="200000"/>
              </a:lnSpc>
            </a:pPr>
            <a:endParaRPr lang="he-IL"/>
          </a:p>
          <a:p>
            <a:pPr algn="r" rtl="1">
              <a:lnSpc>
                <a:spcPct val="200000"/>
              </a:lnSpc>
            </a:pPr>
            <a:endParaRPr lang="he-IL"/>
          </a:p>
          <a:p>
            <a:pPr algn="r" rtl="1">
              <a:lnSpc>
                <a:spcPct val="200000"/>
              </a:lnSpc>
            </a:pPr>
            <a:r>
              <a:rPr lang="he-IL"/>
              <a:t>איזה ציר (</a:t>
            </a:r>
            <a:r>
              <a:rPr lang="he-IL" err="1"/>
              <a:t>מצוייר</a:t>
            </a:r>
            <a:r>
              <a:rPr lang="he-IL"/>
              <a:t> או לא) תופס את רוב השונות של הנתונים?</a:t>
            </a:r>
            <a:endParaRPr lang="en-IL"/>
          </a:p>
        </p:txBody>
      </p:sp>
      <p:pic>
        <p:nvPicPr>
          <p:cNvPr id="5" name="תמונה 2">
            <a:extLst>
              <a:ext uri="{FF2B5EF4-FFF2-40B4-BE49-F238E27FC236}">
                <a16:creationId xmlns:a16="http://schemas.microsoft.com/office/drawing/2014/main" id="{13B13790-4D98-42F4-808A-CB7B1EB3B20C}"/>
              </a:ext>
            </a:extLst>
          </p:cNvPr>
          <p:cNvPicPr/>
          <p:nvPr/>
        </p:nvPicPr>
        <p:blipFill>
          <a:blip r:embed="rId2" cstate="print"/>
          <a:stretch>
            <a:fillRect/>
          </a:stretch>
        </p:blipFill>
        <p:spPr>
          <a:xfrm>
            <a:off x="1012100" y="2514735"/>
            <a:ext cx="3754120" cy="3219450"/>
          </a:xfrm>
          <a:prstGeom prst="rect">
            <a:avLst/>
          </a:prstGeom>
        </p:spPr>
      </p:pic>
      <p:sp>
        <p:nvSpPr>
          <p:cNvPr id="6" name="TextBox 5">
            <a:extLst>
              <a:ext uri="{FF2B5EF4-FFF2-40B4-BE49-F238E27FC236}">
                <a16:creationId xmlns:a16="http://schemas.microsoft.com/office/drawing/2014/main" id="{70BB3C54-6E75-4498-A623-98D416BFC66C}"/>
              </a:ext>
            </a:extLst>
          </p:cNvPr>
          <p:cNvSpPr txBox="1"/>
          <p:nvPr/>
        </p:nvSpPr>
        <p:spPr>
          <a:xfrm>
            <a:off x="2157623" y="5866713"/>
            <a:ext cx="1463073" cy="369332"/>
          </a:xfrm>
          <a:prstGeom prst="rect">
            <a:avLst/>
          </a:prstGeom>
          <a:noFill/>
        </p:spPr>
        <p:txBody>
          <a:bodyPr wrap="square" rtlCol="0">
            <a:spAutoFit/>
          </a:bodyPr>
          <a:lstStyle/>
          <a:p>
            <a:pPr algn="r" rtl="1"/>
            <a:r>
              <a:rPr lang="he-IL"/>
              <a:t>(לא גרף </a:t>
            </a:r>
            <a:r>
              <a:rPr lang="en-US"/>
              <a:t>PCA</a:t>
            </a:r>
            <a:r>
              <a:rPr lang="he-IL"/>
              <a:t>)</a:t>
            </a:r>
            <a:endParaRPr lang="en-IL"/>
          </a:p>
        </p:txBody>
      </p:sp>
    </p:spTree>
    <p:extLst>
      <p:ext uri="{BB962C8B-B14F-4D97-AF65-F5344CB8AC3E}">
        <p14:creationId xmlns:p14="http://schemas.microsoft.com/office/powerpoint/2010/main" val="305302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CFBE3-4A60-470E-A1CF-884548760419}"/>
              </a:ext>
            </a:extLst>
          </p:cNvPr>
          <p:cNvSpPr>
            <a:spLocks noGrp="1"/>
          </p:cNvSpPr>
          <p:nvPr>
            <p:ph type="body" sz="quarter" idx="13"/>
          </p:nvPr>
        </p:nvSpPr>
        <p:spPr/>
        <p:txBody>
          <a:bodyPr/>
          <a:lstStyle/>
          <a:p>
            <a:pPr rtl="1"/>
            <a:r>
              <a:rPr lang="en-US" dirty="0"/>
              <a:t>PCA</a:t>
            </a:r>
            <a:r>
              <a:rPr lang="he-IL" dirty="0"/>
              <a:t> על נתונים דו-מימדיים</a:t>
            </a:r>
            <a:endParaRPr lang="en-IL"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435681-1E7A-4EFF-AA16-57C123667F5F}"/>
                  </a:ext>
                </a:extLst>
              </p:cNvPr>
              <p:cNvSpPr txBox="1"/>
              <p:nvPr/>
            </p:nvSpPr>
            <p:spPr>
              <a:xfrm>
                <a:off x="5713047" y="1320800"/>
                <a:ext cx="6095999" cy="1754326"/>
              </a:xfrm>
              <a:prstGeom prst="rect">
                <a:avLst/>
              </a:prstGeom>
              <a:noFill/>
            </p:spPr>
            <p:txBody>
              <a:bodyPr wrap="square" rtlCol="0">
                <a:spAutoFit/>
              </a:bodyPr>
              <a:lstStyle/>
              <a:p>
                <a:pPr algn="r" rtl="1">
                  <a:lnSpc>
                    <a:spcPct val="200000"/>
                  </a:lnSpc>
                </a:pPr>
                <a:r>
                  <a:rPr lang="he-IL"/>
                  <a:t>אחוז השונות המוסברת:</a:t>
                </a:r>
              </a:p>
              <a:p>
                <a:pPr algn="r" rtl="1">
                  <a:lnSpc>
                    <a:spcPct val="20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𝑃𝐶</m:t>
                      </m:r>
                      <m:r>
                        <a:rPr lang="en-US" b="0" i="1" smtClean="0">
                          <a:latin typeface="Cambria Math" panose="02040503050406030204" pitchFamily="18" charset="0"/>
                        </a:rPr>
                        <m:t>1</m:t>
                      </m:r>
                      <m:r>
                        <a:rPr lang="en-US" b="0" i="1" smtClean="0">
                          <a:latin typeface="Cambria Math" panose="02040503050406030204" pitchFamily="18" charset="0"/>
                        </a:rPr>
                        <m:t> →   </m:t>
                      </m:r>
                      <m:r>
                        <a:rPr lang="en-US" b="0" i="1" smtClean="0">
                          <a:latin typeface="Cambria Math" panose="02040503050406030204" pitchFamily="18" charset="0"/>
                        </a:rPr>
                        <m:t>87</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m:t>
                      </m:r>
                    </m:oMath>
                    <m:oMath xmlns:m="http://schemas.openxmlformats.org/officeDocument/2006/math">
                      <m:r>
                        <a:rPr lang="en-US" b="0" i="1" smtClean="0">
                          <a:latin typeface="Cambria Math" panose="02040503050406030204" pitchFamily="18" charset="0"/>
                        </a:rPr>
                        <m:t>𝑃𝐶</m:t>
                      </m:r>
                      <m:r>
                        <a:rPr lang="en-US" b="0" i="1" smtClean="0">
                          <a:latin typeface="Cambria Math" panose="02040503050406030204" pitchFamily="18" charset="0"/>
                        </a:rPr>
                        <m:t>2</m:t>
                      </m:r>
                      <m:r>
                        <a:rPr lang="en-US" b="0" i="1" smtClean="0">
                          <a:latin typeface="Cambria Math" panose="02040503050406030204" pitchFamily="18" charset="0"/>
                        </a:rPr>
                        <m:t> →   </m:t>
                      </m:r>
                      <m:r>
                        <a:rPr lang="en-US" b="0" i="1" smtClean="0">
                          <a:latin typeface="Cambria Math" panose="02040503050406030204" pitchFamily="18" charset="0"/>
                        </a:rPr>
                        <m:t>12</m:t>
                      </m:r>
                      <m:r>
                        <a:rPr lang="en-US" b="0" i="1" smtClean="0">
                          <a:latin typeface="Cambria Math" panose="02040503050406030204" pitchFamily="18" charset="0"/>
                        </a:rPr>
                        <m:t>.</m:t>
                      </m:r>
                      <m:r>
                        <a:rPr lang="en-US" b="0" i="1" smtClean="0">
                          <a:latin typeface="Cambria Math" panose="02040503050406030204" pitchFamily="18" charset="0"/>
                        </a:rPr>
                        <m:t>8</m:t>
                      </m:r>
                      <m:r>
                        <a:rPr lang="en-US" b="0" i="1" smtClean="0">
                          <a:latin typeface="Cambria Math" panose="02040503050406030204" pitchFamily="18" charset="0"/>
                        </a:rPr>
                        <m:t>%</m:t>
                      </m:r>
                    </m:oMath>
                  </m:oMathPara>
                </a14:m>
                <a:endParaRPr lang="en-US" b="0"/>
              </a:p>
            </p:txBody>
          </p:sp>
        </mc:Choice>
        <mc:Fallback xmlns="">
          <p:sp>
            <p:nvSpPr>
              <p:cNvPr id="4" name="TextBox 3">
                <a:extLst>
                  <a:ext uri="{FF2B5EF4-FFF2-40B4-BE49-F238E27FC236}">
                    <a16:creationId xmlns:a16="http://schemas.microsoft.com/office/drawing/2014/main" id="{A4435681-1E7A-4EFF-AA16-57C123667F5F}"/>
                  </a:ext>
                </a:extLst>
              </p:cNvPr>
              <p:cNvSpPr txBox="1">
                <a:spLocks noRot="1" noChangeAspect="1" noMove="1" noResize="1" noEditPoints="1" noAdjustHandles="1" noChangeArrowheads="1" noChangeShapeType="1" noTextEdit="1"/>
              </p:cNvSpPr>
              <p:nvPr/>
            </p:nvSpPr>
            <p:spPr>
              <a:xfrm>
                <a:off x="5713047" y="1320800"/>
                <a:ext cx="6095999" cy="1754326"/>
              </a:xfrm>
              <a:prstGeom prst="rect">
                <a:avLst/>
              </a:prstGeom>
              <a:blipFill>
                <a:blip r:embed="rId2"/>
                <a:stretch>
                  <a:fillRect r="-900"/>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5981C0B2-FCDB-48D0-87A8-E408D78C35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43190"/>
            <a:ext cx="6095999" cy="5130308"/>
          </a:xfrm>
          <a:prstGeom prst="rect">
            <a:avLst/>
          </a:prstGeom>
          <a:noFill/>
          <a:ln>
            <a:noFill/>
          </a:ln>
        </p:spPr>
      </p:pic>
      <p:pic>
        <p:nvPicPr>
          <p:cNvPr id="8" name="תמונה 8">
            <a:extLst>
              <a:ext uri="{FF2B5EF4-FFF2-40B4-BE49-F238E27FC236}">
                <a16:creationId xmlns:a16="http://schemas.microsoft.com/office/drawing/2014/main" id="{73247A1C-4D4D-4206-83FC-0DEC7A8B1974}"/>
              </a:ext>
            </a:extLst>
          </p:cNvPr>
          <p:cNvPicPr/>
          <p:nvPr/>
        </p:nvPicPr>
        <p:blipFill>
          <a:blip r:embed="rId4" cstate="print"/>
          <a:stretch>
            <a:fillRect/>
          </a:stretch>
        </p:blipFill>
        <p:spPr>
          <a:xfrm>
            <a:off x="7243212" y="3480832"/>
            <a:ext cx="3707130" cy="3076575"/>
          </a:xfrm>
          <a:prstGeom prst="rect">
            <a:avLst/>
          </a:prstGeom>
        </p:spPr>
      </p:pic>
      <p:cxnSp>
        <p:nvCxnSpPr>
          <p:cNvPr id="9" name="Straight Arrow Connector 8">
            <a:extLst>
              <a:ext uri="{FF2B5EF4-FFF2-40B4-BE49-F238E27FC236}">
                <a16:creationId xmlns:a16="http://schemas.microsoft.com/office/drawing/2014/main" id="{0BF7E59A-90B7-4939-86C7-33DBD4FC6153}"/>
              </a:ext>
            </a:extLst>
          </p:cNvPr>
          <p:cNvCxnSpPr/>
          <p:nvPr/>
        </p:nvCxnSpPr>
        <p:spPr>
          <a:xfrm>
            <a:off x="5666704" y="4031087"/>
            <a:ext cx="1313645" cy="785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140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2F7E7E-5520-45AC-95C9-A3478C40FCF0}"/>
              </a:ext>
            </a:extLst>
          </p:cNvPr>
          <p:cNvSpPr>
            <a:spLocks noGrp="1"/>
          </p:cNvSpPr>
          <p:nvPr>
            <p:ph type="body" sz="quarter" idx="13"/>
          </p:nvPr>
        </p:nvSpPr>
        <p:spPr/>
        <p:txBody>
          <a:bodyPr/>
          <a:lstStyle/>
          <a:p>
            <a:r>
              <a:rPr lang="he-IL"/>
              <a:t>שאלה</a:t>
            </a:r>
            <a:endParaRPr lang="en-IL"/>
          </a:p>
        </p:txBody>
      </p:sp>
      <p:sp>
        <p:nvSpPr>
          <p:cNvPr id="6" name="TextBox 5">
            <a:extLst>
              <a:ext uri="{FF2B5EF4-FFF2-40B4-BE49-F238E27FC236}">
                <a16:creationId xmlns:a16="http://schemas.microsoft.com/office/drawing/2014/main" id="{A876CD3B-1FE5-4306-B7FA-F36000E9D6A3}"/>
              </a:ext>
            </a:extLst>
          </p:cNvPr>
          <p:cNvSpPr txBox="1"/>
          <p:nvPr/>
        </p:nvSpPr>
        <p:spPr>
          <a:xfrm>
            <a:off x="6979534" y="1250066"/>
            <a:ext cx="4861367" cy="646331"/>
          </a:xfrm>
          <a:prstGeom prst="rect">
            <a:avLst/>
          </a:prstGeom>
          <a:noFill/>
        </p:spPr>
        <p:txBody>
          <a:bodyPr wrap="square" rtlCol="0">
            <a:spAutoFit/>
          </a:bodyPr>
          <a:lstStyle/>
          <a:p>
            <a:pPr marL="285750" indent="-285750" algn="r" rtl="1">
              <a:buFont typeface="Arial" panose="020B0604020202020204" pitchFamily="34" charset="0"/>
              <a:buChar char="•"/>
            </a:pPr>
            <a:r>
              <a:rPr lang="he-IL"/>
              <a:t>איך נצפה שיראה גרף </a:t>
            </a:r>
            <a:r>
              <a:rPr lang="en-US"/>
              <a:t>PCA</a:t>
            </a:r>
            <a:r>
              <a:rPr lang="he-IL"/>
              <a:t> שבו ציר </a:t>
            </a:r>
            <a:r>
              <a:rPr lang="en-US"/>
              <a:t>PC1</a:t>
            </a:r>
            <a:r>
              <a:rPr lang="he-IL"/>
              <a:t> תופס 100% מהשונות?</a:t>
            </a:r>
            <a:endParaRPr lang="en-IL"/>
          </a:p>
        </p:txBody>
      </p:sp>
      <p:sp>
        <p:nvSpPr>
          <p:cNvPr id="7" name="TextBox 6">
            <a:extLst>
              <a:ext uri="{FF2B5EF4-FFF2-40B4-BE49-F238E27FC236}">
                <a16:creationId xmlns:a16="http://schemas.microsoft.com/office/drawing/2014/main" id="{6F08C1EC-8634-470E-B463-77256129A089}"/>
              </a:ext>
            </a:extLst>
          </p:cNvPr>
          <p:cNvSpPr txBox="1"/>
          <p:nvPr/>
        </p:nvSpPr>
        <p:spPr>
          <a:xfrm>
            <a:off x="6979534" y="3983620"/>
            <a:ext cx="4861367" cy="646331"/>
          </a:xfrm>
          <a:prstGeom prst="rect">
            <a:avLst/>
          </a:prstGeom>
          <a:noFill/>
        </p:spPr>
        <p:txBody>
          <a:bodyPr wrap="square" rtlCol="0">
            <a:spAutoFit/>
          </a:bodyPr>
          <a:lstStyle/>
          <a:p>
            <a:pPr marL="285750" indent="-285750" algn="r" rtl="1">
              <a:buFont typeface="Arial" panose="020B0604020202020204" pitchFamily="34" charset="0"/>
              <a:buChar char="•"/>
            </a:pPr>
            <a:r>
              <a:rPr lang="he-IL" dirty="0"/>
              <a:t>חוקר ביצע </a:t>
            </a:r>
            <a:r>
              <a:rPr lang="en-US" dirty="0"/>
              <a:t>PCA</a:t>
            </a:r>
            <a:r>
              <a:rPr lang="he-IL" dirty="0"/>
              <a:t> על הנתונים. מה יהיה אחוז השונות המוסבר ע"י כל אחד מהצירים?</a:t>
            </a:r>
            <a:endParaRPr lang="en-IL" dirty="0"/>
          </a:p>
        </p:txBody>
      </p:sp>
      <p:grpSp>
        <p:nvGrpSpPr>
          <p:cNvPr id="12" name="Group 11">
            <a:extLst>
              <a:ext uri="{FF2B5EF4-FFF2-40B4-BE49-F238E27FC236}">
                <a16:creationId xmlns:a16="http://schemas.microsoft.com/office/drawing/2014/main" id="{E392EFC4-8AE2-439B-BE1A-36F93A84845E}"/>
              </a:ext>
            </a:extLst>
          </p:cNvPr>
          <p:cNvGrpSpPr/>
          <p:nvPr/>
        </p:nvGrpSpPr>
        <p:grpSpPr>
          <a:xfrm>
            <a:off x="3148314" y="1597306"/>
            <a:ext cx="1968622" cy="1423686"/>
            <a:chOff x="3148314" y="1597306"/>
            <a:chExt cx="1968622" cy="1423686"/>
          </a:xfrm>
        </p:grpSpPr>
        <p:cxnSp>
          <p:nvCxnSpPr>
            <p:cNvPr id="9" name="Straight Arrow Connector 8">
              <a:extLst>
                <a:ext uri="{FF2B5EF4-FFF2-40B4-BE49-F238E27FC236}">
                  <a16:creationId xmlns:a16="http://schemas.microsoft.com/office/drawing/2014/main" id="{018132ED-70A7-4482-8075-255FB6A59C14}"/>
                </a:ext>
              </a:extLst>
            </p:cNvPr>
            <p:cNvCxnSpPr>
              <a:cxnSpLocks/>
            </p:cNvCxnSpPr>
            <p:nvPr/>
          </p:nvCxnSpPr>
          <p:spPr>
            <a:xfrm flipV="1">
              <a:off x="3148314" y="1597306"/>
              <a:ext cx="0" cy="14236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AFC0A6C-AC0E-4B98-A2A9-F3D3BD6A7655}"/>
                </a:ext>
              </a:extLst>
            </p:cNvPr>
            <p:cNvCxnSpPr>
              <a:cxnSpLocks/>
            </p:cNvCxnSpPr>
            <p:nvPr/>
          </p:nvCxnSpPr>
          <p:spPr>
            <a:xfrm rot="5400000" flipH="1" flipV="1">
              <a:off x="4132625" y="2036681"/>
              <a:ext cx="0" cy="1968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3" name="TextBox 12">
            <a:extLst>
              <a:ext uri="{FF2B5EF4-FFF2-40B4-BE49-F238E27FC236}">
                <a16:creationId xmlns:a16="http://schemas.microsoft.com/office/drawing/2014/main" id="{77140BE0-5977-4A31-867B-097F15F7A7F9}"/>
              </a:ext>
            </a:extLst>
          </p:cNvPr>
          <p:cNvSpPr txBox="1"/>
          <p:nvPr/>
        </p:nvSpPr>
        <p:spPr>
          <a:xfrm>
            <a:off x="5116936" y="2836326"/>
            <a:ext cx="567160" cy="369332"/>
          </a:xfrm>
          <a:prstGeom prst="rect">
            <a:avLst/>
          </a:prstGeom>
          <a:noFill/>
        </p:spPr>
        <p:txBody>
          <a:bodyPr wrap="square" rtlCol="0">
            <a:spAutoFit/>
          </a:bodyPr>
          <a:lstStyle/>
          <a:p>
            <a:r>
              <a:rPr lang="en-US"/>
              <a:t>PC1</a:t>
            </a:r>
            <a:endParaRPr lang="en-IL"/>
          </a:p>
        </p:txBody>
      </p:sp>
      <p:sp>
        <p:nvSpPr>
          <p:cNvPr id="14" name="TextBox 13">
            <a:extLst>
              <a:ext uri="{FF2B5EF4-FFF2-40B4-BE49-F238E27FC236}">
                <a16:creationId xmlns:a16="http://schemas.microsoft.com/office/drawing/2014/main" id="{361520CB-CEB6-47E7-BCD6-5C4FA1409243}"/>
              </a:ext>
            </a:extLst>
          </p:cNvPr>
          <p:cNvSpPr txBox="1"/>
          <p:nvPr/>
        </p:nvSpPr>
        <p:spPr>
          <a:xfrm>
            <a:off x="2864734" y="1250066"/>
            <a:ext cx="567160" cy="369332"/>
          </a:xfrm>
          <a:prstGeom prst="rect">
            <a:avLst/>
          </a:prstGeom>
          <a:noFill/>
        </p:spPr>
        <p:txBody>
          <a:bodyPr wrap="square" rtlCol="0">
            <a:spAutoFit/>
          </a:bodyPr>
          <a:lstStyle/>
          <a:p>
            <a:r>
              <a:rPr lang="en-US"/>
              <a:t>PC2</a:t>
            </a:r>
            <a:endParaRPr lang="en-IL"/>
          </a:p>
        </p:txBody>
      </p:sp>
      <p:grpSp>
        <p:nvGrpSpPr>
          <p:cNvPr id="15" name="Group 14">
            <a:extLst>
              <a:ext uri="{FF2B5EF4-FFF2-40B4-BE49-F238E27FC236}">
                <a16:creationId xmlns:a16="http://schemas.microsoft.com/office/drawing/2014/main" id="{906FC082-09EA-4755-B6AB-19DE15548311}"/>
              </a:ext>
            </a:extLst>
          </p:cNvPr>
          <p:cNvGrpSpPr/>
          <p:nvPr/>
        </p:nvGrpSpPr>
        <p:grpSpPr>
          <a:xfrm>
            <a:off x="3148314" y="4996893"/>
            <a:ext cx="1968622" cy="1423686"/>
            <a:chOff x="3148314" y="1597306"/>
            <a:chExt cx="1968622" cy="1423686"/>
          </a:xfrm>
        </p:grpSpPr>
        <p:cxnSp>
          <p:nvCxnSpPr>
            <p:cNvPr id="16" name="Straight Arrow Connector 15">
              <a:extLst>
                <a:ext uri="{FF2B5EF4-FFF2-40B4-BE49-F238E27FC236}">
                  <a16:creationId xmlns:a16="http://schemas.microsoft.com/office/drawing/2014/main" id="{9F917FDC-3433-465B-8E22-97B3987A32A7}"/>
                </a:ext>
              </a:extLst>
            </p:cNvPr>
            <p:cNvCxnSpPr>
              <a:cxnSpLocks/>
            </p:cNvCxnSpPr>
            <p:nvPr/>
          </p:nvCxnSpPr>
          <p:spPr>
            <a:xfrm flipV="1">
              <a:off x="3148314" y="1597306"/>
              <a:ext cx="0" cy="14236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EB95E81-116D-44B3-8809-DCAD36218980}"/>
                </a:ext>
              </a:extLst>
            </p:cNvPr>
            <p:cNvCxnSpPr>
              <a:cxnSpLocks/>
            </p:cNvCxnSpPr>
            <p:nvPr/>
          </p:nvCxnSpPr>
          <p:spPr>
            <a:xfrm rot="5400000" flipH="1" flipV="1">
              <a:off x="4132625" y="2036681"/>
              <a:ext cx="0" cy="1968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8" name="TextBox 17">
            <a:extLst>
              <a:ext uri="{FF2B5EF4-FFF2-40B4-BE49-F238E27FC236}">
                <a16:creationId xmlns:a16="http://schemas.microsoft.com/office/drawing/2014/main" id="{B5AF08A3-4F98-400C-9957-37571632C0DE}"/>
              </a:ext>
            </a:extLst>
          </p:cNvPr>
          <p:cNvSpPr txBox="1"/>
          <p:nvPr/>
        </p:nvSpPr>
        <p:spPr>
          <a:xfrm>
            <a:off x="5116936" y="6235913"/>
            <a:ext cx="567160" cy="369332"/>
          </a:xfrm>
          <a:prstGeom prst="rect">
            <a:avLst/>
          </a:prstGeom>
          <a:noFill/>
        </p:spPr>
        <p:txBody>
          <a:bodyPr wrap="square" rtlCol="0">
            <a:spAutoFit/>
          </a:bodyPr>
          <a:lstStyle/>
          <a:p>
            <a:r>
              <a:rPr lang="en-US"/>
              <a:t>x</a:t>
            </a:r>
            <a:endParaRPr lang="en-IL"/>
          </a:p>
        </p:txBody>
      </p:sp>
      <p:sp>
        <p:nvSpPr>
          <p:cNvPr id="19" name="TextBox 18">
            <a:extLst>
              <a:ext uri="{FF2B5EF4-FFF2-40B4-BE49-F238E27FC236}">
                <a16:creationId xmlns:a16="http://schemas.microsoft.com/office/drawing/2014/main" id="{060098E7-0344-4C72-84E7-C35EFF8AE72A}"/>
              </a:ext>
            </a:extLst>
          </p:cNvPr>
          <p:cNvSpPr txBox="1"/>
          <p:nvPr/>
        </p:nvSpPr>
        <p:spPr>
          <a:xfrm>
            <a:off x="2864734" y="4649653"/>
            <a:ext cx="567160" cy="369332"/>
          </a:xfrm>
          <a:prstGeom prst="rect">
            <a:avLst/>
          </a:prstGeom>
          <a:noFill/>
        </p:spPr>
        <p:txBody>
          <a:bodyPr wrap="square" rtlCol="0">
            <a:spAutoFit/>
          </a:bodyPr>
          <a:lstStyle/>
          <a:p>
            <a:r>
              <a:rPr lang="en-US"/>
              <a:t>y</a:t>
            </a:r>
            <a:endParaRPr lang="en-IL"/>
          </a:p>
        </p:txBody>
      </p:sp>
      <p:sp>
        <p:nvSpPr>
          <p:cNvPr id="20" name="Oval 19">
            <a:extLst>
              <a:ext uri="{FF2B5EF4-FFF2-40B4-BE49-F238E27FC236}">
                <a16:creationId xmlns:a16="http://schemas.microsoft.com/office/drawing/2014/main" id="{F5903DED-8E93-453A-ADF0-0E6915CD5904}"/>
              </a:ext>
            </a:extLst>
          </p:cNvPr>
          <p:cNvSpPr/>
          <p:nvPr/>
        </p:nvSpPr>
        <p:spPr>
          <a:xfrm>
            <a:off x="3287210" y="6235913"/>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Oval 20">
            <a:extLst>
              <a:ext uri="{FF2B5EF4-FFF2-40B4-BE49-F238E27FC236}">
                <a16:creationId xmlns:a16="http://schemas.microsoft.com/office/drawing/2014/main" id="{A2FC91AB-F348-4EFF-9CD0-E352FF5E8212}"/>
              </a:ext>
            </a:extLst>
          </p:cNvPr>
          <p:cNvSpPr/>
          <p:nvPr/>
        </p:nvSpPr>
        <p:spPr>
          <a:xfrm>
            <a:off x="3463422" y="6071606"/>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2" name="Oval 21">
            <a:extLst>
              <a:ext uri="{FF2B5EF4-FFF2-40B4-BE49-F238E27FC236}">
                <a16:creationId xmlns:a16="http://schemas.microsoft.com/office/drawing/2014/main" id="{F63724FA-92B9-44C4-809A-78A3002358CD}"/>
              </a:ext>
            </a:extLst>
          </p:cNvPr>
          <p:cNvSpPr/>
          <p:nvPr/>
        </p:nvSpPr>
        <p:spPr>
          <a:xfrm>
            <a:off x="3639634" y="5907299"/>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3" name="Oval 22">
            <a:extLst>
              <a:ext uri="{FF2B5EF4-FFF2-40B4-BE49-F238E27FC236}">
                <a16:creationId xmlns:a16="http://schemas.microsoft.com/office/drawing/2014/main" id="{4CE27388-7590-41C6-A988-EAB414549946}"/>
              </a:ext>
            </a:extLst>
          </p:cNvPr>
          <p:cNvSpPr/>
          <p:nvPr/>
        </p:nvSpPr>
        <p:spPr>
          <a:xfrm>
            <a:off x="3815846" y="5742992"/>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4" name="Oval 23">
            <a:extLst>
              <a:ext uri="{FF2B5EF4-FFF2-40B4-BE49-F238E27FC236}">
                <a16:creationId xmlns:a16="http://schemas.microsoft.com/office/drawing/2014/main" id="{6E41294D-1436-44DD-8176-4230872B5DE5}"/>
              </a:ext>
            </a:extLst>
          </p:cNvPr>
          <p:cNvSpPr/>
          <p:nvPr/>
        </p:nvSpPr>
        <p:spPr>
          <a:xfrm>
            <a:off x="3992058" y="5578685"/>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5" name="Oval 24">
            <a:extLst>
              <a:ext uri="{FF2B5EF4-FFF2-40B4-BE49-F238E27FC236}">
                <a16:creationId xmlns:a16="http://schemas.microsoft.com/office/drawing/2014/main" id="{AB966229-40D8-4B30-9A5A-A9BEDE765D37}"/>
              </a:ext>
            </a:extLst>
          </p:cNvPr>
          <p:cNvSpPr/>
          <p:nvPr/>
        </p:nvSpPr>
        <p:spPr>
          <a:xfrm>
            <a:off x="4168270" y="5414378"/>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6" name="Oval 25">
            <a:extLst>
              <a:ext uri="{FF2B5EF4-FFF2-40B4-BE49-F238E27FC236}">
                <a16:creationId xmlns:a16="http://schemas.microsoft.com/office/drawing/2014/main" id="{8F738E1F-5595-43A0-98B4-C557FC3C7861}"/>
              </a:ext>
            </a:extLst>
          </p:cNvPr>
          <p:cNvSpPr/>
          <p:nvPr/>
        </p:nvSpPr>
        <p:spPr>
          <a:xfrm>
            <a:off x="4344482" y="5250071"/>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7" name="Oval 26">
            <a:extLst>
              <a:ext uri="{FF2B5EF4-FFF2-40B4-BE49-F238E27FC236}">
                <a16:creationId xmlns:a16="http://schemas.microsoft.com/office/drawing/2014/main" id="{DEFFED5B-9B54-458A-BE6A-A5E4769DFBC7}"/>
              </a:ext>
            </a:extLst>
          </p:cNvPr>
          <p:cNvSpPr/>
          <p:nvPr/>
        </p:nvSpPr>
        <p:spPr>
          <a:xfrm>
            <a:off x="4520694" y="508576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4246870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4602</TotalTime>
  <Words>1415</Words>
  <Application>Microsoft Office PowerPoint</Application>
  <PresentationFormat>Widescreen</PresentationFormat>
  <Paragraphs>243</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Mayan Briller</dc:creator>
  <cp:lastModifiedBy>Mayan Briller</cp:lastModifiedBy>
  <cp:revision>5</cp:revision>
  <cp:lastPrinted>2020-06-29T06:41:12Z</cp:lastPrinted>
  <dcterms:created xsi:type="dcterms:W3CDTF">2020-05-05T06:19:03Z</dcterms:created>
  <dcterms:modified xsi:type="dcterms:W3CDTF">2022-06-30T10:11:09Z</dcterms:modified>
</cp:coreProperties>
</file>