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7" r:id="rId5"/>
    <p:sldId id="259" r:id="rId6"/>
    <p:sldId id="260" r:id="rId7"/>
    <p:sldId id="261" r:id="rId8"/>
    <p:sldId id="262" r:id="rId9"/>
    <p:sldId id="263" r:id="rId10"/>
    <p:sldId id="275" r:id="rId11"/>
    <p:sldId id="265" r:id="rId12"/>
    <p:sldId id="266" r:id="rId13"/>
    <p:sldId id="267" r:id="rId14"/>
    <p:sldId id="268" r:id="rId15"/>
    <p:sldId id="281" r:id="rId16"/>
    <p:sldId id="282" r:id="rId17"/>
    <p:sldId id="269" r:id="rId18"/>
    <p:sldId id="270" r:id="rId19"/>
    <p:sldId id="271" r:id="rId20"/>
    <p:sldId id="272" r:id="rId21"/>
    <p:sldId id="276" r:id="rId22"/>
    <p:sldId id="277" r:id="rId23"/>
    <p:sldId id="278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1C037-BD67-42EC-9015-FA1D57BC8A08}" v="11" dt="2021-06-16T13:54:56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69" autoAdjust="0"/>
  </p:normalViewPr>
  <p:slideViewPr>
    <p:cSldViewPr snapToGrid="0">
      <p:cViewPr varScale="1">
        <p:scale>
          <a:sx n="158" d="100"/>
          <a:sy n="158" d="100"/>
        </p:scale>
        <p:origin x="41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n Briller" userId="fadfc235-5092-4476-b94c-6f16f0276611" providerId="ADAL" clId="{60D1C037-BD67-42EC-9015-FA1D57BC8A08}"/>
    <pc:docChg chg="undo custSel addSld delSld modSld">
      <pc:chgData name="Mayan Briller" userId="fadfc235-5092-4476-b94c-6f16f0276611" providerId="ADAL" clId="{60D1C037-BD67-42EC-9015-FA1D57BC8A08}" dt="2021-06-16T13:54:56.003" v="188"/>
      <pc:docMkLst>
        <pc:docMk/>
      </pc:docMkLst>
      <pc:sldChg chg="addSp delSp modSp new mod">
        <pc:chgData name="Mayan Briller" userId="fadfc235-5092-4476-b94c-6f16f0276611" providerId="ADAL" clId="{60D1C037-BD67-42EC-9015-FA1D57BC8A08}" dt="2021-06-16T13:51:44.362" v="119" actId="1076"/>
        <pc:sldMkLst>
          <pc:docMk/>
          <pc:sldMk cId="2099457731" sldId="272"/>
        </pc:sldMkLst>
        <pc:spChg chg="mod">
          <ac:chgData name="Mayan Briller" userId="fadfc235-5092-4476-b94c-6f16f0276611" providerId="ADAL" clId="{60D1C037-BD67-42EC-9015-FA1D57BC8A08}" dt="2021-06-16T13:50:48.695" v="21" actId="20577"/>
          <ac:spMkLst>
            <pc:docMk/>
            <pc:sldMk cId="2099457731" sldId="272"/>
            <ac:spMk id="2" creationId="{C8C8C278-B423-4101-BC2C-271C231EC135}"/>
          </ac:spMkLst>
        </pc:spChg>
        <pc:spChg chg="del">
          <ac:chgData name="Mayan Briller" userId="fadfc235-5092-4476-b94c-6f16f0276611" providerId="ADAL" clId="{60D1C037-BD67-42EC-9015-FA1D57BC8A08}" dt="2021-06-16T13:51:10.351" v="26" actId="478"/>
          <ac:spMkLst>
            <pc:docMk/>
            <pc:sldMk cId="2099457731" sldId="272"/>
            <ac:spMk id="3" creationId="{564CB454-7ADC-4951-AD3B-145B47D0D620}"/>
          </ac:spMkLst>
        </pc:spChg>
        <pc:spChg chg="add mod">
          <ac:chgData name="Mayan Briller" userId="fadfc235-5092-4476-b94c-6f16f0276611" providerId="ADAL" clId="{60D1C037-BD67-42EC-9015-FA1D57BC8A08}" dt="2021-06-16T13:51:44.362" v="119" actId="1076"/>
          <ac:spMkLst>
            <pc:docMk/>
            <pc:sldMk cId="2099457731" sldId="272"/>
            <ac:spMk id="5" creationId="{D69FD962-27DB-4CA4-9DAE-5383C8BD140D}"/>
          </ac:spMkLst>
        </pc:spChg>
        <pc:picChg chg="add mod">
          <ac:chgData name="Mayan Briller" userId="fadfc235-5092-4476-b94c-6f16f0276611" providerId="ADAL" clId="{60D1C037-BD67-42EC-9015-FA1D57BC8A08}" dt="2021-06-16T13:51:02.790" v="25"/>
          <ac:picMkLst>
            <pc:docMk/>
            <pc:sldMk cId="2099457731" sldId="272"/>
            <ac:picMk id="4" creationId="{9BB14319-ECDB-4588-9A2F-1BEAD9F1B1D9}"/>
          </ac:picMkLst>
        </pc:picChg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3822644815" sldId="272"/>
        </pc:sldMkLst>
      </pc:sldChg>
      <pc:sldChg chg="addSp delSp modSp new mod">
        <pc:chgData name="Mayan Briller" userId="fadfc235-5092-4476-b94c-6f16f0276611" providerId="ADAL" clId="{60D1C037-BD67-42EC-9015-FA1D57BC8A08}" dt="2021-06-16T13:52:17.304" v="138"/>
        <pc:sldMkLst>
          <pc:docMk/>
          <pc:sldMk cId="2479193433" sldId="273"/>
        </pc:sldMkLst>
        <pc:spChg chg="mod">
          <ac:chgData name="Mayan Briller" userId="fadfc235-5092-4476-b94c-6f16f0276611" providerId="ADAL" clId="{60D1C037-BD67-42EC-9015-FA1D57BC8A08}" dt="2021-06-16T13:51:55.016" v="130" actId="20577"/>
          <ac:spMkLst>
            <pc:docMk/>
            <pc:sldMk cId="2479193433" sldId="273"/>
            <ac:spMk id="2" creationId="{55850539-0391-4187-8715-97AA76D70CE8}"/>
          </ac:spMkLst>
        </pc:spChg>
        <pc:spChg chg="del">
          <ac:chgData name="Mayan Briller" userId="fadfc235-5092-4476-b94c-6f16f0276611" providerId="ADAL" clId="{60D1C037-BD67-42EC-9015-FA1D57BC8A08}" dt="2021-06-16T13:51:59.590" v="132" actId="478"/>
          <ac:spMkLst>
            <pc:docMk/>
            <pc:sldMk cId="2479193433" sldId="273"/>
            <ac:spMk id="3" creationId="{A8803968-B60E-4A81-B229-A38E8EA17473}"/>
          </ac:spMkLst>
        </pc:spChg>
        <pc:picChg chg="add mod">
          <ac:chgData name="Mayan Briller" userId="fadfc235-5092-4476-b94c-6f16f0276611" providerId="ADAL" clId="{60D1C037-BD67-42EC-9015-FA1D57BC8A08}" dt="2021-06-16T13:52:17.304" v="138"/>
          <ac:picMkLst>
            <pc:docMk/>
            <pc:sldMk cId="2479193433" sldId="273"/>
            <ac:picMk id="4" creationId="{F8E32F14-90B3-45CD-B199-20483385FBE1}"/>
          </ac:picMkLst>
        </pc:picChg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3642852695" sldId="273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1504929468" sldId="274"/>
        </pc:sldMkLst>
      </pc:sldChg>
      <pc:sldChg chg="addSp delSp modSp new mod setBg">
        <pc:chgData name="Mayan Briller" userId="fadfc235-5092-4476-b94c-6f16f0276611" providerId="ADAL" clId="{60D1C037-BD67-42EC-9015-FA1D57BC8A08}" dt="2021-06-16T13:54:56.003" v="188"/>
        <pc:sldMkLst>
          <pc:docMk/>
          <pc:sldMk cId="2558087071" sldId="274"/>
        </pc:sldMkLst>
        <pc:spChg chg="del">
          <ac:chgData name="Mayan Briller" userId="fadfc235-5092-4476-b94c-6f16f0276611" providerId="ADAL" clId="{60D1C037-BD67-42EC-9015-FA1D57BC8A08}" dt="2021-06-16T13:52:28.294" v="140" actId="478"/>
          <ac:spMkLst>
            <pc:docMk/>
            <pc:sldMk cId="2558087071" sldId="274"/>
            <ac:spMk id="2" creationId="{C6D2347F-67E9-44F6-8CBD-96310A94F8CE}"/>
          </ac:spMkLst>
        </pc:spChg>
        <pc:spChg chg="del">
          <ac:chgData name="Mayan Briller" userId="fadfc235-5092-4476-b94c-6f16f0276611" providerId="ADAL" clId="{60D1C037-BD67-42EC-9015-FA1D57BC8A08}" dt="2021-06-16T13:52:29.927" v="141" actId="478"/>
          <ac:spMkLst>
            <pc:docMk/>
            <pc:sldMk cId="2558087071" sldId="274"/>
            <ac:spMk id="3" creationId="{F28512A4-4E3A-41AA-B40C-D0B976045665}"/>
          </ac:spMkLst>
        </pc:spChg>
        <pc:picChg chg="add mod">
          <ac:chgData name="Mayan Briller" userId="fadfc235-5092-4476-b94c-6f16f0276611" providerId="ADAL" clId="{60D1C037-BD67-42EC-9015-FA1D57BC8A08}" dt="2021-06-16T13:54:40.408" v="185" actId="1076"/>
          <ac:picMkLst>
            <pc:docMk/>
            <pc:sldMk cId="2558087071" sldId="274"/>
            <ac:picMk id="4" creationId="{707C0DC2-F20D-49AB-90F6-A52E555F1A83}"/>
          </ac:picMkLst>
        </pc:picChg>
        <pc:picChg chg="add mod">
          <ac:chgData name="Mayan Briller" userId="fadfc235-5092-4476-b94c-6f16f0276611" providerId="ADAL" clId="{60D1C037-BD67-42EC-9015-FA1D57BC8A08}" dt="2021-06-16T13:54:27.615" v="181" actId="14100"/>
          <ac:picMkLst>
            <pc:docMk/>
            <pc:sldMk cId="2558087071" sldId="274"/>
            <ac:picMk id="5" creationId="{9AA31B33-3778-47B9-B649-B22FA5FBA9C9}"/>
          </ac:picMkLst>
        </pc:picChg>
        <pc:picChg chg="add mod">
          <ac:chgData name="Mayan Briller" userId="fadfc235-5092-4476-b94c-6f16f0276611" providerId="ADAL" clId="{60D1C037-BD67-42EC-9015-FA1D57BC8A08}" dt="2021-06-16T13:54:39.155" v="184" actId="1076"/>
          <ac:picMkLst>
            <pc:docMk/>
            <pc:sldMk cId="2558087071" sldId="274"/>
            <ac:picMk id="6" creationId="{77141D2F-4A1E-4FEA-A518-8D50FD6A2176}"/>
          </ac:picMkLst>
        </pc:picChg>
        <pc:picChg chg="add mod">
          <ac:chgData name="Mayan Briller" userId="fadfc235-5092-4476-b94c-6f16f0276611" providerId="ADAL" clId="{60D1C037-BD67-42EC-9015-FA1D57BC8A08}" dt="2021-06-16T13:54:46.598" v="187" actId="1076"/>
          <ac:picMkLst>
            <pc:docMk/>
            <pc:sldMk cId="2558087071" sldId="274"/>
            <ac:picMk id="7" creationId="{DA6D0E39-B1C5-4462-ADBC-F93ADB8DFD6E}"/>
          </ac:picMkLst>
        </pc:picChg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1770222804" sldId="275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3935253683" sldId="276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2187334354" sldId="277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479059589" sldId="278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3601414464" sldId="279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73960577" sldId="280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431059349" sldId="281"/>
        </pc:sldMkLst>
      </pc:sldChg>
      <pc:sldChg chg="del">
        <pc:chgData name="Mayan Briller" userId="fadfc235-5092-4476-b94c-6f16f0276611" providerId="ADAL" clId="{60D1C037-BD67-42EC-9015-FA1D57BC8A08}" dt="2021-06-16T13:50:41.341" v="0" actId="47"/>
        <pc:sldMkLst>
          <pc:docMk/>
          <pc:sldMk cId="2878344916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240CB-DAB9-4916-9BE8-53352218C1A3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EE14E-5458-49FE-9155-AC98225E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6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869E-9C2D-457F-B981-7ED447CBE60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8604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452536" y="1250623"/>
            <a:ext cx="2312988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6926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869E-9C2D-457F-B981-7ED447CBE60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67996-9FEE-4F3F-8A5E-B9623026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654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96DCF-6F05-4D22-B03C-E9C24B1EC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4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013D86-2B03-4897-A185-3A70AFEEAD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סוגי למידה</a:t>
            </a:r>
            <a:endParaRPr lang="en-IL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D9BC53-DE17-4933-A2E4-D2968173D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8737"/>
              </p:ext>
            </p:extLst>
          </p:nvPr>
        </p:nvGraphicFramePr>
        <p:xfrm>
          <a:off x="163427" y="1501503"/>
          <a:ext cx="4029166" cy="2283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028">
                  <a:extLst>
                    <a:ext uri="{9D8B030D-6E8A-4147-A177-3AD203B41FA5}">
                      <a16:colId xmlns:a16="http://schemas.microsoft.com/office/drawing/2014/main" val="297765720"/>
                    </a:ext>
                  </a:extLst>
                </a:gridCol>
                <a:gridCol w="556919">
                  <a:extLst>
                    <a:ext uri="{9D8B030D-6E8A-4147-A177-3AD203B41FA5}">
                      <a16:colId xmlns:a16="http://schemas.microsoft.com/office/drawing/2014/main" val="907866664"/>
                    </a:ext>
                  </a:extLst>
                </a:gridCol>
                <a:gridCol w="784393">
                  <a:extLst>
                    <a:ext uri="{9D8B030D-6E8A-4147-A177-3AD203B41FA5}">
                      <a16:colId xmlns:a16="http://schemas.microsoft.com/office/drawing/2014/main" val="3286362223"/>
                    </a:ext>
                  </a:extLst>
                </a:gridCol>
                <a:gridCol w="925584">
                  <a:extLst>
                    <a:ext uri="{9D8B030D-6E8A-4147-A177-3AD203B41FA5}">
                      <a16:colId xmlns:a16="http://schemas.microsoft.com/office/drawing/2014/main" val="3359543253"/>
                    </a:ext>
                  </a:extLst>
                </a:gridCol>
                <a:gridCol w="1043242">
                  <a:extLst>
                    <a:ext uri="{9D8B030D-6E8A-4147-A177-3AD203B41FA5}">
                      <a16:colId xmlns:a16="http://schemas.microsoft.com/office/drawing/2014/main" val="4105221854"/>
                    </a:ext>
                  </a:extLst>
                </a:gridCol>
              </a:tblGrid>
              <a:tr h="5028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Patient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Age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Gender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Diabetes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Cholesterol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378869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807430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8718700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2237103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686065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3650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0AD5C6-F8F9-4B47-9321-7FD6451D7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86760"/>
              </p:ext>
            </p:extLst>
          </p:nvPr>
        </p:nvGraphicFramePr>
        <p:xfrm>
          <a:off x="439000" y="4426121"/>
          <a:ext cx="3103582" cy="2283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028">
                  <a:extLst>
                    <a:ext uri="{9D8B030D-6E8A-4147-A177-3AD203B41FA5}">
                      <a16:colId xmlns:a16="http://schemas.microsoft.com/office/drawing/2014/main" val="297765720"/>
                    </a:ext>
                  </a:extLst>
                </a:gridCol>
                <a:gridCol w="556919">
                  <a:extLst>
                    <a:ext uri="{9D8B030D-6E8A-4147-A177-3AD203B41FA5}">
                      <a16:colId xmlns:a16="http://schemas.microsoft.com/office/drawing/2014/main" val="907866664"/>
                    </a:ext>
                  </a:extLst>
                </a:gridCol>
                <a:gridCol w="784393">
                  <a:extLst>
                    <a:ext uri="{9D8B030D-6E8A-4147-A177-3AD203B41FA5}">
                      <a16:colId xmlns:a16="http://schemas.microsoft.com/office/drawing/2014/main" val="3286362223"/>
                    </a:ext>
                  </a:extLst>
                </a:gridCol>
                <a:gridCol w="1043242">
                  <a:extLst>
                    <a:ext uri="{9D8B030D-6E8A-4147-A177-3AD203B41FA5}">
                      <a16:colId xmlns:a16="http://schemas.microsoft.com/office/drawing/2014/main" val="4105221854"/>
                    </a:ext>
                  </a:extLst>
                </a:gridCol>
              </a:tblGrid>
              <a:tr h="5028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Patient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Age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Gender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Cholesterol</a:t>
                      </a:r>
                    </a:p>
                  </a:txBody>
                  <a:tcPr anchor="ctr"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378869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807430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8718700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2237103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686065"/>
                  </a:ext>
                </a:extLst>
              </a:tr>
              <a:tr h="3561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365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3BED34B-D5E2-447D-8365-8067138CD39F}"/>
              </a:ext>
            </a:extLst>
          </p:cNvPr>
          <p:cNvSpPr txBox="1"/>
          <p:nvPr/>
        </p:nvSpPr>
        <p:spPr>
          <a:xfrm>
            <a:off x="5436298" y="1049886"/>
            <a:ext cx="6592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/>
              <a:t>אלו סוגי למידה קיימים ?</a:t>
            </a:r>
            <a:endParaRPr lang="en-IL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93D0A9-2BD6-454F-BB89-C5A111E09DFF}"/>
              </a:ext>
            </a:extLst>
          </p:cNvPr>
          <p:cNvSpPr txBox="1"/>
          <p:nvPr/>
        </p:nvSpPr>
        <p:spPr>
          <a:xfrm>
            <a:off x="4546948" y="1593313"/>
            <a:ext cx="7481625" cy="511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2000" dirty="0"/>
              <a:t>נחלק את סוגי הנתונים שאנחנו יכולים לקבל לשניים: 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/>
              <a:t>כאשר יש לנו גם את נתוני ההתחלה (רמות כולסטרול) וגם את מה שהיינו רוצים לגלות (למי יש סוכרת ולמי לא). הלמידה הזו נקראת </a:t>
            </a:r>
            <a:r>
              <a:rPr lang="he-IL" sz="2000" b="1" dirty="0"/>
              <a:t>למידה מונחית (</a:t>
            </a:r>
            <a:r>
              <a:rPr lang="en-US" sz="2000" b="1" dirty="0"/>
              <a:t>supervised learning</a:t>
            </a:r>
            <a:r>
              <a:rPr lang="he-IL" sz="2000" b="1" dirty="0"/>
              <a:t>) </a:t>
            </a:r>
            <a:r>
              <a:rPr lang="he-IL" sz="2000" dirty="0"/>
              <a:t>והמטרה שלה היא למצוא מודל שיכול לשייך דוגמא לאחת הקבוצות.</a:t>
            </a:r>
            <a:r>
              <a:rPr lang="en-US" sz="2000" dirty="0"/>
              <a:t/>
            </a:r>
            <a:br>
              <a:rPr lang="en-US" sz="2000" dirty="0"/>
            </a:br>
            <a:endParaRPr lang="he-IL" sz="2000" dirty="0"/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/>
              <a:t>כאשר יש לנו רק את נתוני ההתחלה (רמות כולסטרול) ונרצה להבין מהו המבנה של הנתונים שלנו (למשל, להבין האם רמות כולסטרול מחלקות אנשים לקבוצות). הלמידה הזו נקראת </a:t>
            </a:r>
            <a:r>
              <a:rPr lang="he-IL" sz="2000" b="1" dirty="0"/>
              <a:t>למידה שאינה מונחית (</a:t>
            </a:r>
            <a:r>
              <a:rPr lang="en-US" sz="2000" b="1" dirty="0"/>
              <a:t>unsupervised learning</a:t>
            </a:r>
            <a:r>
              <a:rPr lang="he-IL" sz="2000" b="1" dirty="0"/>
              <a:t>) </a:t>
            </a:r>
            <a:r>
              <a:rPr lang="he-IL" sz="2000" dirty="0"/>
              <a:t>והמטרה שלנו תהיה לאתר תבניות</a:t>
            </a:r>
            <a:r>
              <a:rPr lang="en-US" sz="2000" dirty="0"/>
              <a:t>/</a:t>
            </a:r>
            <a:r>
              <a:rPr lang="he-IL" sz="2000" dirty="0"/>
              <a:t>קבוצות בנתונים על סמך דמיון בין הדוגמאות.</a:t>
            </a:r>
          </a:p>
        </p:txBody>
      </p:sp>
    </p:spTree>
    <p:extLst>
      <p:ext uri="{BB962C8B-B14F-4D97-AF65-F5344CB8AC3E}">
        <p14:creationId xmlns:p14="http://schemas.microsoft.com/office/powerpoint/2010/main" val="388259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1FC6D-4D55-493D-98A3-018CB18FD7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מרחק בין </a:t>
            </a:r>
            <a:r>
              <a:rPr lang="he-IL" dirty="0" err="1"/>
              <a:t>קלאסטרים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5B6B4-2542-499D-B003-BD9FCE35E9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9347" y="1250623"/>
            <a:ext cx="5156177" cy="430212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המרחק שלפיו עושים את האיחוד</a:t>
            </a:r>
            <a:endParaRPr lang="en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C6EBF-0AD9-4662-91E9-07ADBF8685C0}"/>
              </a:ext>
            </a:extLst>
          </p:cNvPr>
          <p:cNvSpPr/>
          <p:nvPr/>
        </p:nvSpPr>
        <p:spPr>
          <a:xfrm>
            <a:off x="10080254" y="1874953"/>
            <a:ext cx="1685270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Average linkage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5339DD-4629-46A4-98D1-D95D2925DF5D}"/>
              </a:ext>
            </a:extLst>
          </p:cNvPr>
          <p:cNvSpPr/>
          <p:nvPr/>
        </p:nvSpPr>
        <p:spPr>
          <a:xfrm>
            <a:off x="7010401" y="2461230"/>
            <a:ext cx="4755124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המרחק בין שני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קלאסטרים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שווה לממוצע המרחק בין הנקודות בקבוצה האחת לקבוצה האחרת.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6A0975-B831-41C5-8D16-02BE245B646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21395" r="6395" b="6998"/>
          <a:stretch/>
        </p:blipFill>
        <p:spPr bwMode="auto">
          <a:xfrm>
            <a:off x="8270363" y="3429000"/>
            <a:ext cx="2934666" cy="15125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570B620-496A-437B-AF69-5CC23D549D73}"/>
              </a:ext>
            </a:extLst>
          </p:cNvPr>
          <p:cNvSpPr/>
          <p:nvPr/>
        </p:nvSpPr>
        <p:spPr>
          <a:xfrm>
            <a:off x="4004398" y="1874953"/>
            <a:ext cx="1737335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Centroid linkage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69B0AA-AC6D-4660-863A-609B11078711}"/>
              </a:ext>
            </a:extLst>
          </p:cNvPr>
          <p:cNvSpPr/>
          <p:nvPr/>
        </p:nvSpPr>
        <p:spPr>
          <a:xfrm>
            <a:off x="986609" y="2461230"/>
            <a:ext cx="4755124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המרחק בין שני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קלאסטרים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שווה למרחק בין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הצנטרואידים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(הממוצע) של שתי הקבוצות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9348FBB-02BC-46FE-9F91-22ADA54FD6A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3" t="18975" b="14753"/>
          <a:stretch/>
        </p:blipFill>
        <p:spPr bwMode="auto">
          <a:xfrm>
            <a:off x="1959428" y="3429000"/>
            <a:ext cx="3236685" cy="1512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79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8EE32E-CC13-4C84-8EA2-7C44ABF0C2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דוגמא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2D83CD-9536-401D-B2BB-359D3BB94D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829301" y="974488"/>
            <a:ext cx="5956300" cy="477861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70DF1F1-9C26-4828-9EBF-B78A8F313563}"/>
              </a:ext>
            </a:extLst>
          </p:cNvPr>
          <p:cNvGrpSpPr/>
          <p:nvPr/>
        </p:nvGrpSpPr>
        <p:grpSpPr>
          <a:xfrm>
            <a:off x="563064" y="2291767"/>
            <a:ext cx="4486548" cy="2144053"/>
            <a:chOff x="782139" y="976519"/>
            <a:chExt cx="4486548" cy="214405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A46C527-1ED6-4DBD-A3D5-A9E7E0E772F8}"/>
                </a:ext>
              </a:extLst>
            </p:cNvPr>
            <p:cNvPicPr/>
            <p:nvPr/>
          </p:nvPicPr>
          <p:blipFill rotWithShape="1">
            <a:blip r:embed="rId3"/>
            <a:srcRect r="24535" b="81797"/>
            <a:stretch/>
          </p:blipFill>
          <p:spPr>
            <a:xfrm>
              <a:off x="1292769" y="1268767"/>
              <a:ext cx="3888832" cy="3604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D72E100-8ED0-40F3-9B58-2F611393C800}"/>
                </a:ext>
              </a:extLst>
            </p:cNvPr>
            <p:cNvPicPr/>
            <p:nvPr/>
          </p:nvPicPr>
          <p:blipFill rotWithShape="1">
            <a:blip r:embed="rId3"/>
            <a:srcRect l="3079" t="18203" r="18057" b="7942"/>
            <a:stretch/>
          </p:blipFill>
          <p:spPr>
            <a:xfrm>
              <a:off x="1103086" y="1629192"/>
              <a:ext cx="4064001" cy="1462351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B0269D-445A-46A6-AC52-36B62D6ABAD2}"/>
                </a:ext>
              </a:extLst>
            </p:cNvPr>
            <p:cNvSpPr/>
            <p:nvPr/>
          </p:nvSpPr>
          <p:spPr>
            <a:xfrm>
              <a:off x="1103086" y="976519"/>
              <a:ext cx="4165601" cy="36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rgbClr val="FF0000"/>
                  </a:solidFill>
                </a:rPr>
                <a:t>   1           2         3           4           5           6</a:t>
              </a:r>
              <a:endParaRPr lang="en-IL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B23B340-12EC-41D6-9AEA-493B46150B21}"/>
                </a:ext>
              </a:extLst>
            </p:cNvPr>
            <p:cNvSpPr/>
            <p:nvPr/>
          </p:nvSpPr>
          <p:spPr>
            <a:xfrm>
              <a:off x="782139" y="1297796"/>
              <a:ext cx="325574" cy="18227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25"/>
                </a:spcAft>
              </a:pPr>
              <a:r>
                <a:rPr lang="en-US" b="1" dirty="0">
                  <a:solidFill>
                    <a:srgbClr val="FF0000"/>
                  </a:solidFill>
                </a:rPr>
                <a:t>1           2         3           4           5           6</a:t>
              </a:r>
              <a:endParaRPr lang="en-IL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F93F227-5465-4980-A177-47626763696C}"/>
              </a:ext>
            </a:extLst>
          </p:cNvPr>
          <p:cNvSpPr txBox="1"/>
          <p:nvPr/>
        </p:nvSpPr>
        <p:spPr>
          <a:xfrm>
            <a:off x="3414712" y="6135167"/>
            <a:ext cx="8240316" cy="390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לפי הדנדרוגרמה, אם נרצה לחלק את הדוגמאות ל- 2 קבוצות, איך תתחלקנה הקבוצות?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CE217-84C9-4321-830A-334CD16C39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דוגמא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FBD69A-53FC-4FCA-BF8C-A202C1B2D50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2" b="50936"/>
          <a:stretch/>
        </p:blipFill>
        <p:spPr bwMode="auto">
          <a:xfrm>
            <a:off x="2090057" y="1390260"/>
            <a:ext cx="7361853" cy="4637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18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CE217-84C9-4321-830A-334CD16C39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דוגמא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BD69A-53FC-4FCA-BF8C-A202C1B2D50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11" b="49639"/>
          <a:stretch/>
        </p:blipFill>
        <p:spPr bwMode="auto">
          <a:xfrm>
            <a:off x="2434772" y="1457586"/>
            <a:ext cx="7322456" cy="4719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74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CE217-84C9-4321-830A-334CD16C39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דוגמא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BD69A-53FC-4FCA-BF8C-A202C1B2D5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30" y="860426"/>
            <a:ext cx="9419770" cy="5758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69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46D38D-254A-4D41-95E8-DA4B4B8ABA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עוד דוגמא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CF876-07B4-473F-86D4-643A94145FDF}"/>
              </a:ext>
            </a:extLst>
          </p:cNvPr>
          <p:cNvSpPr/>
          <p:nvPr/>
        </p:nvSpPr>
        <p:spPr>
          <a:xfrm>
            <a:off x="537029" y="1207083"/>
            <a:ext cx="11350171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בקובץ נתונים רמות ביטוי של 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גנים אצל 130 חולי לימפומה. חלקו את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החולים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לשתי קבוצות מובחנות בשיטת אִשכול היררכי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9D0DCA-FA20-46A7-A2CF-5E9221D212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68" y="2451054"/>
            <a:ext cx="4313646" cy="3427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91063D-432B-4CEE-8EE9-1A37E6672A3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675" y="2451054"/>
            <a:ext cx="4313646" cy="34272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82B083E-1560-4FC2-958E-6CB097BCB7F6}"/>
              </a:ext>
            </a:extLst>
          </p:cNvPr>
          <p:cNvSpPr/>
          <p:nvPr/>
        </p:nvSpPr>
        <p:spPr>
          <a:xfrm>
            <a:off x="2005532" y="2254974"/>
            <a:ext cx="183563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Complete linkage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EF738-C880-497D-9B09-64540EEFC535}"/>
              </a:ext>
            </a:extLst>
          </p:cNvPr>
          <p:cNvSpPr/>
          <p:nvPr/>
        </p:nvSpPr>
        <p:spPr>
          <a:xfrm>
            <a:off x="7272409" y="2254974"/>
            <a:ext cx="148579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Single linkage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5F09B5-09DB-4E54-9C92-87A223E46006}"/>
              </a:ext>
            </a:extLst>
          </p:cNvPr>
          <p:cNvSpPr/>
          <p:nvPr/>
        </p:nvSpPr>
        <p:spPr>
          <a:xfrm>
            <a:off x="6241143" y="1776920"/>
            <a:ext cx="5646057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פה מוצגים רק 30 החולים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השונים ביותר זה מזה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2F6ABC-0FCC-E9D8-E65F-69A2106DF7CC}"/>
              </a:ext>
            </a:extLst>
          </p:cNvPr>
          <p:cNvSpPr/>
          <p:nvPr/>
        </p:nvSpPr>
        <p:spPr>
          <a:xfrm>
            <a:off x="1675002" y="6074365"/>
            <a:ext cx="5646057" cy="5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 עדיף ? </a:t>
            </a:r>
            <a:endParaRPr lang="en-I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46D38D-254A-4D41-95E8-DA4B4B8ABA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עוד דוגמא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CF876-07B4-473F-86D4-643A94145FDF}"/>
              </a:ext>
            </a:extLst>
          </p:cNvPr>
          <p:cNvSpPr/>
          <p:nvPr/>
        </p:nvSpPr>
        <p:spPr>
          <a:xfrm>
            <a:off x="537029" y="1207083"/>
            <a:ext cx="11350171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בקובץ נתונים רמות ביטוי של 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גנים אצל 130 חולי לימפומה. חלקו את החולים לשתי קבוצות מובחנות בשיטת אִשכול היררכי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B4BCF8-7E9D-43E5-A410-14F048D023C8}"/>
              </a:ext>
            </a:extLst>
          </p:cNvPr>
          <p:cNvSpPr/>
          <p:nvPr/>
        </p:nvSpPr>
        <p:spPr>
          <a:xfrm>
            <a:off x="5727033" y="1927498"/>
            <a:ext cx="6160168" cy="77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עם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heatmap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ניתן לראות גם אשכול של גנים וגם אשכול של דוגמאות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(מוצגים רק 50 גנים)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272565-31E4-4687-94AA-131D9342C677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5236" y="1810428"/>
            <a:ext cx="5437416" cy="50475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55DA59B-92BF-4D80-AF57-CDBCCE2BBBFA}"/>
                  </a:ext>
                </a:extLst>
              </p:cNvPr>
              <p:cNvSpPr/>
              <p:nvPr/>
            </p:nvSpPr>
            <p:spPr>
              <a:xfrm>
                <a:off x="7845793" y="3696390"/>
                <a:ext cx="2436756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𝑛𝑜𝑟𝑚𝑎𝑙𝑖𝑧𝑒𝑑</m:t>
                          </m:r>
                        </m:sub>
                      </m:sSub>
                      <m:r>
                        <a:rPr lang="en-I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I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L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IL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L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55DA59B-92BF-4D80-AF57-CDBCCE2BBB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793" y="3696390"/>
                <a:ext cx="2436756" cy="6299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4696B538-18F2-4579-99E9-18AC022B77AA}"/>
              </a:ext>
            </a:extLst>
          </p:cNvPr>
          <p:cNvSpPr/>
          <p:nvPr/>
        </p:nvSpPr>
        <p:spPr>
          <a:xfrm>
            <a:off x="6241143" y="2958027"/>
            <a:ext cx="5646057" cy="67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במקרה ויש גנים שסקלת הביטוי שלהם שונה מהשאר ואנחנו לא רוצים שהשוני בסקאלה יכתיב את האשכול: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073D28-AD1F-4F6B-BB90-8C2F0AD4B52E}"/>
              </a:ext>
            </a:extLst>
          </p:cNvPr>
          <p:cNvSpPr/>
          <p:nvPr/>
        </p:nvSpPr>
        <p:spPr>
          <a:xfrm>
            <a:off x="6241143" y="4458735"/>
            <a:ext cx="5646057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נותן ממוצע 0 וסטיית תקן 1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B9F5315-B0A9-4D19-9BE4-EA2688B3CA00}"/>
              </a:ext>
            </a:extLst>
          </p:cNvPr>
          <p:cNvCxnSpPr>
            <a:cxnSpLocks/>
          </p:cNvCxnSpPr>
          <p:nvPr/>
        </p:nvCxnSpPr>
        <p:spPr>
          <a:xfrm>
            <a:off x="1114425" y="2128837"/>
            <a:ext cx="461260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B2C4B3-506B-42D3-AAB1-908B9DB98F19}"/>
              </a:ext>
            </a:extLst>
          </p:cNvPr>
          <p:cNvCxnSpPr>
            <a:cxnSpLocks/>
          </p:cNvCxnSpPr>
          <p:nvPr/>
        </p:nvCxnSpPr>
        <p:spPr>
          <a:xfrm rot="5400000">
            <a:off x="1203991" y="4432002"/>
            <a:ext cx="48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6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C8C278-B423-4101-BC2C-271C231EC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ממבחן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B14319-ECDB-4588-9A2F-1BEAD9F1B1D9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9" y="994093"/>
            <a:ext cx="7129144" cy="58639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9FD962-27DB-4CA4-9DAE-5383C8BD140D}"/>
              </a:ext>
            </a:extLst>
          </p:cNvPr>
          <p:cNvSpPr txBox="1"/>
          <p:nvPr/>
        </p:nvSpPr>
        <p:spPr>
          <a:xfrm>
            <a:off x="3088641" y="2782669"/>
            <a:ext cx="368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* שימו לב, שני הקלאסטרים בשאלה מסומנים בעיגולים מלאים או ריקים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0994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C8C278-B423-4101-BC2C-271C231EC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ממבחן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B14319-ECDB-4588-9A2F-1BEAD9F1B1D9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9" y="994093"/>
            <a:ext cx="7129144" cy="58639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9FD962-27DB-4CA4-9DAE-5383C8BD140D}"/>
              </a:ext>
            </a:extLst>
          </p:cNvPr>
          <p:cNvSpPr txBox="1"/>
          <p:nvPr/>
        </p:nvSpPr>
        <p:spPr>
          <a:xfrm>
            <a:off x="3088641" y="2782669"/>
            <a:ext cx="368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* שימו לב, שני הקלאסטרים בשאלה מסומנים בעיגולים מלאים או ריקים</a:t>
            </a:r>
            <a:endParaRPr lang="en-IL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1F0FBC3-CEBB-3D82-B60B-22D67A70F117}"/>
              </a:ext>
            </a:extLst>
          </p:cNvPr>
          <p:cNvSpPr/>
          <p:nvPr/>
        </p:nvSpPr>
        <p:spPr>
          <a:xfrm>
            <a:off x="10553350" y="5587067"/>
            <a:ext cx="1551964" cy="3271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9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C8C278-B423-4101-BC2C-271C231EC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ממטלת בית</a:t>
            </a:r>
            <a:endParaRPr lang="en-I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69857F-F537-F370-8B35-6D6AB8355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0" y="1233181"/>
            <a:ext cx="5673161" cy="504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081D6C-C133-4ECE-9FDF-6DA60AC4D3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סוגי למידה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56D309-7A5A-4DCF-B2E8-016F94AEE15F}"/>
              </a:ext>
            </a:extLst>
          </p:cNvPr>
          <p:cNvSpPr txBox="1"/>
          <p:nvPr/>
        </p:nvSpPr>
        <p:spPr>
          <a:xfrm>
            <a:off x="1628384" y="1049886"/>
            <a:ext cx="10400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/>
              <a:t>לכל אחד מסוגי הלמידה יש מודלים סטטיסטיים בהם ניתן להשתמש</a:t>
            </a:r>
            <a:endParaRPr lang="en-IL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828757-3A3A-4BFB-8CA4-77515678FB90}"/>
              </a:ext>
            </a:extLst>
          </p:cNvPr>
          <p:cNvSpPr txBox="1"/>
          <p:nvPr/>
        </p:nvSpPr>
        <p:spPr>
          <a:xfrm>
            <a:off x="5348613" y="1907067"/>
            <a:ext cx="6567225" cy="431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sz="2000" b="1" dirty="0"/>
              <a:t>למידה מונחית (</a:t>
            </a:r>
            <a:r>
              <a:rPr lang="en-US" sz="2000" b="1" dirty="0"/>
              <a:t>supervised learning</a:t>
            </a:r>
            <a:r>
              <a:rPr lang="he-IL" sz="2000" b="1" dirty="0"/>
              <a:t>) </a:t>
            </a:r>
            <a:r>
              <a:rPr lang="he-IL" sz="2000" dirty="0"/>
              <a:t>– נרצה לשייך </a:t>
            </a:r>
            <a:r>
              <a:rPr lang="en-US" sz="2000" dirty="0"/>
              <a:t>input</a:t>
            </a:r>
            <a:r>
              <a:rPr lang="he-IL" sz="2000" dirty="0"/>
              <a:t> </a:t>
            </a:r>
            <a:r>
              <a:rPr lang="he-IL" sz="2000" dirty="0" err="1"/>
              <a:t>מסויים</a:t>
            </a:r>
            <a:r>
              <a:rPr lang="he-IL" sz="2000" dirty="0"/>
              <a:t> ל-</a:t>
            </a:r>
            <a:r>
              <a:rPr lang="en-US" sz="2000" dirty="0"/>
              <a:t>output</a:t>
            </a:r>
            <a:r>
              <a:rPr lang="he-IL" sz="2000" dirty="0"/>
              <a:t> </a:t>
            </a:r>
            <a:r>
              <a:rPr lang="he-IL" sz="2000" dirty="0" err="1"/>
              <a:t>מסויים</a:t>
            </a:r>
            <a:r>
              <a:rPr lang="he-IL" sz="2000" dirty="0"/>
              <a:t>. אפשר להשתמש למשל ברגרסיה.</a:t>
            </a:r>
          </a:p>
          <a:p>
            <a:pPr algn="r" rtl="1">
              <a:lnSpc>
                <a:spcPct val="200000"/>
              </a:lnSpc>
            </a:pPr>
            <a:endParaRPr lang="he-IL" sz="2000" dirty="0"/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sz="2000" b="1" dirty="0"/>
              <a:t>למידה שאינה מונחית (</a:t>
            </a:r>
            <a:r>
              <a:rPr lang="en-US" sz="2000" b="1" dirty="0"/>
              <a:t>unsupervised learning</a:t>
            </a:r>
            <a:r>
              <a:rPr lang="he-IL" sz="2000" b="1" dirty="0"/>
              <a:t>)</a:t>
            </a:r>
            <a:r>
              <a:rPr lang="he-IL" sz="2000" dirty="0"/>
              <a:t> – נרצה ללמוד על המבנה הטבעי של הנתונים מבלי להשתמש בידע מוקדם. משתמשים בעיקר בשיטות של </a:t>
            </a:r>
            <a:r>
              <a:rPr lang="ar-SA" sz="2000" dirty="0" err="1"/>
              <a:t>אִשכּוּל</a:t>
            </a:r>
            <a:r>
              <a:rPr lang="he-IL" sz="2000" dirty="0"/>
              <a:t> (</a:t>
            </a:r>
            <a:r>
              <a:rPr lang="en-US" sz="2000" dirty="0"/>
              <a:t>clustering</a:t>
            </a:r>
            <a:r>
              <a:rPr lang="he-IL" sz="2000" dirty="0"/>
              <a:t>) כגון </a:t>
            </a:r>
            <a:r>
              <a:rPr lang="en-US" sz="2000" dirty="0"/>
              <a:t>k-means</a:t>
            </a:r>
            <a:r>
              <a:rPr lang="he-IL" sz="2000" dirty="0"/>
              <a:t>, </a:t>
            </a:r>
            <a:r>
              <a:rPr lang="en-US" sz="2000" dirty="0"/>
              <a:t>hierarchical clustering</a:t>
            </a:r>
            <a:r>
              <a:rPr lang="he-IL" sz="2000" dirty="0"/>
              <a:t>, </a:t>
            </a:r>
            <a:r>
              <a:rPr lang="en-US" sz="2000" dirty="0"/>
              <a:t>PCA</a:t>
            </a:r>
            <a:r>
              <a:rPr lang="he-IL" sz="2000" dirty="0"/>
              <a:t> </a:t>
            </a:r>
            <a:r>
              <a:rPr lang="he-IL" sz="2000" dirty="0" err="1"/>
              <a:t>וכו</a:t>
            </a:r>
            <a:r>
              <a:rPr lang="he-IL" sz="2000" dirty="0"/>
              <a:t>'.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BD67E9-EF75-4A94-911A-97115C5B33C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791" r="1340" b="1866"/>
          <a:stretch/>
        </p:blipFill>
        <p:spPr>
          <a:xfrm>
            <a:off x="1665963" y="1837191"/>
            <a:ext cx="2317315" cy="227024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BA0CF94-410D-4AAE-AD9B-DB9DA719C62C}"/>
              </a:ext>
            </a:extLst>
          </p:cNvPr>
          <p:cNvGrpSpPr/>
          <p:nvPr/>
        </p:nvGrpSpPr>
        <p:grpSpPr>
          <a:xfrm>
            <a:off x="144050" y="4554545"/>
            <a:ext cx="4897678" cy="1935271"/>
            <a:chOff x="125260" y="4922729"/>
            <a:chExt cx="4897678" cy="193527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943913-CA24-4712-939F-93D7E8A4A344}"/>
                </a:ext>
              </a:extLst>
            </p:cNvPr>
            <p:cNvSpPr/>
            <p:nvPr/>
          </p:nvSpPr>
          <p:spPr>
            <a:xfrm>
              <a:off x="125260" y="4922729"/>
              <a:ext cx="4897677" cy="1935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534A88A-A820-4AF0-95DA-18940EAB7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261" y="4939052"/>
              <a:ext cx="4897677" cy="19189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5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C8C278-B423-4101-BC2C-271C231EC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ממטלת בית</a:t>
            </a:r>
            <a:endParaRPr lang="en-I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69857F-F537-F370-8B35-6D6AB8355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0" y="1233181"/>
            <a:ext cx="5673161" cy="504889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56BA772-DBD0-57CA-ABB0-EEA9E4742E23}"/>
              </a:ext>
            </a:extLst>
          </p:cNvPr>
          <p:cNvSpPr/>
          <p:nvPr/>
        </p:nvSpPr>
        <p:spPr>
          <a:xfrm>
            <a:off x="10417629" y="5747658"/>
            <a:ext cx="856232" cy="53441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360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C8C278-B423-4101-BC2C-271C231EC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ממטלת בית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529744-886D-2B71-73FA-7EC627AE6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419" y="1071168"/>
            <a:ext cx="4534533" cy="563006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2E3E99-BDD1-425D-92CE-C6482586549E}"/>
              </a:ext>
            </a:extLst>
          </p:cNvPr>
          <p:cNvCxnSpPr>
            <a:cxnSpLocks/>
          </p:cNvCxnSpPr>
          <p:nvPr/>
        </p:nvCxnSpPr>
        <p:spPr>
          <a:xfrm>
            <a:off x="6096000" y="3918857"/>
            <a:ext cx="4648200" cy="40821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8A16BE4-F574-2B28-0110-53050197999A}"/>
              </a:ext>
            </a:extLst>
          </p:cNvPr>
          <p:cNvSpPr txBox="1"/>
          <p:nvPr/>
        </p:nvSpPr>
        <p:spPr>
          <a:xfrm>
            <a:off x="2960914" y="3753632"/>
            <a:ext cx="313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הגובה של נקודת הפיצול מציין את המרחק בין הקלסתרים.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8415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C8C278-B423-4101-BC2C-271C231EC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ממטלת בית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529744-886D-2B71-73FA-7EC627AE6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419" y="1071168"/>
            <a:ext cx="4534533" cy="5630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7474" y="1296955"/>
            <a:ext cx="6657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 smtClean="0"/>
              <a:t>לאחר חיבור שלושת הזוגות הקרובים ביותר </a:t>
            </a:r>
            <a:r>
              <a:rPr lang="en-US" dirty="0" smtClean="0"/>
              <a:t>B-F, A-E, C-G</a:t>
            </a:r>
            <a:r>
              <a:rPr lang="he-IL" dirty="0" smtClean="0"/>
              <a:t> </a:t>
            </a:r>
            <a:endParaRPr lang="en-US" dirty="0" smtClean="0"/>
          </a:p>
          <a:p>
            <a:pPr algn="r" rtl="1"/>
            <a:r>
              <a:rPr lang="he-IL" dirty="0" smtClean="0"/>
              <a:t>החיבור הבא הוא בין </a:t>
            </a:r>
            <a:r>
              <a:rPr lang="en-US" dirty="0" smtClean="0"/>
              <a:t>AE</a:t>
            </a:r>
            <a:r>
              <a:rPr lang="he-IL" dirty="0" smtClean="0"/>
              <a:t> ל-</a:t>
            </a:r>
            <a:r>
              <a:rPr lang="en-US" dirty="0" smtClean="0"/>
              <a:t>CG</a:t>
            </a:r>
            <a:r>
              <a:rPr lang="he-IL" dirty="0" smtClean="0"/>
              <a:t> כאשר המרחק ביניהם </a:t>
            </a:r>
            <a:r>
              <a:rPr lang="en-US" dirty="0" smtClean="0"/>
              <a:t>0.42</a:t>
            </a:r>
            <a:r>
              <a:rPr lang="he-IL" dirty="0" smtClean="0"/>
              <a:t> לפי </a:t>
            </a:r>
            <a:r>
              <a:rPr lang="he-IL" dirty="0" err="1" smtClean="0"/>
              <a:t>הדנדוגרמה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5825" y="2447925"/>
            <a:ext cx="1269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A-C: 0.4286</a:t>
            </a:r>
          </a:p>
          <a:p>
            <a:r>
              <a:rPr lang="en-US" dirty="0" smtClean="0"/>
              <a:t>A-G: 0.375</a:t>
            </a:r>
          </a:p>
          <a:p>
            <a:r>
              <a:rPr lang="en-US" dirty="0" smtClean="0"/>
              <a:t>E-C: 0.4286</a:t>
            </a:r>
          </a:p>
          <a:p>
            <a:r>
              <a:rPr lang="en-US" dirty="0" smtClean="0"/>
              <a:t>E-G: 0.375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5825" y="3886198"/>
            <a:ext cx="6749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distance_single</a:t>
            </a:r>
            <a:r>
              <a:rPr lang="en-US" dirty="0" smtClean="0"/>
              <a:t>(AE,CG)=min(0.4287,0.375,</a:t>
            </a:r>
            <a:r>
              <a:rPr lang="en-US" dirty="0"/>
              <a:t> 0.4287,0.375</a:t>
            </a:r>
            <a:r>
              <a:rPr lang="en-US" dirty="0" smtClean="0"/>
              <a:t>) = 0.375</a:t>
            </a:r>
          </a:p>
          <a:p>
            <a:r>
              <a:rPr lang="en-US" dirty="0" err="1" smtClean="0"/>
              <a:t>distance_complete</a:t>
            </a:r>
            <a:r>
              <a:rPr lang="en-US" dirty="0" smtClean="0"/>
              <a:t>(AE,CG)=</a:t>
            </a:r>
            <a:r>
              <a:rPr lang="en-US" dirty="0"/>
              <a:t> </a:t>
            </a:r>
            <a:r>
              <a:rPr lang="en-US" dirty="0" smtClean="0"/>
              <a:t>max(0.4287,0.375</a:t>
            </a:r>
            <a:r>
              <a:rPr lang="en-US" dirty="0"/>
              <a:t>, 0.4287,0.375) </a:t>
            </a:r>
            <a:r>
              <a:rPr lang="en-US" dirty="0" smtClean="0"/>
              <a:t>=0.4286</a:t>
            </a:r>
          </a:p>
          <a:p>
            <a:r>
              <a:rPr lang="en-US" dirty="0" err="1" smtClean="0"/>
              <a:t>distance_average</a:t>
            </a:r>
            <a:r>
              <a:rPr lang="en-US" dirty="0" smtClean="0"/>
              <a:t>(AE,CG)= mean(0.4287,0.375</a:t>
            </a:r>
            <a:r>
              <a:rPr lang="en-US" dirty="0"/>
              <a:t>, 0.4287,0.375</a:t>
            </a:r>
            <a:r>
              <a:rPr lang="en-US" dirty="0" smtClean="0"/>
              <a:t>)= 0.4018</a:t>
            </a:r>
          </a:p>
          <a:p>
            <a:r>
              <a:rPr lang="en-US" dirty="0" err="1" smtClean="0"/>
              <a:t>Distance_centroid</a:t>
            </a:r>
            <a:r>
              <a:rPr lang="en-US" dirty="0" smtClean="0"/>
              <a:t>(AE,CG)=?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B710B08-C13D-105B-7CA5-D9E040FA35AF}"/>
              </a:ext>
            </a:extLst>
          </p:cNvPr>
          <p:cNvSpPr/>
          <p:nvPr/>
        </p:nvSpPr>
        <p:spPr>
          <a:xfrm>
            <a:off x="10221686" y="6204857"/>
            <a:ext cx="1505266" cy="228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870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A67DA0-0E66-4A19-90AE-0C1DFFE7A5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Unsupervised Learning</a:t>
            </a:r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74D11-C76C-4518-8840-90828F736027}"/>
              </a:ext>
            </a:extLst>
          </p:cNvPr>
          <p:cNvSpPr/>
          <p:nvPr/>
        </p:nvSpPr>
        <p:spPr>
          <a:xfrm>
            <a:off x="137565" y="1124583"/>
            <a:ext cx="11624375" cy="3074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he-IL" sz="2000" dirty="0"/>
              <a:t>מטרת שיטות האשכול השונות היא לחלק את הדוגמאות לקבוצות במרחב רב-</a:t>
            </a:r>
            <a:r>
              <a:rPr lang="he-IL" sz="2000" dirty="0" err="1"/>
              <a:t>מימדי</a:t>
            </a:r>
            <a:r>
              <a:rPr lang="he-IL" sz="2000" dirty="0"/>
              <a:t>, כך שהמרחק של דוגמאות בתוך אותו אשכול קטן יחסית למרחקן מדוגמאות ששייכות לאשכול אחר. </a:t>
            </a:r>
          </a:p>
          <a:p>
            <a:pPr algn="r" rtl="1">
              <a:lnSpc>
                <a:spcPct val="200000"/>
              </a:lnSpc>
            </a:pPr>
            <a:endParaRPr lang="he-IL" sz="2000" dirty="0"/>
          </a:p>
          <a:p>
            <a:pPr algn="r" rtl="1">
              <a:lnSpc>
                <a:spcPct val="200000"/>
              </a:lnSpc>
            </a:pPr>
            <a:r>
              <a:rPr lang="he-IL" sz="2000" dirty="0"/>
              <a:t>בכל שיטת אשכול צריכים תחילה למדוד את המרחקים בין הדוגמאות, ולשם כך צריך לבחור שיטה למדידת מרחק.</a:t>
            </a:r>
          </a:p>
          <a:p>
            <a:pPr algn="r" rtl="1">
              <a:lnSpc>
                <a:spcPct val="200000"/>
              </a:lnSpc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638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9F188A-D784-4771-A152-65E99983F6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  <a:endParaRPr lang="en-IL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0C08EF-1C59-4E66-A7E7-62ED4ADBA98C}"/>
              </a:ext>
            </a:extLst>
          </p:cNvPr>
          <p:cNvGrpSpPr/>
          <p:nvPr/>
        </p:nvGrpSpPr>
        <p:grpSpPr>
          <a:xfrm>
            <a:off x="253992" y="1104639"/>
            <a:ext cx="7177414" cy="3254420"/>
            <a:chOff x="426476" y="1680835"/>
            <a:chExt cx="7388381" cy="3608279"/>
          </a:xfrm>
        </p:grpSpPr>
        <p:pic>
          <p:nvPicPr>
            <p:cNvPr id="5" name="Picture 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7317A9E6-556C-44BF-BF2F-F5D3CFEAC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476" y="1680835"/>
              <a:ext cx="7388381" cy="360827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557ABE-EE28-4C2D-8AD1-A7604B34D4AB}"/>
                </a:ext>
              </a:extLst>
            </p:cNvPr>
            <p:cNvSpPr/>
            <p:nvPr/>
          </p:nvSpPr>
          <p:spPr>
            <a:xfrm>
              <a:off x="6096001" y="2066795"/>
              <a:ext cx="1718856" cy="300624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Bottom up</a:t>
              </a:r>
              <a:endParaRPr lang="en-IL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347ED45-DAFF-454E-9033-339593B3FADE}"/>
                </a:ext>
              </a:extLst>
            </p:cNvPr>
            <p:cNvSpPr/>
            <p:nvPr/>
          </p:nvSpPr>
          <p:spPr>
            <a:xfrm>
              <a:off x="6096000" y="4876541"/>
              <a:ext cx="1331934" cy="300624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Top bottom</a:t>
              </a:r>
              <a:endParaRPr lang="en-IL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30AA2D79-0CA2-4BD9-9886-937E7C7CB351}"/>
              </a:ext>
            </a:extLst>
          </p:cNvPr>
          <p:cNvSpPr/>
          <p:nvPr/>
        </p:nvSpPr>
        <p:spPr>
          <a:xfrm>
            <a:off x="7578247" y="1490598"/>
            <a:ext cx="4359761" cy="17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נשתמש בשיטת </a:t>
            </a:r>
            <a:r>
              <a:rPr lang="en-US" dirty="0">
                <a:solidFill>
                  <a:schemeClr val="tx1"/>
                </a:solidFill>
              </a:rPr>
              <a:t>bottom-up</a:t>
            </a:r>
            <a:r>
              <a:rPr lang="he-IL" dirty="0">
                <a:solidFill>
                  <a:schemeClr val="tx1"/>
                </a:solidFill>
              </a:rPr>
              <a:t> כדי לעשות </a:t>
            </a:r>
            <a:r>
              <a:rPr lang="he-IL" dirty="0" err="1">
                <a:solidFill>
                  <a:schemeClr val="tx1"/>
                </a:solidFill>
              </a:rPr>
              <a:t>קלאסטרינג</a:t>
            </a:r>
            <a:r>
              <a:rPr lang="he-IL" dirty="0">
                <a:solidFill>
                  <a:schemeClr val="tx1"/>
                </a:solidFill>
              </a:rPr>
              <a:t> היררכי:</a:t>
            </a:r>
          </a:p>
          <a:p>
            <a:pPr algn="r" rtl="1"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מתחילים לאחד קבוצות קטנות לפי מרחק זו מזו. </a:t>
            </a:r>
            <a:endParaRPr lang="en-IL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615A72-A68E-416C-9CE0-7E619A96A1DC}"/>
              </a:ext>
            </a:extLst>
          </p:cNvPr>
          <p:cNvSpPr/>
          <p:nvPr/>
        </p:nvSpPr>
        <p:spPr>
          <a:xfrm>
            <a:off x="4219662" y="3986946"/>
            <a:ext cx="7718346" cy="17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0. נבחר מרחק בו נרצה להשתמש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he-IL" dirty="0">
                <a:solidFill>
                  <a:schemeClr val="tx1"/>
                </a:solidFill>
              </a:rPr>
              <a:t>נחשב את המרחק בין כל שתי נקודות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he-IL" dirty="0">
                <a:solidFill>
                  <a:schemeClr val="tx1"/>
                </a:solidFill>
              </a:rPr>
              <a:t>נאחד </a:t>
            </a:r>
            <a:r>
              <a:rPr lang="he-IL" dirty="0" err="1">
                <a:solidFill>
                  <a:schemeClr val="tx1"/>
                </a:solidFill>
              </a:rPr>
              <a:t>קלאסטרים</a:t>
            </a:r>
            <a:r>
              <a:rPr lang="he-IL" dirty="0">
                <a:solidFill>
                  <a:schemeClr val="tx1"/>
                </a:solidFill>
              </a:rPr>
              <a:t>* לפי המרחק בצורה </a:t>
            </a:r>
            <a:r>
              <a:rPr lang="he-IL" dirty="0" err="1">
                <a:solidFill>
                  <a:schemeClr val="tx1"/>
                </a:solidFill>
              </a:rPr>
              <a:t>איטרטיבית</a:t>
            </a:r>
            <a:r>
              <a:rPr lang="he-IL" dirty="0">
                <a:solidFill>
                  <a:schemeClr val="tx1"/>
                </a:solidFill>
              </a:rPr>
              <a:t> עד שלא נשאר מה לאחד</a:t>
            </a:r>
          </a:p>
          <a:p>
            <a:pPr algn="r" rtl="1"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שימו לב שאנחנו צריכים לדעת לאחד גם נקודות וגם קבוצות ! **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989029-8ED2-4EBB-9F6A-21F82F748DC6}"/>
              </a:ext>
            </a:extLst>
          </p:cNvPr>
          <p:cNvSpPr/>
          <p:nvPr/>
        </p:nvSpPr>
        <p:spPr>
          <a:xfrm>
            <a:off x="-506844" y="6115834"/>
            <a:ext cx="4359761" cy="74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he-IL" dirty="0">
                <a:solidFill>
                  <a:schemeClr val="tx1"/>
                </a:solidFill>
              </a:rPr>
              <a:t>* גם נקודות בודדות הן </a:t>
            </a:r>
            <a:r>
              <a:rPr lang="he-IL" dirty="0" err="1">
                <a:solidFill>
                  <a:schemeClr val="tx1"/>
                </a:solidFill>
              </a:rPr>
              <a:t>קלאסטרים</a:t>
            </a:r>
            <a:endParaRPr lang="he-IL" dirty="0">
              <a:solidFill>
                <a:schemeClr val="tx1"/>
              </a:solidFill>
            </a:endParaRPr>
          </a:p>
          <a:p>
            <a:pPr algn="r" rtl="1"/>
            <a:r>
              <a:rPr lang="he-IL" dirty="0">
                <a:solidFill>
                  <a:schemeClr val="tx1"/>
                </a:solidFill>
              </a:rPr>
              <a:t>** איחוד יעשה באחת משיטות ה-</a:t>
            </a:r>
            <a:r>
              <a:rPr lang="en-US" dirty="0">
                <a:solidFill>
                  <a:schemeClr val="tx1"/>
                </a:solidFill>
              </a:rPr>
              <a:t>linkage</a:t>
            </a:r>
            <a:endParaRPr lang="en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6940C3-7BF3-4689-B18D-5AF10DF92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 err="1"/>
              <a:t>דנדרוגרמה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42556B-714D-4FE3-852A-67C078D054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84" b="11781"/>
          <a:stretch/>
        </p:blipFill>
        <p:spPr>
          <a:xfrm>
            <a:off x="1822537" y="1313253"/>
            <a:ext cx="8546926" cy="510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2C08C8-29BD-4D53-B0F8-F7E1159A7E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– ציור </a:t>
            </a:r>
            <a:r>
              <a:rPr lang="he-IL" dirty="0" err="1"/>
              <a:t>דנדרוגרמה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34DEF8-E59E-4DB0-B5AC-7F41E7347AE7}"/>
              </a:ext>
            </a:extLst>
          </p:cNvPr>
          <p:cNvSpPr/>
          <p:nvPr/>
        </p:nvSpPr>
        <p:spPr>
          <a:xfrm>
            <a:off x="7947535" y="1066816"/>
            <a:ext cx="4363695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צייר דנדרוגרמה סכמטית עבור הנקודות הבאות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B41910-C1EA-4E76-991D-3DFC094B991C}"/>
              </a:ext>
            </a:extLst>
          </p:cNvPr>
          <p:cNvSpPr/>
          <p:nvPr/>
        </p:nvSpPr>
        <p:spPr>
          <a:xfrm>
            <a:off x="6425852" y="2326709"/>
            <a:ext cx="4246323" cy="3247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D64DE8-6B96-4E15-906B-A57B7807730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955" y="2401948"/>
            <a:ext cx="4238604" cy="3172134"/>
          </a:xfrm>
          <a:prstGeom prst="rect">
            <a:avLst/>
          </a:prstGeom>
          <a:noFill/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6F4D9B4-F105-451F-8AA2-25D822A49835}"/>
              </a:ext>
            </a:extLst>
          </p:cNvPr>
          <p:cNvGrpSpPr/>
          <p:nvPr/>
        </p:nvGrpSpPr>
        <p:grpSpPr>
          <a:xfrm>
            <a:off x="1026315" y="2175741"/>
            <a:ext cx="4246323" cy="3247373"/>
            <a:chOff x="1026315" y="2175741"/>
            <a:chExt cx="4246323" cy="324737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8CF6771-A910-4CE7-89EC-B57A92671BCD}"/>
                </a:ext>
              </a:extLst>
            </p:cNvPr>
            <p:cNvSpPr/>
            <p:nvPr/>
          </p:nvSpPr>
          <p:spPr>
            <a:xfrm>
              <a:off x="1026315" y="2175741"/>
              <a:ext cx="4246323" cy="3247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3E15217-BBF9-450F-9D0C-1C9AC4E9F7EB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315" y="2175741"/>
              <a:ext cx="4246323" cy="3247373"/>
            </a:xfrm>
            <a:prstGeom prst="rect">
              <a:avLst/>
            </a:prstGeom>
            <a:noFill/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8C669E9-8CBA-4928-AD63-90F6A58F5654}"/>
                </a:ext>
              </a:extLst>
            </p:cNvPr>
            <p:cNvSpPr/>
            <p:nvPr/>
          </p:nvSpPr>
          <p:spPr>
            <a:xfrm>
              <a:off x="1748589" y="2414474"/>
              <a:ext cx="2711116" cy="24231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5E41579-A9DB-4395-A8F2-36859FA214CB}"/>
              </a:ext>
            </a:extLst>
          </p:cNvPr>
          <p:cNvSpPr/>
          <p:nvPr/>
        </p:nvSpPr>
        <p:spPr>
          <a:xfrm>
            <a:off x="1371600" y="2401948"/>
            <a:ext cx="148225" cy="2712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891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2C08C8-29BD-4D53-B0F8-F7E1159A7E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– ציור </a:t>
            </a:r>
            <a:r>
              <a:rPr lang="he-IL" dirty="0" err="1"/>
              <a:t>דנדרוגרמה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34DEF8-E59E-4DB0-B5AC-7F41E7347AE7}"/>
              </a:ext>
            </a:extLst>
          </p:cNvPr>
          <p:cNvSpPr/>
          <p:nvPr/>
        </p:nvSpPr>
        <p:spPr>
          <a:xfrm>
            <a:off x="7947535" y="1066816"/>
            <a:ext cx="4363695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צייר דנדרוגרמה סכמטית עבור הנקודות הבאות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B41910-C1EA-4E76-991D-3DFC094B991C}"/>
              </a:ext>
            </a:extLst>
          </p:cNvPr>
          <p:cNvSpPr/>
          <p:nvPr/>
        </p:nvSpPr>
        <p:spPr>
          <a:xfrm>
            <a:off x="6425852" y="2326709"/>
            <a:ext cx="4246323" cy="3247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D64DE8-6B96-4E15-906B-A57B7807730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955" y="2401948"/>
            <a:ext cx="4238604" cy="3172134"/>
          </a:xfrm>
          <a:prstGeom prst="rect">
            <a:avLst/>
          </a:prstGeom>
          <a:noFill/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6F4D9B4-F105-451F-8AA2-25D822A49835}"/>
              </a:ext>
            </a:extLst>
          </p:cNvPr>
          <p:cNvGrpSpPr/>
          <p:nvPr/>
        </p:nvGrpSpPr>
        <p:grpSpPr>
          <a:xfrm>
            <a:off x="1026315" y="2175741"/>
            <a:ext cx="4246323" cy="3247373"/>
            <a:chOff x="1026315" y="2175741"/>
            <a:chExt cx="4246323" cy="324737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8CF6771-A910-4CE7-89EC-B57A92671BCD}"/>
                </a:ext>
              </a:extLst>
            </p:cNvPr>
            <p:cNvSpPr/>
            <p:nvPr/>
          </p:nvSpPr>
          <p:spPr>
            <a:xfrm>
              <a:off x="1026315" y="2175741"/>
              <a:ext cx="4246323" cy="3247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3E15217-BBF9-450F-9D0C-1C9AC4E9F7EB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315" y="2175741"/>
              <a:ext cx="4246323" cy="3247373"/>
            </a:xfrm>
            <a:prstGeom prst="rect">
              <a:avLst/>
            </a:prstGeom>
            <a:noFill/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8C669E9-8CBA-4928-AD63-90F6A58F5654}"/>
                </a:ext>
              </a:extLst>
            </p:cNvPr>
            <p:cNvSpPr/>
            <p:nvPr/>
          </p:nvSpPr>
          <p:spPr>
            <a:xfrm>
              <a:off x="1748589" y="2414474"/>
              <a:ext cx="2711116" cy="24231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5E41579-A9DB-4395-A8F2-36859FA214CB}"/>
              </a:ext>
            </a:extLst>
          </p:cNvPr>
          <p:cNvSpPr/>
          <p:nvPr/>
        </p:nvSpPr>
        <p:spPr>
          <a:xfrm>
            <a:off x="1371600" y="2401948"/>
            <a:ext cx="148225" cy="2712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3E5152-6018-0CCC-1EE7-EED8E4B6EEA7}"/>
              </a:ext>
            </a:extLst>
          </p:cNvPr>
          <p:cNvCxnSpPr/>
          <p:nvPr/>
        </p:nvCxnSpPr>
        <p:spPr>
          <a:xfrm flipV="1">
            <a:off x="2112264" y="4379976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7CA434-60BE-93DA-0C98-5945D30E9837}"/>
              </a:ext>
            </a:extLst>
          </p:cNvPr>
          <p:cNvCxnSpPr>
            <a:cxnSpLocks/>
          </p:cNvCxnSpPr>
          <p:nvPr/>
        </p:nvCxnSpPr>
        <p:spPr>
          <a:xfrm flipV="1">
            <a:off x="2676144" y="4379976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4CB626-1473-6C2C-E142-122812572536}"/>
              </a:ext>
            </a:extLst>
          </p:cNvPr>
          <p:cNvCxnSpPr/>
          <p:nvPr/>
        </p:nvCxnSpPr>
        <p:spPr>
          <a:xfrm flipV="1">
            <a:off x="4309872" y="4450080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D9A212-0293-BEA6-4326-300369F47A71}"/>
              </a:ext>
            </a:extLst>
          </p:cNvPr>
          <p:cNvCxnSpPr/>
          <p:nvPr/>
        </p:nvCxnSpPr>
        <p:spPr>
          <a:xfrm flipV="1">
            <a:off x="3236976" y="4379976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789A00-D81B-FEDE-2DD4-6A8C084ECCA4}"/>
              </a:ext>
            </a:extLst>
          </p:cNvPr>
          <p:cNvCxnSpPr/>
          <p:nvPr/>
        </p:nvCxnSpPr>
        <p:spPr>
          <a:xfrm flipV="1">
            <a:off x="3764280" y="4379976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AE4F09-338B-1C90-441B-286BFE339D3F}"/>
              </a:ext>
            </a:extLst>
          </p:cNvPr>
          <p:cNvCxnSpPr>
            <a:cxnSpLocks/>
          </p:cNvCxnSpPr>
          <p:nvPr/>
        </p:nvCxnSpPr>
        <p:spPr>
          <a:xfrm flipH="1">
            <a:off x="2112264" y="4379976"/>
            <a:ext cx="563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97AFB1-C1EE-7E31-9062-78B71E1D2114}"/>
              </a:ext>
            </a:extLst>
          </p:cNvPr>
          <p:cNvCxnSpPr>
            <a:cxnSpLocks/>
          </p:cNvCxnSpPr>
          <p:nvPr/>
        </p:nvCxnSpPr>
        <p:spPr>
          <a:xfrm flipH="1">
            <a:off x="3236976" y="4395216"/>
            <a:ext cx="563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587BA0F-0EC2-C970-8F69-D35F31B12A95}"/>
              </a:ext>
            </a:extLst>
          </p:cNvPr>
          <p:cNvCxnSpPr/>
          <p:nvPr/>
        </p:nvCxnSpPr>
        <p:spPr>
          <a:xfrm flipV="1">
            <a:off x="3520440" y="3922376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D860AC-4B36-D2BC-C3B2-DD5123E402D4}"/>
              </a:ext>
            </a:extLst>
          </p:cNvPr>
          <p:cNvCxnSpPr/>
          <p:nvPr/>
        </p:nvCxnSpPr>
        <p:spPr>
          <a:xfrm flipV="1">
            <a:off x="2386584" y="3922376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70336D-A0A4-CE5B-2037-892AE3327A48}"/>
              </a:ext>
            </a:extLst>
          </p:cNvPr>
          <p:cNvCxnSpPr>
            <a:cxnSpLocks/>
          </p:cNvCxnSpPr>
          <p:nvPr/>
        </p:nvCxnSpPr>
        <p:spPr>
          <a:xfrm flipH="1">
            <a:off x="2958084" y="3922376"/>
            <a:ext cx="563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F782B8-E42E-0438-81D1-17923ADD358B}"/>
              </a:ext>
            </a:extLst>
          </p:cNvPr>
          <p:cNvCxnSpPr>
            <a:cxnSpLocks/>
          </p:cNvCxnSpPr>
          <p:nvPr/>
        </p:nvCxnSpPr>
        <p:spPr>
          <a:xfrm flipH="1">
            <a:off x="2394204" y="3922376"/>
            <a:ext cx="563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541201-157F-1B6D-E6A2-CC9701B9B0B8}"/>
              </a:ext>
            </a:extLst>
          </p:cNvPr>
          <p:cNvCxnSpPr/>
          <p:nvPr/>
        </p:nvCxnSpPr>
        <p:spPr>
          <a:xfrm flipV="1">
            <a:off x="2967228" y="3464776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471A38-867A-7F93-1EA4-73F82B324F65}"/>
              </a:ext>
            </a:extLst>
          </p:cNvPr>
          <p:cNvCxnSpPr/>
          <p:nvPr/>
        </p:nvCxnSpPr>
        <p:spPr>
          <a:xfrm flipV="1">
            <a:off x="4309872" y="3992480"/>
            <a:ext cx="0" cy="4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E2D890E-401D-60C9-94FB-07CB7EE172C4}"/>
              </a:ext>
            </a:extLst>
          </p:cNvPr>
          <p:cNvCxnSpPr>
            <a:cxnSpLocks/>
          </p:cNvCxnSpPr>
          <p:nvPr/>
        </p:nvCxnSpPr>
        <p:spPr>
          <a:xfrm flipV="1">
            <a:off x="4309872" y="3489160"/>
            <a:ext cx="0" cy="503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9BBBE57-277C-B3B1-8F65-2982968A0A8E}"/>
              </a:ext>
            </a:extLst>
          </p:cNvPr>
          <p:cNvCxnSpPr>
            <a:cxnSpLocks/>
          </p:cNvCxnSpPr>
          <p:nvPr/>
        </p:nvCxnSpPr>
        <p:spPr>
          <a:xfrm flipH="1">
            <a:off x="2967228" y="3489160"/>
            <a:ext cx="563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9263696-CC9F-2BEC-E0C2-CC26729DA4E6}"/>
              </a:ext>
            </a:extLst>
          </p:cNvPr>
          <p:cNvCxnSpPr>
            <a:cxnSpLocks/>
          </p:cNvCxnSpPr>
          <p:nvPr/>
        </p:nvCxnSpPr>
        <p:spPr>
          <a:xfrm flipH="1">
            <a:off x="3531108" y="3495256"/>
            <a:ext cx="7787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9773115" y="2326709"/>
            <a:ext cx="569168" cy="4945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43401" y="2770703"/>
            <a:ext cx="1476500" cy="721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02993" y="1987093"/>
            <a:ext cx="3769182" cy="18384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42955" y="1744824"/>
            <a:ext cx="4738144" cy="40028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6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1FC6D-4D55-493D-98A3-018CB18FD7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מרחק בין </a:t>
            </a:r>
            <a:r>
              <a:rPr lang="he-IL" dirty="0" err="1"/>
              <a:t>קלאסטרים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5B6B4-2542-499D-B003-BD9FCE35E9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9347" y="1250623"/>
            <a:ext cx="5156177" cy="430212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המרחק שלפיו עושים את האיחוד</a:t>
            </a:r>
            <a:endParaRPr lang="en-IL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D92528F-0A71-4123-B8E7-8D382A910F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4" y="1323744"/>
            <a:ext cx="4523873" cy="51378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FC6EBF-0AD9-4662-91E9-07ADBF8685C0}"/>
              </a:ext>
            </a:extLst>
          </p:cNvPr>
          <p:cNvSpPr/>
          <p:nvPr/>
        </p:nvSpPr>
        <p:spPr>
          <a:xfrm>
            <a:off x="10279733" y="1874953"/>
            <a:ext cx="148579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Single linkage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5339DD-4629-46A4-98D1-D95D2925DF5D}"/>
              </a:ext>
            </a:extLst>
          </p:cNvPr>
          <p:cNvSpPr/>
          <p:nvPr/>
        </p:nvSpPr>
        <p:spPr>
          <a:xfrm>
            <a:off x="7010401" y="2461230"/>
            <a:ext cx="4755124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המרחק בין שני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קלאסטרים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שווה למרחק המינימלי בין הנקודות בקבוצה האחת לקבוצה האחרת.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F882BF-7075-433B-A148-D53BD821D4B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6" t="15375" r="15483" b="22464"/>
          <a:stretch/>
        </p:blipFill>
        <p:spPr bwMode="auto">
          <a:xfrm>
            <a:off x="7986713" y="3529012"/>
            <a:ext cx="2071688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1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1FC6D-4D55-493D-98A3-018CB18FD7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מרחק בין </a:t>
            </a:r>
            <a:r>
              <a:rPr lang="he-IL" dirty="0" err="1"/>
              <a:t>קלאסטרים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5B6B4-2542-499D-B003-BD9FCE35E9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9347" y="1250623"/>
            <a:ext cx="5156177" cy="430212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המרחק שלפיו עושים את האיחוד</a:t>
            </a:r>
            <a:endParaRPr lang="en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C6EBF-0AD9-4662-91E9-07ADBF8685C0}"/>
              </a:ext>
            </a:extLst>
          </p:cNvPr>
          <p:cNvSpPr/>
          <p:nvPr/>
        </p:nvSpPr>
        <p:spPr>
          <a:xfrm>
            <a:off x="9929893" y="1874953"/>
            <a:ext cx="183563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Complete linkage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5339DD-4629-46A4-98D1-D95D2925DF5D}"/>
              </a:ext>
            </a:extLst>
          </p:cNvPr>
          <p:cNvSpPr/>
          <p:nvPr/>
        </p:nvSpPr>
        <p:spPr>
          <a:xfrm>
            <a:off x="7010401" y="2461230"/>
            <a:ext cx="4755124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המרחק בין שני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קלאסטרים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שווה למרחק המקסימלי בין הנקודות בקבוצה האחת לקבוצה האחרת.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FF805CF-94FE-48F3-BA2E-DDBB10D960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14" y="1250623"/>
            <a:ext cx="4281522" cy="51378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B89759-4B86-4B82-A2CC-3EB6E62061D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2" t="17528" r="9602" b="9133"/>
          <a:stretch/>
        </p:blipFill>
        <p:spPr bwMode="auto">
          <a:xfrm>
            <a:off x="7858286" y="3326373"/>
            <a:ext cx="2057400" cy="10830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E8B217-CF73-4C88-9045-CF70DC7ABD1A}"/>
              </a:ext>
            </a:extLst>
          </p:cNvPr>
          <p:cNvSpPr/>
          <p:nvPr/>
        </p:nvSpPr>
        <p:spPr>
          <a:xfrm>
            <a:off x="7766050" y="4876800"/>
            <a:ext cx="92236" cy="137795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96856E-1DAD-4775-864B-43FFCC25685C}"/>
              </a:ext>
            </a:extLst>
          </p:cNvPr>
          <p:cNvSpPr/>
          <p:nvPr/>
        </p:nvSpPr>
        <p:spPr>
          <a:xfrm rot="5400000">
            <a:off x="6390346" y="5400096"/>
            <a:ext cx="133700" cy="1843007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A464C0-2ED5-456B-A307-FF1640FDDD3E}"/>
              </a:ext>
            </a:extLst>
          </p:cNvPr>
          <p:cNvSpPr/>
          <p:nvPr/>
        </p:nvSpPr>
        <p:spPr>
          <a:xfrm rot="5400000">
            <a:off x="10580097" y="5314327"/>
            <a:ext cx="133702" cy="223715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104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BB21D2FD3574DBA1104E4F295F8DE" ma:contentTypeVersion="11" ma:contentTypeDescription="Create a new document." ma:contentTypeScope="" ma:versionID="527d028d7ce69ac4fb3f58a4ecbf405a">
  <xsd:schema xmlns:xsd="http://www.w3.org/2001/XMLSchema" xmlns:xs="http://www.w3.org/2001/XMLSchema" xmlns:p="http://schemas.microsoft.com/office/2006/metadata/properties" xmlns:ns3="a9e6248f-22ad-4161-a691-b45f48e9be78" targetNamespace="http://schemas.microsoft.com/office/2006/metadata/properties" ma:root="true" ma:fieldsID="9ecee6938364d40e5c0b3a9e166fda29" ns3:_="">
    <xsd:import namespace="a9e6248f-22ad-4161-a691-b45f48e9be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6248f-22ad-4161-a691-b45f48e9be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DD6A5F-7315-4238-8B87-E09744653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e6248f-22ad-4161-a691-b45f48e9be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BF8B5E-2832-439E-8FC5-3251AA2827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EE742D-5FE6-49CC-A382-F14AC49BA62B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a9e6248f-22ad-4161-a691-b45f48e9be78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10901</TotalTime>
  <Words>667</Words>
  <Application>Microsoft Office PowerPoint</Application>
  <PresentationFormat>Widescreen</PresentationFormat>
  <Paragraphs>138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 Briller</dc:creator>
  <cp:lastModifiedBy>Benny Peretz</cp:lastModifiedBy>
  <cp:revision>97</cp:revision>
  <dcterms:created xsi:type="dcterms:W3CDTF">2020-05-05T06:19:03Z</dcterms:created>
  <dcterms:modified xsi:type="dcterms:W3CDTF">2023-06-28T16:11:02Z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0x010100E45BB21D2FD3574DBA1104E4F295F8DE</vt:lpwstr>
  </property>
</Properties>
</file>