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8"/>
  </p:notesMasterIdLst>
  <p:sldIdLst>
    <p:sldId id="256" r:id="rId2"/>
    <p:sldId id="258" r:id="rId3"/>
    <p:sldId id="259" r:id="rId4"/>
    <p:sldId id="260" r:id="rId5"/>
    <p:sldId id="265" r:id="rId6"/>
    <p:sldId id="261" r:id="rId7"/>
    <p:sldId id="262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8" r:id="rId20"/>
    <p:sldId id="263" r:id="rId21"/>
    <p:sldId id="277" r:id="rId22"/>
    <p:sldId id="279" r:id="rId23"/>
    <p:sldId id="280" r:id="rId24"/>
    <p:sldId id="281" r:id="rId25"/>
    <p:sldId id="282" r:id="rId26"/>
    <p:sldId id="28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46535-E892-45FA-9BC9-3E0B74CE6FF7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8B07E-883E-4E61-BFE6-46DA41E44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55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EB676-3965-486C-A06A-DCE2EC6739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72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הגרף האחרון חשוב במיוחד מכיוון שהוא מראה לנו את הכיוון של השינוי (חיובי או שלילי) כתלות באיקס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EB676-3965-486C-A06A-DCE2EC67397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84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הגרף האחרון חשוב במיוחד מכיוון שהוא מראה לנו את הכיוון של השינוי (חיובי או שלילי) כתלות באיקס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EB676-3965-486C-A06A-DCE2EC67397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05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הגרף האחרון חשוב במיוחד מכיוון שהוא מראה לנו את הכיוון של השינוי (חיובי או שלילי) כתלות באיקס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EB676-3965-486C-A06A-DCE2EC67397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605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הגרף האחרון חשוב במיוחד מכיוון שהוא מראה לנו את הכיוון של השינוי (חיובי או שלילי) כתלות באיקס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EB676-3965-486C-A06A-DCE2EC67397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056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הגרף האחרון חשוב במיוחד מכיוון שהוא מראה לנו את הכיוון של השינוי (חיובי או שלילי) כתלות באיקס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EB676-3965-486C-A06A-DCE2EC67397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935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הגרף האחרון חשוב במיוחד מכיוון שהוא מראה לנו את הכיוון של השינוי (חיובי או שלילי) כתלות באיקס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EB676-3965-486C-A06A-DCE2EC67397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360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הגרף האחרון חשוב במיוחד מכיוון שהוא מראה לנו את הכיוון של השינוי (חיובי או שלילי) כתלות באיקס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EB676-3965-486C-A06A-DCE2EC67397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696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הגרף האחרון חשוב במיוחד מכיוון שהוא מראה לנו את הכיוון של השינוי (חיובי או שלילי) כתלות באיקס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EB676-3965-486C-A06A-DCE2EC67397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015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הגרף האחרון חשוב במיוחד מכיוון שהוא מראה לנו את הכיוון של השינוי (חיובי או שלילי) כתלות באיקס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EB676-3965-486C-A06A-DCE2EC67397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399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הגרף האחרון חשוב במיוחד מכיוון שהוא מראה לנו את הכיוון של השינוי (חיובי או שלילי) כתלות באיקס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EB676-3965-486C-A06A-DCE2EC67397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64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הגרף האחרון חשוב במיוחד מכיוון שהוא מראה לנו את הכיוון של השינוי (חיובי או שלילי) כתלות באיקס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EB676-3965-486C-A06A-DCE2EC67397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067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הגרף האחרון חשוב במיוחד מכיוון שהוא מראה לנו את הכיוון של השינוי (חיובי או שלילי) כתלות באיקס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EB676-3965-486C-A06A-DCE2EC67397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1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הגרף האחרון חשוב במיוחד מכיוון שהוא מראה לנו את הכיוון של השינוי (חיובי או שלילי) כתלות באיקס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EB676-3965-486C-A06A-DCE2EC67397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73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הגרף האחרון חשוב במיוחד מכיוון שהוא מראה לנו את הכיוון של השינוי (חיובי או שלילי) כתלות באיקס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EB676-3965-486C-A06A-DCE2EC67397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60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הגרף האחרון חשוב במיוחד מכיוון שהוא מראה לנו את הכיוון של השינוי (חיובי או שלילי) כתלות באיקס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EB676-3965-486C-A06A-DCE2EC67397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772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הגרף האחרון חשוב במיוחד מכיוון שהוא מראה לנו את הכיוון של השינוי (חיובי או שלילי) כתלות באיקס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EB676-3965-486C-A06A-DCE2EC67397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669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הגרף האחרון חשוב במיוחד מכיוון שהוא מראה לנו את הכיוון של השינוי (חיובי או שלילי) כתלות באיקס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EB676-3965-486C-A06A-DCE2EC67397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81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הגרף האחרון חשוב במיוחד מכיוון שהוא מראה לנו את הכיוון של השינוי (חיובי או שלילי) כתלות באיקס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EB676-3965-486C-A06A-DCE2EC67397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694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3A34-4B63-4C89-AC97-0828C3857EA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587A5BB-745E-4CD7-89A4-AA70AE55D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10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3A34-4B63-4C89-AC97-0828C3857EA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587A5BB-745E-4CD7-89A4-AA70AE55D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80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3A34-4B63-4C89-AC97-0828C3857EA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587A5BB-745E-4CD7-89A4-AA70AE55DD4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4009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3A34-4B63-4C89-AC97-0828C3857EA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587A5BB-745E-4CD7-89A4-AA70AE55D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2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3A34-4B63-4C89-AC97-0828C3857EA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587A5BB-745E-4CD7-89A4-AA70AE55DD4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0788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3A34-4B63-4C89-AC97-0828C3857EA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587A5BB-745E-4CD7-89A4-AA70AE55D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51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3A34-4B63-4C89-AC97-0828C3857EA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A5BB-745E-4CD7-89A4-AA70AE55D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72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3A34-4B63-4C89-AC97-0828C3857EA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A5BB-745E-4CD7-89A4-AA70AE55D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327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E6BF-717F-4873-924B-FF400F65FA1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7B4C-33BE-4B5D-8C71-3F00640F78B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6FABDB-6083-4FF2-8692-1128E8B61753}"/>
              </a:ext>
            </a:extLst>
          </p:cNvPr>
          <p:cNvSpPr/>
          <p:nvPr userDrawn="1"/>
        </p:nvSpPr>
        <p:spPr>
          <a:xfrm>
            <a:off x="0" y="1"/>
            <a:ext cx="12192000" cy="82483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E3382CF-A029-4F87-8B19-88BE8D0931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3098" y="1142399"/>
            <a:ext cx="11121806" cy="592137"/>
          </a:xfrm>
        </p:spPr>
        <p:txBody>
          <a:bodyPr>
            <a:noAutofit/>
          </a:bodyPr>
          <a:lstStyle>
            <a:lvl1pPr algn="r" rtl="1">
              <a:defRPr sz="1800"/>
            </a:lvl1pPr>
            <a:lvl2pPr algn="r" rtl="1">
              <a:defRPr sz="1600"/>
            </a:lvl2pPr>
            <a:lvl3pPr algn="r" rtl="1">
              <a:defRPr sz="1400"/>
            </a:lvl3pPr>
            <a:lvl4pPr algn="r" rtl="1">
              <a:defRPr sz="1200"/>
            </a:lvl4pPr>
            <a:lvl5pPr algn="r" rtl="1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L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3FF78F8-5CF0-48F5-8D7D-3BEB360849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825500"/>
          </a:xfrm>
        </p:spPr>
        <p:txBody>
          <a:bodyPr anchor="ctr"/>
          <a:lstStyle>
            <a:lvl1pPr marL="0" indent="0" algn="ctr" rtl="1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682567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E6BF-717F-4873-924B-FF400F65FA1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7B4C-33BE-4B5D-8C71-3F00640F78B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6FABDB-6083-4FF2-8692-1128E8B61753}"/>
              </a:ext>
            </a:extLst>
          </p:cNvPr>
          <p:cNvSpPr/>
          <p:nvPr userDrawn="1"/>
        </p:nvSpPr>
        <p:spPr>
          <a:xfrm>
            <a:off x="0" y="1"/>
            <a:ext cx="12192000" cy="82483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E3382CF-A029-4F87-8B19-88BE8D0931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3098" y="1142399"/>
            <a:ext cx="11121806" cy="592137"/>
          </a:xfrm>
        </p:spPr>
        <p:txBody>
          <a:bodyPr>
            <a:noAutofit/>
          </a:bodyPr>
          <a:lstStyle>
            <a:lvl1pPr algn="r" rtl="1">
              <a:defRPr sz="1800"/>
            </a:lvl1pPr>
            <a:lvl2pPr algn="r" rtl="1">
              <a:defRPr sz="1600"/>
            </a:lvl2pPr>
            <a:lvl3pPr algn="r" rtl="1">
              <a:defRPr sz="1400"/>
            </a:lvl3pPr>
            <a:lvl4pPr algn="r" rtl="1">
              <a:defRPr sz="1200"/>
            </a:lvl4pPr>
            <a:lvl5pPr algn="r" rtl="1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L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3FF78F8-5CF0-48F5-8D7D-3BEB360849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825500"/>
          </a:xfrm>
        </p:spPr>
        <p:txBody>
          <a:bodyPr anchor="ctr"/>
          <a:lstStyle>
            <a:lvl1pPr marL="0" indent="0" algn="ctr" rtl="1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169110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E6BF-717F-4873-924B-FF400F65FA1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7B4C-33BE-4B5D-8C71-3F00640F78B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6FABDB-6083-4FF2-8692-1128E8B61753}"/>
              </a:ext>
            </a:extLst>
          </p:cNvPr>
          <p:cNvSpPr/>
          <p:nvPr userDrawn="1"/>
        </p:nvSpPr>
        <p:spPr>
          <a:xfrm>
            <a:off x="0" y="1"/>
            <a:ext cx="12192000" cy="82483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E3382CF-A029-4F87-8B19-88BE8D0931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3098" y="1142399"/>
            <a:ext cx="11121806" cy="592137"/>
          </a:xfrm>
        </p:spPr>
        <p:txBody>
          <a:bodyPr>
            <a:noAutofit/>
          </a:bodyPr>
          <a:lstStyle>
            <a:lvl1pPr algn="r" rtl="1">
              <a:defRPr sz="1800"/>
            </a:lvl1pPr>
            <a:lvl2pPr algn="r" rtl="1">
              <a:defRPr sz="1600"/>
            </a:lvl2pPr>
            <a:lvl3pPr algn="r" rtl="1">
              <a:defRPr sz="1400"/>
            </a:lvl3pPr>
            <a:lvl4pPr algn="r" rtl="1">
              <a:defRPr sz="1200"/>
            </a:lvl4pPr>
            <a:lvl5pPr algn="r" rtl="1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L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3FF78F8-5CF0-48F5-8D7D-3BEB360849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825500"/>
          </a:xfrm>
        </p:spPr>
        <p:txBody>
          <a:bodyPr anchor="ctr"/>
          <a:lstStyle>
            <a:lvl1pPr marL="0" indent="0" algn="ctr" rtl="1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602840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3A34-4B63-4C89-AC97-0828C3857EA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A5BB-745E-4CD7-89A4-AA70AE55D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746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E6BF-717F-4873-924B-FF400F65FA1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7B4C-33BE-4B5D-8C71-3F00640F78B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6FABDB-6083-4FF2-8692-1128E8B61753}"/>
              </a:ext>
            </a:extLst>
          </p:cNvPr>
          <p:cNvSpPr/>
          <p:nvPr userDrawn="1"/>
        </p:nvSpPr>
        <p:spPr>
          <a:xfrm>
            <a:off x="0" y="1"/>
            <a:ext cx="12192000" cy="82483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E3382CF-A029-4F87-8B19-88BE8D0931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3098" y="1142399"/>
            <a:ext cx="11121806" cy="592137"/>
          </a:xfrm>
        </p:spPr>
        <p:txBody>
          <a:bodyPr>
            <a:noAutofit/>
          </a:bodyPr>
          <a:lstStyle>
            <a:lvl1pPr algn="r" rtl="1">
              <a:defRPr sz="1800"/>
            </a:lvl1pPr>
            <a:lvl2pPr algn="r" rtl="1">
              <a:defRPr sz="1600"/>
            </a:lvl2pPr>
            <a:lvl3pPr algn="r" rtl="1">
              <a:defRPr sz="1400"/>
            </a:lvl3pPr>
            <a:lvl4pPr algn="r" rtl="1">
              <a:defRPr sz="1200"/>
            </a:lvl4pPr>
            <a:lvl5pPr algn="r" rtl="1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L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3FF78F8-5CF0-48F5-8D7D-3BEB360849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825500"/>
          </a:xfrm>
        </p:spPr>
        <p:txBody>
          <a:bodyPr anchor="ctr"/>
          <a:lstStyle>
            <a:lvl1pPr marL="0" indent="0" algn="ctr" rtl="1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7293386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E6BF-717F-4873-924B-FF400F65FA1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7B4C-33BE-4B5D-8C71-3F00640F78B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A98CED-0B54-4CC0-AAE4-B7E4C3B1703B}"/>
              </a:ext>
            </a:extLst>
          </p:cNvPr>
          <p:cNvSpPr/>
          <p:nvPr userDrawn="1"/>
        </p:nvSpPr>
        <p:spPr>
          <a:xfrm>
            <a:off x="0" y="0"/>
            <a:ext cx="12192000" cy="574307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975E706-8C5B-414B-86F2-B3F1EDB7BC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9000" y="6108700"/>
            <a:ext cx="5321300" cy="3651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en-IL" sz="1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IL" b="1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29B0B8D-1B75-4E45-B99D-63533F4B5D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57435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422741602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E6BF-717F-4873-924B-FF400F65FA1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7B4C-33BE-4B5D-8C71-3F00640F78B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6FABDB-6083-4FF2-8692-1128E8B61753}"/>
              </a:ext>
            </a:extLst>
          </p:cNvPr>
          <p:cNvSpPr/>
          <p:nvPr userDrawn="1"/>
        </p:nvSpPr>
        <p:spPr>
          <a:xfrm>
            <a:off x="0" y="1"/>
            <a:ext cx="12192000" cy="82483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E3382CF-A029-4F87-8B19-88BE8D0931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3098" y="1142399"/>
            <a:ext cx="11121806" cy="592137"/>
          </a:xfrm>
        </p:spPr>
        <p:txBody>
          <a:bodyPr>
            <a:noAutofit/>
          </a:bodyPr>
          <a:lstStyle>
            <a:lvl1pPr algn="r" rtl="1">
              <a:defRPr sz="1800"/>
            </a:lvl1pPr>
            <a:lvl2pPr algn="r" rtl="1">
              <a:defRPr sz="1600"/>
            </a:lvl2pPr>
            <a:lvl3pPr algn="r" rtl="1">
              <a:defRPr sz="1400"/>
            </a:lvl3pPr>
            <a:lvl4pPr algn="r" rtl="1">
              <a:defRPr sz="1200"/>
            </a:lvl4pPr>
            <a:lvl5pPr algn="r" rtl="1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L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3FF78F8-5CF0-48F5-8D7D-3BEB360849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825500"/>
          </a:xfrm>
        </p:spPr>
        <p:txBody>
          <a:bodyPr anchor="ctr"/>
          <a:lstStyle>
            <a:lvl1pPr marL="0" indent="0" algn="ctr" rtl="1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392827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3A34-4B63-4C89-AC97-0828C3857EA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587A5BB-745E-4CD7-89A4-AA70AE55D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8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3A34-4B63-4C89-AC97-0828C3857EA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587A5BB-745E-4CD7-89A4-AA70AE55D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0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3A34-4B63-4C89-AC97-0828C3857EA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587A5BB-745E-4CD7-89A4-AA70AE55D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7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3A34-4B63-4C89-AC97-0828C3857EA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A5BB-745E-4CD7-89A4-AA70AE55D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52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3A34-4B63-4C89-AC97-0828C3857EA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A5BB-745E-4CD7-89A4-AA70AE55D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00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3A34-4B63-4C89-AC97-0828C3857EA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A5BB-745E-4CD7-89A4-AA70AE55D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3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3A34-4B63-4C89-AC97-0828C3857EA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587A5BB-745E-4CD7-89A4-AA70AE55D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73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E3A34-4B63-4C89-AC97-0828C3857EA8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2000">
                <a:solidFill>
                  <a:srgbClr val="FEFFFF"/>
                </a:solidFill>
              </a:defRPr>
            </a:lvl1pPr>
          </a:lstStyle>
          <a:p>
            <a:fld id="{3587A5BB-745E-4CD7-89A4-AA70AE55DD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87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</p:sldLayoutIdLst>
  <p:txStyles>
    <p:titleStyle>
      <a:lvl1pPr algn="r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7.png"/><Relationship Id="rId7" Type="http://schemas.openxmlformats.org/officeDocument/2006/relationships/image" Target="../media/image2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40.png"/><Relationship Id="rId5" Type="http://schemas.openxmlformats.org/officeDocument/2006/relationships/image" Target="../media/image49.png"/><Relationship Id="rId10" Type="http://schemas.openxmlformats.org/officeDocument/2006/relationships/image" Target="../media/image52.png"/><Relationship Id="rId4" Type="http://schemas.openxmlformats.org/officeDocument/2006/relationships/image" Target="../media/image48.png"/><Relationship Id="rId9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5.emf"/><Relationship Id="rId4" Type="http://schemas.openxmlformats.org/officeDocument/2006/relationships/image" Target="../media/image13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1138646"/>
            <a:ext cx="8915399" cy="2262781"/>
          </a:xfrm>
        </p:spPr>
        <p:txBody>
          <a:bodyPr>
            <a:normAutofit fontScale="90000"/>
          </a:bodyPr>
          <a:lstStyle/>
          <a:p>
            <a:pPr algn="r" rtl="1"/>
            <a:r>
              <a:rPr lang="he-IL" sz="4400" dirty="0"/>
              <a:t>שיטות כמותיות במדעי הרפואה</a:t>
            </a:r>
            <a:br>
              <a:rPr lang="he-IL" sz="4400" dirty="0"/>
            </a:br>
            <a:r>
              <a:rPr lang="he-IL" dirty="0"/>
              <a:t>פתרון מערכות דינמיות לינאריות מסדר </a:t>
            </a:r>
            <a:r>
              <a:rPr lang="he-IL" dirty="0" smtClean="0"/>
              <a:t>ראשון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3532054"/>
            <a:ext cx="8915399" cy="1126283"/>
          </a:xfrm>
        </p:spPr>
        <p:txBody>
          <a:bodyPr>
            <a:noAutofit/>
          </a:bodyPr>
          <a:lstStyle/>
          <a:p>
            <a:pPr algn="r" rtl="1"/>
            <a:r>
              <a:rPr lang="he-IL" sz="2400" dirty="0" smtClean="0"/>
              <a:t>תרגול 2 - 30.3.2023</a:t>
            </a:r>
          </a:p>
          <a:p>
            <a:pPr algn="r" rtl="1"/>
            <a:endParaRPr lang="he-IL" sz="2400" dirty="0"/>
          </a:p>
          <a:p>
            <a:pPr algn="r" rtl="1"/>
            <a:r>
              <a:rPr lang="he-IL" sz="2000" dirty="0" smtClean="0"/>
              <a:t>יוחאי צור </a:t>
            </a:r>
          </a:p>
          <a:p>
            <a:pPr algn="r" rtl="1"/>
            <a:r>
              <a:rPr lang="en-US" sz="2000" dirty="0" smtClean="0"/>
              <a:t>Yochay.tzur@campus.technion.ac.il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1689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637066-E343-41B7-8167-304AC696FE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he-IL" sz="3200" dirty="0" smtClean="0"/>
              <a:t>שאלה 2</a:t>
            </a:r>
            <a:endParaRPr lang="en-IL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7786" y="1185549"/>
            <a:ext cx="4496427" cy="448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2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637066-E343-41B7-8167-304AC696FE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he-IL" sz="3200" dirty="0"/>
              <a:t>שאלה 2</a:t>
            </a:r>
            <a:endParaRPr lang="en-IL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4530" y="956949"/>
            <a:ext cx="4496427" cy="4486901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9781699" y="2258568"/>
            <a:ext cx="1353312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72142" y="2187642"/>
            <a:ext cx="7906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000" dirty="0" smtClean="0">
                <a:solidFill>
                  <a:srgbClr val="FF0000"/>
                </a:solidFill>
              </a:rPr>
              <a:t>חשוד!</a:t>
            </a:r>
            <a:endParaRPr lang="en-US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178488" y="1271791"/>
                <a:ext cx="2988703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488" y="1271791"/>
                <a:ext cx="2988703" cy="714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Brace 6"/>
          <p:cNvSpPr/>
          <p:nvPr/>
        </p:nvSpPr>
        <p:spPr>
          <a:xfrm rot="16200000">
            <a:off x="3730753" y="1802481"/>
            <a:ext cx="502920" cy="101275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25760" y="256032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210591" y="3322845"/>
                <a:ext cx="1543243" cy="613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591" y="3322845"/>
                <a:ext cx="1543243" cy="6133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76292" y="4220182"/>
                <a:ext cx="4341125" cy="957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1"/>
                <a:r>
                  <a:rPr lang="he-IL" dirty="0" smtClean="0"/>
                  <a:t>המערכת מונוטונית</a:t>
                </a:r>
                <a:r>
                  <a:rPr lang="he-IL" dirty="0" smtClean="0">
                    <a:sym typeface="Wingdings" panose="05000000000000000000" pitchFamily="2" charset="2"/>
                  </a:rPr>
                  <a:t></a:t>
                </a:r>
              </a:p>
              <a:p>
                <a:pPr algn="l"/>
                <a:r>
                  <a:rPr lang="he-IL" dirty="0" smtClean="0">
                    <a:sym typeface="Wingdings" panose="05000000000000000000" pitchFamily="2" charset="2"/>
                  </a:rPr>
                  <a:t>אם עברה פעמיים באותו ערך</a:t>
                </a:r>
                <a:r>
                  <a:rPr lang="he-IL" dirty="0" smtClean="0"/>
                  <a:t> זה ערך קבוע </a:t>
                </a:r>
                <a:r>
                  <a:rPr lang="he-IL" dirty="0" smtClean="0">
                    <a:sym typeface="Wingdings" panose="05000000000000000000" pitchFamily="2" charset="2"/>
                  </a:rPr>
                  <a:t></a:t>
                </a:r>
                <a:r>
                  <a:rPr lang="en-US" dirty="0" smtClean="0">
                    <a:sym typeface="Wingdings" panose="05000000000000000000" pitchFamily="2" charset="2"/>
                  </a:rPr>
                  <a:t/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3</m:t>
                      </m:r>
                    </m:oMath>
                  </m:oMathPara>
                </a14:m>
                <a:endParaRPr lang="he-IL" dirty="0" smtClean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292" y="4220182"/>
                <a:ext cx="4341125" cy="957121"/>
              </a:xfrm>
              <a:prstGeom prst="rect">
                <a:avLst/>
              </a:prstGeom>
              <a:blipFill>
                <a:blip r:embed="rId6"/>
                <a:stretch>
                  <a:fillRect l="-1404" t="-3185" r="-1124" b="-5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475834" y="5509816"/>
                <a:ext cx="1128642" cy="8903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834" y="5509816"/>
                <a:ext cx="1128642" cy="8903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9083393" y="4758404"/>
            <a:ext cx="2749924" cy="22407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468112" y="5955002"/>
            <a:ext cx="2459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000" dirty="0" smtClean="0">
                <a:solidFill>
                  <a:schemeClr val="bg2">
                    <a:lumMod val="50000"/>
                  </a:schemeClr>
                </a:solidFill>
              </a:rPr>
              <a:t>אז מה בעצם קרה פה?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77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 animBg="1"/>
      <p:bldP spid="8" grpId="0"/>
      <p:bldP spid="9" grpId="0"/>
      <p:bldP spid="10" grpId="0"/>
      <p:bldP spid="11" grpId="0"/>
      <p:bldP spid="12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637066-E343-41B7-8167-304AC696FE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he-IL" sz="3200" dirty="0" smtClean="0"/>
              <a:t>שאלה 3</a:t>
            </a:r>
            <a:endParaRPr lang="en-IL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411" y="1368987"/>
            <a:ext cx="5963482" cy="46869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1175" y="2290603"/>
            <a:ext cx="2000529" cy="227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7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637066-E343-41B7-8167-304AC696FE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he-IL" sz="3200" dirty="0" smtClean="0"/>
              <a:t>שאלה 3</a:t>
            </a:r>
            <a:endParaRPr lang="en-IL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5591" y="957507"/>
            <a:ext cx="3710213" cy="29160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5275" y="4183411"/>
            <a:ext cx="2000529" cy="22767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615690" y="1628106"/>
                <a:ext cx="2015937" cy="6271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he-IL" sz="2400" dirty="0"/>
                  <a:t> - </a:t>
                </a:r>
                <a:r>
                  <a:rPr lang="he-IL" sz="2400" dirty="0" smtClean="0"/>
                  <a:t>נקודת שבת</a:t>
                </a:r>
                <a:endParaRPr lang="he-IL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690" y="1628106"/>
                <a:ext cx="2015937" cy="627159"/>
              </a:xfrm>
              <a:prstGeom prst="rect">
                <a:avLst/>
              </a:prstGeom>
              <a:blipFill>
                <a:blip r:embed="rId5"/>
                <a:stretch>
                  <a:fillRect l="-7855" t="-971" b="-1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275047" y="2301774"/>
                <a:ext cx="886717" cy="6712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047" y="2301774"/>
                <a:ext cx="886717" cy="6712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Arrow 9"/>
          <p:cNvSpPr/>
          <p:nvPr/>
        </p:nvSpPr>
        <p:spPr>
          <a:xfrm>
            <a:off x="10020697" y="5180075"/>
            <a:ext cx="478536" cy="210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10020697" y="5489965"/>
            <a:ext cx="478536" cy="210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349808" y="3247831"/>
                <a:ext cx="4519187" cy="792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1"/>
                <a:r>
                  <a:rPr lang="he-IL" dirty="0" smtClean="0"/>
                  <a:t>קבוע הזמן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r>
                  <a:rPr lang="he-IL" dirty="0" smtClean="0"/>
                  <a:t>  - הזמן הדרוש למעבר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he-IL" dirty="0" smtClean="0"/>
                  <a:t>64% מהדרך בין הערך ההתחלתי לנקודת השבת</a:t>
                </a:r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808" y="3247831"/>
                <a:ext cx="4519187" cy="792396"/>
              </a:xfrm>
              <a:prstGeom prst="rect">
                <a:avLst/>
              </a:prstGeom>
              <a:blipFill>
                <a:blip r:embed="rId7"/>
                <a:stretch>
                  <a:fillRect l="-539" r="-1213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567818" y="4293549"/>
                <a:ext cx="2476062" cy="9916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0.64*5 = 3.2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818" y="4293549"/>
                <a:ext cx="2476062" cy="991682"/>
              </a:xfrm>
              <a:prstGeom prst="rect">
                <a:avLst/>
              </a:prstGeom>
              <a:blipFill>
                <a:blip r:embed="rId8"/>
                <a:stretch>
                  <a:fillRect l="-1970" t="-3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67818" y="5390387"/>
                <a:ext cx="2184765" cy="6594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−→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818" y="5390387"/>
                <a:ext cx="2184765" cy="65941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Left Brace 16"/>
          <p:cNvSpPr/>
          <p:nvPr/>
        </p:nvSpPr>
        <p:spPr>
          <a:xfrm>
            <a:off x="8055864" y="1408176"/>
            <a:ext cx="347472" cy="175564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771770" y="213512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8595360" y="1953986"/>
            <a:ext cx="585216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9180576" y="1941685"/>
            <a:ext cx="0" cy="1560467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875275" y="5489965"/>
            <a:ext cx="1998920" cy="22407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04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 animBg="1"/>
      <p:bldP spid="11" grpId="0" animBg="1"/>
      <p:bldP spid="13" grpId="0"/>
      <p:bldP spid="15" grpId="0"/>
      <p:bldP spid="16" grpId="0"/>
      <p:bldP spid="17" grpId="0" animBg="1"/>
      <p:bldP spid="18" grpId="0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637066-E343-41B7-8167-304AC696FE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he-IL" sz="3200" dirty="0" smtClean="0"/>
              <a:t>שאלה </a:t>
            </a:r>
            <a:r>
              <a:rPr lang="en-US" sz="3200" dirty="0" smtClean="0"/>
              <a:t>4</a:t>
            </a:r>
            <a:endParaRPr lang="en-IL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6153" y="1661865"/>
            <a:ext cx="6039693" cy="12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0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637066-E343-41B7-8167-304AC696FE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he-IL" sz="3200" dirty="0" smtClean="0"/>
              <a:t>שאלה </a:t>
            </a:r>
            <a:r>
              <a:rPr lang="en-US" sz="3200" dirty="0" smtClean="0"/>
              <a:t>4</a:t>
            </a:r>
            <a:endParaRPr lang="en-IL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801" y="994353"/>
            <a:ext cx="6039693" cy="12574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853095" y="2741533"/>
                <a:ext cx="2485810" cy="5623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he-IL" sz="2000" dirty="0"/>
                  <a:t> - קבוע הזמן האופייני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095" y="2741533"/>
                <a:ext cx="2485810" cy="562398"/>
              </a:xfrm>
              <a:prstGeom prst="rect">
                <a:avLst/>
              </a:prstGeom>
              <a:blipFill>
                <a:blip r:embed="rId4"/>
                <a:stretch>
                  <a:fillRect l="-1225" b="-3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53095" y="3303931"/>
                <a:ext cx="1052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095" y="3303931"/>
                <a:ext cx="1052468" cy="369332"/>
              </a:xfrm>
              <a:prstGeom prst="rect">
                <a:avLst/>
              </a:prstGeom>
              <a:blipFill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37903" y="4167861"/>
                <a:ext cx="3392467" cy="508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001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903" y="4167861"/>
                <a:ext cx="3392467" cy="5082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37903" y="4715161"/>
                <a:ext cx="2311017" cy="494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001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903" y="4715161"/>
                <a:ext cx="2311017" cy="4946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37903" y="5246136"/>
                <a:ext cx="1969642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001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903" y="5246136"/>
                <a:ext cx="1969642" cy="6127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928616" y="5815584"/>
                <a:ext cx="30845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001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∗(−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8616" y="5815584"/>
                <a:ext cx="3084562" cy="369332"/>
              </a:xfrm>
              <a:prstGeom prst="rect">
                <a:avLst/>
              </a:prstGeom>
              <a:blipFill>
                <a:blip r:embed="rId9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211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637066-E343-41B7-8167-304AC696FE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he-IL" sz="3200" dirty="0" smtClean="0"/>
              <a:t>שאלה </a:t>
            </a:r>
            <a:r>
              <a:rPr lang="en-US" sz="3200" dirty="0" smtClean="0"/>
              <a:t>5</a:t>
            </a:r>
            <a:endParaRPr lang="en-IL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098" y="2121726"/>
            <a:ext cx="9335803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46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637066-E343-41B7-8167-304AC696FE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he-IL" sz="3200" dirty="0" smtClean="0"/>
              <a:t>שאלה </a:t>
            </a:r>
            <a:r>
              <a:rPr lang="en-US" sz="3200" dirty="0" smtClean="0"/>
              <a:t>5</a:t>
            </a:r>
            <a:endParaRPr lang="en-IL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8258" y="1024446"/>
            <a:ext cx="9335803" cy="8954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708258" y="2049702"/>
                <a:ext cx="6096000" cy="169283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endParaRPr lang="he-IL" b="0" dirty="0"/>
              </a:p>
              <a:p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r>
                  <a:rPr lang="en-US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</a:rPr>
                </a:br>
                <a:endParaRPr lang="en-US" b="0" dirty="0" smtClean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258" y="2049702"/>
                <a:ext cx="6096000" cy="1692836"/>
              </a:xfrm>
              <a:prstGeom prst="rect">
                <a:avLst/>
              </a:prstGeom>
              <a:blipFill>
                <a:blip r:embed="rId4"/>
                <a:stretch>
                  <a:fillRect l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08258" y="3872319"/>
                <a:ext cx="3407664" cy="4950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53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258" y="3872319"/>
                <a:ext cx="3407664" cy="4950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08258" y="4669516"/>
                <a:ext cx="2383153" cy="4950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smtClean="0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53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258" y="4669516"/>
                <a:ext cx="2383153" cy="4950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08258" y="5466713"/>
                <a:ext cx="2145972" cy="612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258" y="5466713"/>
                <a:ext cx="2145972" cy="6127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933042" y="5699634"/>
                <a:ext cx="29707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</m:e>
                      </m:func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36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042" y="5699634"/>
                <a:ext cx="297075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235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637066-E343-41B7-8167-304AC696FE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he-IL" sz="3200" dirty="0" smtClean="0"/>
              <a:t>שאלה </a:t>
            </a:r>
            <a:r>
              <a:rPr lang="en-US" sz="3200" dirty="0" smtClean="0"/>
              <a:t>6</a:t>
            </a:r>
            <a:endParaRPr lang="en-IL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235" y="1825821"/>
            <a:ext cx="2181529" cy="174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00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637066-E343-41B7-8167-304AC696FE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he-IL" sz="3200" dirty="0" smtClean="0"/>
              <a:t>שאלה </a:t>
            </a:r>
            <a:r>
              <a:rPr lang="en-US" sz="3200" dirty="0" smtClean="0"/>
              <a:t>6</a:t>
            </a:r>
            <a:endParaRPr lang="en-IL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9763" y="1121733"/>
            <a:ext cx="2181529" cy="1743318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595593"/>
              </p:ext>
            </p:extLst>
          </p:nvPr>
        </p:nvGraphicFramePr>
        <p:xfrm>
          <a:off x="523240" y="1381691"/>
          <a:ext cx="839216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8432">
                  <a:extLst>
                    <a:ext uri="{9D8B030D-6E8A-4147-A177-3AD203B41FA5}">
                      <a16:colId xmlns:a16="http://schemas.microsoft.com/office/drawing/2014/main" val="987107211"/>
                    </a:ext>
                  </a:extLst>
                </a:gridCol>
                <a:gridCol w="1678432">
                  <a:extLst>
                    <a:ext uri="{9D8B030D-6E8A-4147-A177-3AD203B41FA5}">
                      <a16:colId xmlns:a16="http://schemas.microsoft.com/office/drawing/2014/main" val="1077608830"/>
                    </a:ext>
                  </a:extLst>
                </a:gridCol>
                <a:gridCol w="1678432">
                  <a:extLst>
                    <a:ext uri="{9D8B030D-6E8A-4147-A177-3AD203B41FA5}">
                      <a16:colId xmlns:a16="http://schemas.microsoft.com/office/drawing/2014/main" val="2756831430"/>
                    </a:ext>
                  </a:extLst>
                </a:gridCol>
                <a:gridCol w="1807461">
                  <a:extLst>
                    <a:ext uri="{9D8B030D-6E8A-4147-A177-3AD203B41FA5}">
                      <a16:colId xmlns:a16="http://schemas.microsoft.com/office/drawing/2014/main" val="780254876"/>
                    </a:ext>
                  </a:extLst>
                </a:gridCol>
                <a:gridCol w="1549403">
                  <a:extLst>
                    <a:ext uri="{9D8B030D-6E8A-4147-A177-3AD203B41FA5}">
                      <a16:colId xmlns:a16="http://schemas.microsoft.com/office/drawing/2014/main" val="1573909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Arial Narrow" panose="020B0606020202030204" pitchFamily="34" charset="0"/>
                        </a:rPr>
                        <a:t>t</a:t>
                      </a:r>
                      <a:endParaRPr lang="en-US" i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Arial Narrow" panose="020B0606020202030204" pitchFamily="34" charset="0"/>
                        </a:rPr>
                        <a:t>X(t)</a:t>
                      </a:r>
                      <a:endParaRPr lang="en-US" i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Arial Narrow" panose="020B0606020202030204" pitchFamily="34" charset="0"/>
                        </a:rPr>
                        <a:t>dx/</a:t>
                      </a:r>
                      <a:r>
                        <a:rPr lang="en-US" i="1" dirty="0" err="1" smtClean="0">
                          <a:latin typeface="Arial Narrow" panose="020B0606020202030204" pitchFamily="34" charset="0"/>
                        </a:rPr>
                        <a:t>dt</a:t>
                      </a:r>
                      <a:endParaRPr lang="en-US" i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Arial Narrow" panose="020B0606020202030204" pitchFamily="34" charset="0"/>
                        </a:rPr>
                        <a:t>dx/</a:t>
                      </a:r>
                      <a:r>
                        <a:rPr lang="en-US" i="1" dirty="0" err="1" smtClean="0">
                          <a:latin typeface="Arial Narrow" panose="020B0606020202030204" pitchFamily="34" charset="0"/>
                        </a:rPr>
                        <a:t>dt</a:t>
                      </a:r>
                      <a:r>
                        <a:rPr lang="en-US" i="1" dirty="0" smtClean="0">
                          <a:latin typeface="Arial Narrow" panose="020B0606020202030204" pitchFamily="34" charset="0"/>
                        </a:rPr>
                        <a:t> * </a:t>
                      </a:r>
                      <a:r>
                        <a:rPr lang="en-US" i="1" dirty="0" err="1" smtClean="0">
                          <a:latin typeface="Arial Narrow" panose="020B0606020202030204" pitchFamily="34" charset="0"/>
                        </a:rPr>
                        <a:t>delta_t</a:t>
                      </a:r>
                      <a:endParaRPr lang="en-US" i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latin typeface="Arial Narrow" panose="020B0606020202030204" pitchFamily="34" charset="0"/>
                        </a:rPr>
                        <a:t>X(</a:t>
                      </a:r>
                      <a:r>
                        <a:rPr lang="en-US" i="1" dirty="0" err="1" smtClean="0">
                          <a:latin typeface="Arial Narrow" panose="020B0606020202030204" pitchFamily="34" charset="0"/>
                        </a:rPr>
                        <a:t>t+delta_t</a:t>
                      </a:r>
                      <a:r>
                        <a:rPr lang="en-US" i="1" dirty="0" smtClean="0">
                          <a:latin typeface="Arial Narrow" panose="020B060602020203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386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Arial Narrow" panose="020B0606020202030204" pitchFamily="34" charset="0"/>
                        </a:rPr>
                        <a:t>0</a:t>
                      </a:r>
                      <a:endParaRPr lang="en-US" i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en-US" i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Arial Narrow" panose="020B0606020202030204" pitchFamily="34" charset="0"/>
                        </a:rPr>
                        <a:t>3/1+1=4</a:t>
                      </a:r>
                      <a:endParaRPr lang="en-US" i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Arial Narrow" panose="020B0606020202030204" pitchFamily="34" charset="0"/>
                        </a:rPr>
                        <a:t>4*0.5=2</a:t>
                      </a:r>
                      <a:endParaRPr lang="en-US" i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Arial Narrow" panose="020B0606020202030204" pitchFamily="34" charset="0"/>
                        </a:rPr>
                        <a:t>1+2=3</a:t>
                      </a:r>
                      <a:endParaRPr lang="en-US" i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9871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Arial Narrow" panose="020B0606020202030204" pitchFamily="34" charset="0"/>
                        </a:rPr>
                        <a:t>0.5</a:t>
                      </a:r>
                      <a:endParaRPr lang="en-US" i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Arial Narrow" panose="020B0606020202030204" pitchFamily="34" charset="0"/>
                        </a:rPr>
                        <a:t>3</a:t>
                      </a:r>
                      <a:endParaRPr lang="en-US" i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Arial Narrow" panose="020B0606020202030204" pitchFamily="34" charset="0"/>
                        </a:rPr>
                        <a:t>3/3+1=2</a:t>
                      </a:r>
                      <a:endParaRPr lang="en-US" i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Arial Narrow" panose="020B0606020202030204" pitchFamily="34" charset="0"/>
                        </a:rPr>
                        <a:t>2*0.5=1</a:t>
                      </a:r>
                      <a:endParaRPr lang="en-US" i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Arial Narrow" panose="020B0606020202030204" pitchFamily="34" charset="0"/>
                        </a:rPr>
                        <a:t>3+1=4</a:t>
                      </a:r>
                      <a:endParaRPr lang="en-US" i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000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en-US" i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Arial Narrow" panose="020B0606020202030204" pitchFamily="34" charset="0"/>
                        </a:rPr>
                        <a:t>4</a:t>
                      </a:r>
                      <a:endParaRPr lang="en-US" i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Arial Narrow" panose="020B0606020202030204" pitchFamily="34" charset="0"/>
                        </a:rPr>
                        <a:t>3/4+1=1.75</a:t>
                      </a:r>
                      <a:endParaRPr lang="en-US" i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Arial Narrow" panose="020B0606020202030204" pitchFamily="34" charset="0"/>
                        </a:rPr>
                        <a:t>1.75*0.5=0.875</a:t>
                      </a:r>
                      <a:endParaRPr lang="en-US" i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Arial Narrow" panose="020B0606020202030204" pitchFamily="34" charset="0"/>
                        </a:rPr>
                        <a:t>4.875</a:t>
                      </a:r>
                      <a:endParaRPr lang="en-US" i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4297799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6EA7C86-A874-43A7-B9DA-3916752C8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2488" y="3318255"/>
            <a:ext cx="3492160" cy="27955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96D1F1-F072-4218-934B-FCB59EA86D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1137" y="3318255"/>
            <a:ext cx="3492161" cy="27955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3240" y="1746504"/>
            <a:ext cx="8392160" cy="384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23240" y="2113753"/>
            <a:ext cx="8392160" cy="384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23240" y="2475517"/>
            <a:ext cx="8392160" cy="384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2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14810" y="1060579"/>
            <a:ext cx="5162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2800" b="1" dirty="0"/>
              <a:t>מערכות אשר משתנות עם הזמן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he-IL" sz="1200" b="1" dirty="0"/>
              <a:t>אבל לא בהכרח באופן בלעדי</a:t>
            </a:r>
            <a:endParaRPr lang="en-US" sz="1200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444" y="2146449"/>
            <a:ext cx="4479758" cy="291589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0" y="1"/>
            <a:ext cx="12192000" cy="82483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3200" b="1" dirty="0">
                <a:solidFill>
                  <a:schemeClr val="bg1"/>
                </a:solidFill>
              </a:rPr>
              <a:t>מערכות דינמיות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FC2E13-6800-4A91-8146-2E577776367E}"/>
              </a:ext>
            </a:extLst>
          </p:cNvPr>
          <p:cNvSpPr txBox="1"/>
          <p:nvPr/>
        </p:nvSpPr>
        <p:spPr>
          <a:xfrm>
            <a:off x="1493025" y="5440326"/>
            <a:ext cx="93865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2800" b="1" dirty="0"/>
              <a:t>כדי לתאר מערכת דינמית אנו צריכים לפרק אותה למרכיביה ולבדוק איך כל רכיב משתנה בזמן, וכתלות ברכיבים אחרים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92137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637066-E343-41B7-8167-304AC696FE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he-IL" sz="3200" dirty="0"/>
              <a:t>שאלה </a:t>
            </a:r>
            <a:r>
              <a:rPr lang="en-US" sz="3200" dirty="0" smtClean="0"/>
              <a:t>7</a:t>
            </a:r>
            <a:r>
              <a:rPr lang="he-IL" sz="3200" dirty="0" smtClean="0"/>
              <a:t> </a:t>
            </a:r>
            <a:r>
              <a:rPr lang="he-IL" sz="3200" dirty="0"/>
              <a:t>– פתרון נומרי</a:t>
            </a:r>
            <a:endParaRPr lang="en-IL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EA7C86-A874-43A7-B9DA-3916752C8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880" y="995679"/>
            <a:ext cx="3492160" cy="27955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896D1F1-F072-4218-934B-FCB59EA86D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8529" y="995679"/>
            <a:ext cx="3492161" cy="279553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29D29C6-7095-4BF0-838A-04DDE5A0AB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5070" y="995679"/>
            <a:ext cx="3492160" cy="27955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2AFE604-FC54-4829-A39E-92B71B877D0B}"/>
                  </a:ext>
                </a:extLst>
              </p:cNvPr>
              <p:cNvSpPr txBox="1"/>
              <p:nvPr/>
            </p:nvSpPr>
            <p:spPr>
              <a:xfrm>
                <a:off x="0" y="2393447"/>
                <a:ext cx="1127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2AFE604-FC54-4829-A39E-92B71B877D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393447"/>
                <a:ext cx="112776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EBFEF0A-01DC-4696-A5A9-F53A35AEA3D7}"/>
                  </a:ext>
                </a:extLst>
              </p:cNvPr>
              <p:cNvSpPr txBox="1"/>
              <p:nvPr/>
            </p:nvSpPr>
            <p:spPr>
              <a:xfrm>
                <a:off x="0" y="5306577"/>
                <a:ext cx="1127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EBFEF0A-01DC-4696-A5A9-F53A35AEA3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06577"/>
                <a:ext cx="112776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0796F460-C4B9-4D9D-8CEC-6C94A71EEF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2338" y="3930382"/>
            <a:ext cx="3492161" cy="279553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B0EEE14-FD45-4DF3-8F10-2B95420416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8529" y="3930382"/>
            <a:ext cx="3492161" cy="279553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EA14DCF-CBEA-4885-8F67-B4DC785A99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05069" y="3930382"/>
            <a:ext cx="3492161" cy="279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0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637066-E343-41B7-8167-304AC696FE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he-IL" sz="3200" dirty="0" smtClean="0"/>
              <a:t>שאלה </a:t>
            </a:r>
            <a:r>
              <a:rPr lang="en-US" sz="3200" dirty="0" smtClean="0"/>
              <a:t>8</a:t>
            </a:r>
            <a:endParaRPr lang="en-IL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416" y="1234870"/>
            <a:ext cx="6211167" cy="20291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27832" y="1920240"/>
            <a:ext cx="5973751" cy="265176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656064" y="2540246"/>
            <a:ext cx="172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 smtClean="0"/>
              <a:t>מדוע זה לא נכון?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9079992" y="2715768"/>
            <a:ext cx="393192" cy="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15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637066-E343-41B7-8167-304AC696FE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he-IL" sz="3200" dirty="0" smtClean="0"/>
              <a:t>שאלה 9</a:t>
            </a:r>
            <a:endParaRPr lang="en-IL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802" y="1069848"/>
            <a:ext cx="5424229" cy="56882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3613" y="1069848"/>
            <a:ext cx="2524875" cy="2020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692" y="1103556"/>
            <a:ext cx="2541660" cy="19871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8141" y="3335021"/>
            <a:ext cx="2660347" cy="202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93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637066-E343-41B7-8167-304AC696FE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he-IL" sz="3200" dirty="0" smtClean="0"/>
              <a:t>שאלה 9</a:t>
            </a:r>
            <a:endParaRPr lang="en-IL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0" y="1069848"/>
            <a:ext cx="3040231" cy="31881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32059" y="1508760"/>
            <a:ext cx="2327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he-IL" dirty="0" smtClean="0"/>
              <a:t>זמן אופייני </a:t>
            </a:r>
            <a:r>
              <a:rPr lang="en-US" dirty="0" smtClean="0"/>
              <a:t>1/6</a:t>
            </a:r>
            <a:r>
              <a:rPr lang="he-IL" dirty="0" smtClean="0"/>
              <a:t> </a:t>
            </a:r>
            <a:r>
              <a:rPr lang="he-IL" dirty="0" smtClean="0">
                <a:sym typeface="Wingdings" panose="05000000000000000000" pitchFamily="2" charset="2"/>
              </a:rPr>
              <a:t> </a:t>
            </a:r>
            <a:r>
              <a:rPr lang="en-US" dirty="0" smtClean="0">
                <a:sym typeface="Wingdings" panose="05000000000000000000" pitchFamily="2" charset="2"/>
              </a:rPr>
              <a:t>q=6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62957" y="2072640"/>
            <a:ext cx="4196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he-IL" dirty="0" smtClean="0"/>
              <a:t>ב-3 השניות הראשונות </a:t>
            </a:r>
            <a:r>
              <a:rPr lang="en-US" dirty="0" smtClean="0"/>
              <a:t>u=2</a:t>
            </a:r>
            <a:r>
              <a:rPr lang="he-IL" dirty="0" smtClean="0"/>
              <a:t>, לכן מתכנסת ל: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45152" y="30449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898365" y="2441972"/>
                <a:ext cx="1246880" cy="6594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8365" y="2441972"/>
                <a:ext cx="1246880" cy="6594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305011" y="3414284"/>
            <a:ext cx="395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he-IL" dirty="0" smtClean="0"/>
              <a:t>ב-3 השניות הבאות </a:t>
            </a:r>
            <a:r>
              <a:rPr lang="en-US" dirty="0" smtClean="0"/>
              <a:t>u=0</a:t>
            </a:r>
            <a:r>
              <a:rPr lang="he-IL" dirty="0" smtClean="0"/>
              <a:t>, לכן דועכת ל-0.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11" y="4576604"/>
            <a:ext cx="2524875" cy="20208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471" y="4576604"/>
            <a:ext cx="2541660" cy="19871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9766" y="4587749"/>
            <a:ext cx="2660347" cy="202336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929766" y="4452581"/>
            <a:ext cx="2889504" cy="215853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0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1" grpId="0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637066-E343-41B7-8167-304AC696FE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he-IL" sz="3200" dirty="0" smtClean="0"/>
              <a:t>שאלה 10</a:t>
            </a:r>
            <a:endParaRPr lang="en-IL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521" y="1544061"/>
            <a:ext cx="7220958" cy="188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02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637066-E343-41B7-8167-304AC696FE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he-IL" sz="3200" dirty="0" smtClean="0"/>
              <a:t>שאלה 10</a:t>
            </a:r>
            <a:endParaRPr lang="en-IL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0" y="1069848"/>
            <a:ext cx="3040231" cy="31881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03205" y="1508760"/>
            <a:ext cx="2356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he-IL" dirty="0" smtClean="0"/>
              <a:t>זמן אופייני </a:t>
            </a:r>
            <a:r>
              <a:rPr lang="en-US" dirty="0" smtClean="0"/>
              <a:t>1/q</a:t>
            </a:r>
            <a:r>
              <a:rPr lang="he-IL" dirty="0" smtClean="0"/>
              <a:t> </a:t>
            </a:r>
            <a:r>
              <a:rPr lang="he-IL" dirty="0" smtClean="0">
                <a:sym typeface="Wingdings" panose="05000000000000000000" pitchFamily="2" charset="2"/>
              </a:rPr>
              <a:t> </a:t>
            </a:r>
            <a:r>
              <a:rPr lang="en-US" dirty="0" smtClean="0">
                <a:sym typeface="Wingdings" panose="05000000000000000000" pitchFamily="2" charset="2"/>
              </a:rPr>
              <a:t>q=1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62957" y="2072640"/>
            <a:ext cx="4196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he-IL" dirty="0" smtClean="0"/>
              <a:t>ב-3 השניות הראשונות </a:t>
            </a:r>
            <a:r>
              <a:rPr lang="en-US" dirty="0" smtClean="0"/>
              <a:t>u=2</a:t>
            </a:r>
            <a:r>
              <a:rPr lang="he-IL" dirty="0" smtClean="0"/>
              <a:t>, לכן מתכנסת ל: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45152" y="30449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898365" y="2441972"/>
                <a:ext cx="1246880" cy="6594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8365" y="2441972"/>
                <a:ext cx="1246880" cy="6594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305011" y="3414284"/>
            <a:ext cx="395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he-IL" dirty="0" smtClean="0"/>
              <a:t>ב-3 השניות הבאות </a:t>
            </a:r>
            <a:r>
              <a:rPr lang="en-US" dirty="0" smtClean="0"/>
              <a:t>u=0</a:t>
            </a:r>
            <a:r>
              <a:rPr lang="he-IL" dirty="0" smtClean="0"/>
              <a:t>, לכן דועכת ל-0.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11" y="4576604"/>
            <a:ext cx="2524875" cy="20208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471" y="4576604"/>
            <a:ext cx="2541660" cy="19871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9766" y="4587749"/>
            <a:ext cx="2660347" cy="202336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15507" y="4452581"/>
            <a:ext cx="2889504" cy="215853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1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1" grpId="0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42392" y="3236976"/>
            <a:ext cx="4107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3200" dirty="0" smtClean="0"/>
              <a:t>בהצלחה בהמשך הקורס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2588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12192000" cy="82483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3200" b="1" dirty="0">
                <a:solidFill>
                  <a:schemeClr val="bg1"/>
                </a:solidFill>
              </a:rPr>
              <a:t>מערכות דינמיות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18101" y="1277127"/>
            <a:ext cx="2761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/>
              <a:t>שינוי בזמן (</a:t>
            </a:r>
            <a:r>
              <a:rPr lang="en-US" dirty="0"/>
              <a:t>t</a:t>
            </a:r>
            <a:r>
              <a:rPr lang="he-IL" dirty="0"/>
              <a:t>) של משתנה </a:t>
            </a:r>
            <a:r>
              <a:rPr lang="en-US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819117" y="1170843"/>
                <a:ext cx="796757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9117" y="1170843"/>
                <a:ext cx="796757" cy="525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>
            <a:off x="7077334" y="1696756"/>
            <a:ext cx="741783" cy="3866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38191" y="2011917"/>
            <a:ext cx="293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dirty="0" err="1"/>
              <a:t>dt</a:t>
            </a:r>
            <a:r>
              <a:rPr lang="he-IL" dirty="0"/>
              <a:t> מסמן שינוי קטן בזמן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806AC8F-78FB-42DB-B6A4-C743B15E972A}"/>
              </a:ext>
            </a:extLst>
          </p:cNvPr>
          <p:cNvGrpSpPr/>
          <p:nvPr/>
        </p:nvGrpSpPr>
        <p:grpSpPr>
          <a:xfrm>
            <a:off x="398169" y="3868406"/>
            <a:ext cx="3612543" cy="2355814"/>
            <a:chOff x="320565" y="4382516"/>
            <a:chExt cx="3612543" cy="23558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9420AAF-9E1B-41C9-81D6-1ABEF0591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11976" y="5266128"/>
              <a:ext cx="838484" cy="916648"/>
            </a:xfrm>
            <a:prstGeom prst="rect">
              <a:avLst/>
            </a:prstGeom>
          </p:spPr>
        </p:pic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85956E8-3DF4-4F18-B508-45D43E8D325D}"/>
                </a:ext>
              </a:extLst>
            </p:cNvPr>
            <p:cNvCxnSpPr>
              <a:cxnSpLocks/>
            </p:cNvCxnSpPr>
            <p:nvPr/>
          </p:nvCxnSpPr>
          <p:spPr>
            <a:xfrm>
              <a:off x="320565" y="5772656"/>
              <a:ext cx="77791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5192F1B-27E7-47EB-B2D0-10C53A7379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26314" y="4962624"/>
              <a:ext cx="770937" cy="5179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87794E8-80F2-44C0-899F-DD6D5505F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94624" y="4382516"/>
              <a:ext cx="838484" cy="91664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1612EEC-56AE-4420-91AE-D3679297C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69815" y="4596970"/>
              <a:ext cx="488102" cy="487739"/>
            </a:xfrm>
            <a:prstGeom prst="rect">
              <a:avLst/>
            </a:prstGeom>
          </p:spPr>
        </p:pic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0B7841B-0B24-4229-BE6C-B845A2174FC0}"/>
                </a:ext>
              </a:extLst>
            </p:cNvPr>
            <p:cNvCxnSpPr>
              <a:cxnSpLocks/>
            </p:cNvCxnSpPr>
            <p:nvPr/>
          </p:nvCxnSpPr>
          <p:spPr>
            <a:xfrm>
              <a:off x="2126314" y="5968321"/>
              <a:ext cx="765152" cy="2641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DCAB2E0-4E17-4E37-889E-015B37343F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13883" y="5968321"/>
              <a:ext cx="704349" cy="770009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ED1564F-336F-4E7E-BE16-F2759A83F93A}"/>
                </a:ext>
              </a:extLst>
            </p:cNvPr>
            <p:cNvCxnSpPr/>
            <p:nvPr/>
          </p:nvCxnSpPr>
          <p:spPr>
            <a:xfrm>
              <a:off x="2885406" y="5845814"/>
              <a:ext cx="919225" cy="88325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5E09762-C629-40FC-B832-BC2D12F0B3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91466" y="5938745"/>
              <a:ext cx="907106" cy="7903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747C7B4-AFCF-457E-8CE0-2427E883CFB8}"/>
              </a:ext>
            </a:extLst>
          </p:cNvPr>
          <p:cNvGrpSpPr/>
          <p:nvPr/>
        </p:nvGrpSpPr>
        <p:grpSpPr>
          <a:xfrm>
            <a:off x="5249621" y="4741457"/>
            <a:ext cx="3521133" cy="927209"/>
            <a:chOff x="5328071" y="5213928"/>
            <a:chExt cx="3521133" cy="927209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42AAE0C-00DD-4753-8838-DC2E4BE33997}"/>
                </a:ext>
              </a:extLst>
            </p:cNvPr>
            <p:cNvGrpSpPr/>
            <p:nvPr/>
          </p:nvGrpSpPr>
          <p:grpSpPr>
            <a:xfrm>
              <a:off x="6211266" y="5224489"/>
              <a:ext cx="838484" cy="916648"/>
              <a:chOff x="6818728" y="5236552"/>
              <a:chExt cx="838484" cy="916648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845FD8E3-4A15-4880-A059-51FFF1025C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818728" y="5236552"/>
                <a:ext cx="838484" cy="916648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E2933D17-23E9-49E8-B654-9BD7C6EE2E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993919" y="5451006"/>
                <a:ext cx="488102" cy="487739"/>
              </a:xfrm>
              <a:prstGeom prst="rect">
                <a:avLst/>
              </a:prstGeom>
            </p:spPr>
          </p:pic>
        </p:grp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6BB0F9D-57DF-4E98-B818-7B98A7B772AE}"/>
                </a:ext>
              </a:extLst>
            </p:cNvPr>
            <p:cNvCxnSpPr>
              <a:cxnSpLocks/>
            </p:cNvCxnSpPr>
            <p:nvPr/>
          </p:nvCxnSpPr>
          <p:spPr>
            <a:xfrm>
              <a:off x="5328071" y="5666438"/>
              <a:ext cx="77791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DCB743C-564A-48E2-B2C5-DCD7298A5905}"/>
                </a:ext>
              </a:extLst>
            </p:cNvPr>
            <p:cNvCxnSpPr>
              <a:cxnSpLocks/>
            </p:cNvCxnSpPr>
            <p:nvPr/>
          </p:nvCxnSpPr>
          <p:spPr>
            <a:xfrm>
              <a:off x="7049750" y="5682811"/>
              <a:ext cx="77791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C572ABF-C43A-4EBB-86C8-05B23BAE8045}"/>
                </a:ext>
              </a:extLst>
            </p:cNvPr>
            <p:cNvGrpSpPr/>
            <p:nvPr/>
          </p:nvGrpSpPr>
          <p:grpSpPr>
            <a:xfrm>
              <a:off x="8004661" y="5224488"/>
              <a:ext cx="838484" cy="916648"/>
              <a:chOff x="6818728" y="5236552"/>
              <a:chExt cx="838484" cy="916648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282B3B67-CC17-49D5-A348-29B0851FF1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818728" y="5236552"/>
                <a:ext cx="838484" cy="916648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F7B9113-9A26-431E-89F3-7B1C7A3285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993919" y="5451006"/>
                <a:ext cx="488102" cy="487739"/>
              </a:xfrm>
              <a:prstGeom prst="rect">
                <a:avLst/>
              </a:prstGeom>
            </p:spPr>
          </p:pic>
        </p:grp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F0D446D-A8CC-41BA-AA66-3E40D5DCC022}"/>
                </a:ext>
              </a:extLst>
            </p:cNvPr>
            <p:cNvCxnSpPr/>
            <p:nvPr/>
          </p:nvCxnSpPr>
          <p:spPr>
            <a:xfrm>
              <a:off x="7929979" y="5213928"/>
              <a:ext cx="919225" cy="88325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17D8DA9-957C-4085-9E60-BC133A3B96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36039" y="5306859"/>
              <a:ext cx="907106" cy="7903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E0BCD32-CEC2-4B5D-B595-7E5D6029B408}"/>
              </a:ext>
            </a:extLst>
          </p:cNvPr>
          <p:cNvGrpSpPr/>
          <p:nvPr/>
        </p:nvGrpSpPr>
        <p:grpSpPr>
          <a:xfrm>
            <a:off x="9667719" y="4913107"/>
            <a:ext cx="2194449" cy="487739"/>
            <a:chOff x="9590115" y="5427217"/>
            <a:chExt cx="2194449" cy="487739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982C777-D821-41EB-846B-73582C32FF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91922" y="5427217"/>
              <a:ext cx="488102" cy="487739"/>
            </a:xfrm>
            <a:prstGeom prst="rect">
              <a:avLst/>
            </a:prstGeom>
          </p:spPr>
        </p:pic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3B4504A-F76B-4C13-B1A8-39A46257A475}"/>
                </a:ext>
              </a:extLst>
            </p:cNvPr>
            <p:cNvCxnSpPr>
              <a:cxnSpLocks/>
            </p:cNvCxnSpPr>
            <p:nvPr/>
          </p:nvCxnSpPr>
          <p:spPr>
            <a:xfrm>
              <a:off x="9590115" y="5671086"/>
              <a:ext cx="77791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2792686C-C26E-41CA-B372-3D45FDB860DD}"/>
                </a:ext>
              </a:extLst>
            </p:cNvPr>
            <p:cNvCxnSpPr>
              <a:cxnSpLocks/>
            </p:cNvCxnSpPr>
            <p:nvPr/>
          </p:nvCxnSpPr>
          <p:spPr>
            <a:xfrm>
              <a:off x="11006650" y="5671086"/>
              <a:ext cx="77791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6D98635E-55F6-432E-88E5-730BA88AFA2D}"/>
              </a:ext>
            </a:extLst>
          </p:cNvPr>
          <p:cNvSpPr txBox="1"/>
          <p:nvPr/>
        </p:nvSpPr>
        <p:spPr>
          <a:xfrm>
            <a:off x="635000" y="2888736"/>
            <a:ext cx="1092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400" b="1" dirty="0"/>
              <a:t>כדי לתאר את השינוי בזמן של כל משתנה, צריך להבין מה מגדיל אותו ומה מקטין אותו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7112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0BCC0F1-2760-4C76-946F-60F8662044F3}"/>
              </a:ext>
            </a:extLst>
          </p:cNvPr>
          <p:cNvSpPr/>
          <p:nvPr/>
        </p:nvSpPr>
        <p:spPr>
          <a:xfrm>
            <a:off x="0" y="1"/>
            <a:ext cx="12192000" cy="82483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he-IL" sz="3200" b="1" dirty="0">
                <a:solidFill>
                  <a:schemeClr val="bg1"/>
                </a:solidFill>
              </a:rPr>
              <a:t>איך פותרים משוואות דינמיות פשוטות?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45EA6D-322E-4D6C-B8A3-91FD4C36610B}"/>
              </a:ext>
            </a:extLst>
          </p:cNvPr>
          <p:cNvSpPr/>
          <p:nvPr/>
        </p:nvSpPr>
        <p:spPr>
          <a:xfrm>
            <a:off x="5149532" y="1017875"/>
            <a:ext cx="3672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he-IL" sz="2400" b="1" dirty="0"/>
              <a:t>גרפית  |  נומרית  |  אנליטית</a:t>
            </a:r>
            <a:endParaRPr lang="en-US" sz="1100" b="1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2A2FFBE-6CBC-4CA1-BACD-DCE0070F581A}"/>
              </a:ext>
            </a:extLst>
          </p:cNvPr>
          <p:cNvCxnSpPr/>
          <p:nvPr/>
        </p:nvCxnSpPr>
        <p:spPr>
          <a:xfrm>
            <a:off x="8306733" y="1479540"/>
            <a:ext cx="1991360" cy="126366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EFE4F3D-1CBD-44CE-92FA-737B57DCDEA4}"/>
              </a:ext>
            </a:extLst>
          </p:cNvPr>
          <p:cNvSpPr txBox="1"/>
          <p:nvPr/>
        </p:nvSpPr>
        <p:spPr>
          <a:xfrm>
            <a:off x="9611360" y="2750869"/>
            <a:ext cx="2580640" cy="1294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/>
              <a:t>מציאת נקודת השבת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/>
              <a:t>מציאת תנאי ההתחלה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/>
              <a:t>נשים לב לצירים</a:t>
            </a:r>
            <a:endParaRPr lang="en-IL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7A7FE6D-7694-45D8-89B7-FDF3D90EF365}"/>
              </a:ext>
            </a:extLst>
          </p:cNvPr>
          <p:cNvCxnSpPr>
            <a:cxnSpLocks/>
          </p:cNvCxnSpPr>
          <p:nvPr/>
        </p:nvCxnSpPr>
        <p:spPr>
          <a:xfrm>
            <a:off x="7128173" y="1479540"/>
            <a:ext cx="0" cy="136119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2731599-5E4C-499A-A7A0-E7AC08202731}"/>
                  </a:ext>
                </a:extLst>
              </p:cNvPr>
              <p:cNvSpPr txBox="1"/>
              <p:nvPr/>
            </p:nvSpPr>
            <p:spPr>
              <a:xfrm>
                <a:off x="5916578" y="2750869"/>
                <a:ext cx="3299424" cy="21276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>
                  <a:lnSpc>
                    <a:spcPct val="150000"/>
                  </a:lnSpc>
                </a:pPr>
                <a:r>
                  <a:rPr lang="he-IL" dirty="0"/>
                  <a:t>בניית טבלה המכילה את מצב המערכת בכל זמן נתון בהסתמך על מצב המערכת בנק' הזמן לפניה.</a:t>
                </a:r>
              </a:p>
              <a:p>
                <a:pPr algn="ctr" rt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2731599-5E4C-499A-A7A0-E7AC08202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6578" y="2750869"/>
                <a:ext cx="3299424" cy="2127698"/>
              </a:xfrm>
              <a:prstGeom prst="rect">
                <a:avLst/>
              </a:prstGeom>
              <a:blipFill>
                <a:blip r:embed="rId2"/>
                <a:stretch>
                  <a:fillRect b="-13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D0FAFA5-3043-47A8-AF0F-4B778E762C93}"/>
                  </a:ext>
                </a:extLst>
              </p:cNvPr>
              <p:cNvSpPr txBox="1"/>
              <p:nvPr/>
            </p:nvSpPr>
            <p:spPr>
              <a:xfrm>
                <a:off x="5233343" y="5125396"/>
                <a:ext cx="1724630" cy="704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>
                  <a:lnSpc>
                    <a:spcPct val="150000"/>
                  </a:lnSpc>
                </a:pPr>
                <a:r>
                  <a:rPr lang="he-IL" sz="1400" dirty="0"/>
                  <a:t>מצב המערכת בזמן</a:t>
                </a:r>
                <a:r>
                  <a:rPr lang="en-US" sz="1400" dirty="0"/>
                  <a:t/>
                </a:r>
                <a:br>
                  <a:rPr lang="en-US" sz="1400" dirty="0"/>
                </a:br>
                <a:r>
                  <a:rPr lang="he-IL" sz="1400" dirty="0"/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IL" sz="1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D0FAFA5-3043-47A8-AF0F-4B778E762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343" y="5125396"/>
                <a:ext cx="1724630" cy="704680"/>
              </a:xfrm>
              <a:prstGeom prst="rect">
                <a:avLst/>
              </a:prstGeom>
              <a:blipFill>
                <a:blip r:embed="rId3"/>
                <a:stretch>
                  <a:fillRect b="-7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5D95BCA-837D-4F62-9101-D85B13B03E89}"/>
                  </a:ext>
                </a:extLst>
              </p:cNvPr>
              <p:cNvSpPr txBox="1"/>
              <p:nvPr/>
            </p:nvSpPr>
            <p:spPr>
              <a:xfrm>
                <a:off x="6703975" y="5155876"/>
                <a:ext cx="1724630" cy="703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>
                  <a:lnSpc>
                    <a:spcPct val="150000"/>
                  </a:lnSpc>
                </a:pPr>
                <a:r>
                  <a:rPr lang="he-IL" sz="1400" dirty="0"/>
                  <a:t>מצב המערכת</a:t>
                </a:r>
                <a:r>
                  <a:rPr lang="en-US" sz="1400" dirty="0"/>
                  <a:t/>
                </a:r>
                <a:br>
                  <a:rPr lang="en-US" sz="1400" dirty="0"/>
                </a:br>
                <a:r>
                  <a:rPr lang="he-IL" sz="1400" dirty="0"/>
                  <a:t>בזמן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IL" sz="1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5D95BCA-837D-4F62-9101-D85B13B03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3975" y="5155876"/>
                <a:ext cx="1724630" cy="703847"/>
              </a:xfrm>
              <a:prstGeom prst="rect">
                <a:avLst/>
              </a:prstGeom>
              <a:blipFill>
                <a:blip r:embed="rId4"/>
                <a:stretch>
                  <a:fillRect b="-7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7F7E4971-4A77-48DD-94D1-A67D617D0D0C}"/>
              </a:ext>
            </a:extLst>
          </p:cNvPr>
          <p:cNvSpPr txBox="1"/>
          <p:nvPr/>
        </p:nvSpPr>
        <p:spPr>
          <a:xfrm>
            <a:off x="8156869" y="5155876"/>
            <a:ext cx="1650984" cy="1027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1400" dirty="0"/>
              <a:t>קצב השינוי ב-</a:t>
            </a:r>
            <a:r>
              <a:rPr lang="en-US" sz="1400" dirty="0"/>
              <a:t>x</a:t>
            </a:r>
            <a:r>
              <a:rPr lang="he-IL" sz="1400" dirty="0"/>
              <a:t> כפול הפרש הזמנים מהמדידה הקודמת</a:t>
            </a:r>
            <a:endParaRPr lang="en-IL" sz="1400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E04AAD0-A5E7-4A88-9FFF-13E2D3094B59}"/>
              </a:ext>
            </a:extLst>
          </p:cNvPr>
          <p:cNvCxnSpPr>
            <a:cxnSpLocks/>
          </p:cNvCxnSpPr>
          <p:nvPr/>
        </p:nvCxnSpPr>
        <p:spPr>
          <a:xfrm flipH="1">
            <a:off x="3917613" y="1479540"/>
            <a:ext cx="1849120" cy="126366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CAD47C6-8066-4221-87D4-571DA4A1C715}"/>
                  </a:ext>
                </a:extLst>
              </p:cNvPr>
              <p:cNvSpPr txBox="1"/>
              <p:nvPr/>
            </p:nvSpPr>
            <p:spPr>
              <a:xfrm>
                <a:off x="982866" y="2743200"/>
                <a:ext cx="3569757" cy="3137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>
                  <a:lnSpc>
                    <a:spcPct val="150000"/>
                  </a:lnSpc>
                </a:pPr>
                <a:r>
                  <a:rPr lang="he-IL" dirty="0"/>
                  <a:t>מתארת את התנהגות המערכת באופן </a:t>
                </a:r>
                <a:r>
                  <a:rPr lang="he-IL" dirty="0" err="1"/>
                  <a:t>המדוייק</a:t>
                </a:r>
                <a:r>
                  <a:rPr lang="he-IL" dirty="0"/>
                  <a:t> ביותר. המערכת מתכנסת לנקודת השבת.</a:t>
                </a:r>
              </a:p>
              <a:p>
                <a:pPr algn="ctr" rtl="1">
                  <a:lnSpc>
                    <a:spcPct val="150000"/>
                  </a:lnSpc>
                </a:pPr>
                <a:r>
                  <a:rPr lang="he-IL" dirty="0"/>
                  <a:t>אם נקודת השבת היא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endParaRPr lang="he-IL" dirty="0"/>
              </a:p>
              <a:p>
                <a:pPr algn="ctr" rtl="1">
                  <a:lnSpc>
                    <a:spcPct val="150000"/>
                  </a:lnSpc>
                </a:pPr>
                <a:r>
                  <a:rPr lang="he-IL" dirty="0"/>
                  <a:t>אזי הפתרון של משוואת הקצב הוא:</a:t>
                </a:r>
              </a:p>
              <a:p>
                <a:pPr algn="ctr" rt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CAD47C6-8066-4221-87D4-571DA4A1C7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866" y="2743200"/>
                <a:ext cx="3569757" cy="3137526"/>
              </a:xfrm>
              <a:prstGeom prst="rect">
                <a:avLst/>
              </a:prstGeom>
              <a:blipFill>
                <a:blip r:embed="rId5"/>
                <a:stretch>
                  <a:fillRect l="-2560" r="-1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5D5D6C5-6BBD-4CDA-8F99-37CC63C5E02C}"/>
                  </a:ext>
                </a:extLst>
              </p:cNvPr>
              <p:cNvSpPr txBox="1"/>
              <p:nvPr/>
            </p:nvSpPr>
            <p:spPr>
              <a:xfrm>
                <a:off x="5097075" y="6228659"/>
                <a:ext cx="50395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he-IL" b="1" dirty="0"/>
                  <a:t>רמת הדיוק בפתרון הנומרי </a:t>
                </a:r>
                <a:r>
                  <a:rPr lang="he-IL" b="1" dirty="0" err="1"/>
                  <a:t>תלוייה</a:t>
                </a:r>
                <a:r>
                  <a:rPr lang="he-IL" b="1" dirty="0"/>
                  <a:t> באופן ישיר ב-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he-IL" b="1" dirty="0"/>
                  <a:t>. ככל שהוא קטן יותר כך הפתרון </a:t>
                </a:r>
                <a:r>
                  <a:rPr lang="he-IL" b="1" dirty="0" err="1"/>
                  <a:t>מדוייק</a:t>
                </a:r>
                <a:r>
                  <a:rPr lang="he-IL" b="1" dirty="0"/>
                  <a:t> יותר</a:t>
                </a:r>
                <a:endParaRPr lang="en-IL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5D5D6C5-6BBD-4CDA-8F99-37CC63C5E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075" y="6228659"/>
                <a:ext cx="5039591" cy="646331"/>
              </a:xfrm>
              <a:prstGeom prst="rect">
                <a:avLst/>
              </a:prstGeom>
              <a:blipFill>
                <a:blip r:embed="rId6"/>
                <a:stretch>
                  <a:fillRect l="-121" t="-5660" r="-242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Left Brace 26">
            <a:extLst>
              <a:ext uri="{FF2B5EF4-FFF2-40B4-BE49-F238E27FC236}">
                <a16:creationId xmlns:a16="http://schemas.microsoft.com/office/drawing/2014/main" id="{5A913935-D750-4D20-A8D1-4402611DDF67}"/>
              </a:ext>
            </a:extLst>
          </p:cNvPr>
          <p:cNvSpPr/>
          <p:nvPr/>
        </p:nvSpPr>
        <p:spPr>
          <a:xfrm rot="16200000">
            <a:off x="2253365" y="5198544"/>
            <a:ext cx="171450" cy="1153804"/>
          </a:xfrm>
          <a:prstGeom prst="leftBrace">
            <a:avLst>
              <a:gd name="adj1" fmla="val 70515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C1BC3CE-3CEB-4C09-9BD5-76691E3BEB11}"/>
                  </a:ext>
                </a:extLst>
              </p:cNvPr>
              <p:cNvSpPr txBox="1"/>
              <p:nvPr/>
            </p:nvSpPr>
            <p:spPr>
              <a:xfrm>
                <a:off x="1762188" y="5936588"/>
                <a:ext cx="115380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he-IL" sz="1200" b="1" dirty="0"/>
                  <a:t> מתחיל ב-</a:t>
                </a:r>
                <a14:m>
                  <m:oMath xmlns:m="http://schemas.openxmlformats.org/officeDocument/2006/math">
                    <m:r>
                      <a:rPr lang="en-US" sz="1200" b="1" i="1" smtClean="0"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US" sz="1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he-IL" sz="1200" b="1" dirty="0"/>
                  <a:t> ודועך </a:t>
                </a:r>
                <a:r>
                  <a:rPr lang="he-IL" sz="1200" b="1" dirty="0" err="1"/>
                  <a:t>אקספוננציאלית</a:t>
                </a:r>
                <a:r>
                  <a:rPr lang="he-IL" sz="1200" b="1" dirty="0"/>
                  <a:t> עם </a:t>
                </a:r>
                <a:r>
                  <a:rPr lang="en-US" sz="1200" b="1" dirty="0"/>
                  <a:t>t</a:t>
                </a:r>
                <a:r>
                  <a:rPr lang="he-IL" sz="1200" b="1" dirty="0"/>
                  <a:t> </a:t>
                </a:r>
                <a:endParaRPr lang="en-IL" sz="12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C1BC3CE-3CEB-4C09-9BD5-76691E3BEB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188" y="5936588"/>
                <a:ext cx="1153804" cy="830997"/>
              </a:xfrm>
              <a:prstGeom prst="rect">
                <a:avLst/>
              </a:prstGeom>
              <a:blipFill>
                <a:blip r:embed="rId7"/>
                <a:stretch>
                  <a:fillRect t="-735" b="-5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93FBB113-AB03-458C-9580-70D6B774666C}"/>
              </a:ext>
            </a:extLst>
          </p:cNvPr>
          <p:cNvSpPr txBox="1"/>
          <p:nvPr/>
        </p:nvSpPr>
        <p:spPr>
          <a:xfrm>
            <a:off x="3266366" y="5936588"/>
            <a:ext cx="11538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1200" b="1" dirty="0"/>
              <a:t> גדל </a:t>
            </a:r>
            <a:r>
              <a:rPr lang="he-IL" sz="1200" b="1" dirty="0" err="1"/>
              <a:t>אקספוננציאלית</a:t>
            </a:r>
            <a:r>
              <a:rPr lang="he-IL" sz="1200" b="1" dirty="0"/>
              <a:t> עם </a:t>
            </a:r>
            <a:r>
              <a:rPr lang="en-US" sz="1200" b="1" dirty="0"/>
              <a:t>t</a:t>
            </a:r>
            <a:r>
              <a:rPr lang="he-IL" sz="1200" b="1" dirty="0"/>
              <a:t> עד לערך של 1</a:t>
            </a:r>
            <a:endParaRPr lang="en-IL" sz="1200" dirty="0"/>
          </a:p>
        </p:txBody>
      </p:sp>
      <p:sp>
        <p:nvSpPr>
          <p:cNvPr id="31" name="Left Brace 30">
            <a:extLst>
              <a:ext uri="{FF2B5EF4-FFF2-40B4-BE49-F238E27FC236}">
                <a16:creationId xmlns:a16="http://schemas.microsoft.com/office/drawing/2014/main" id="{27251E44-9E55-4FD1-99B7-08BB2045BBBF}"/>
              </a:ext>
            </a:extLst>
          </p:cNvPr>
          <p:cNvSpPr/>
          <p:nvPr/>
        </p:nvSpPr>
        <p:spPr>
          <a:xfrm rot="16200000">
            <a:off x="3808384" y="5231981"/>
            <a:ext cx="171449" cy="1052123"/>
          </a:xfrm>
          <a:prstGeom prst="leftBrace">
            <a:avLst>
              <a:gd name="adj1" fmla="val 70515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10298093" y="4270248"/>
            <a:ext cx="0" cy="7040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0298093" y="5001768"/>
            <a:ext cx="142451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859112" y="5029201"/>
            <a:ext cx="271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x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9611360" y="4071866"/>
            <a:ext cx="657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dx/</a:t>
            </a:r>
            <a:r>
              <a:rPr lang="en-US" sz="1400" dirty="0" err="1" smtClean="0"/>
              <a:t>dt</a:t>
            </a:r>
            <a:endParaRPr lang="en-US" sz="14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298093" y="4471416"/>
            <a:ext cx="1424515" cy="865562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54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9" grpId="0"/>
      <p:bldP spid="20" grpId="0"/>
      <p:bldP spid="22" grpId="0"/>
      <p:bldP spid="25" grpId="0"/>
      <p:bldP spid="26" grpId="0"/>
      <p:bldP spid="27" grpId="0" animBg="1"/>
      <p:bldP spid="29" grpId="0"/>
      <p:bldP spid="30" grpId="0"/>
      <p:bldP spid="31" grpId="0" animBg="1"/>
      <p:bldP spid="11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92526" y="1532708"/>
                <a:ext cx="8915400" cy="3777622"/>
              </a:xfrm>
            </p:spPr>
            <p:txBody>
              <a:bodyPr>
                <a:normAutofit/>
              </a:bodyPr>
              <a:lstStyle/>
              <a:p>
                <a:pPr marL="457200" lvl="1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𝑞𝑥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he-IL" sz="2400" b="0" dirty="0"/>
              </a:p>
              <a:p>
                <a:pPr marL="457200" lvl="1" indent="0" algn="l" rtl="0">
                  <a:buNone/>
                </a:pPr>
                <a:endParaRPr lang="he-IL" sz="2400" dirty="0"/>
              </a:p>
              <a:p>
                <a:pPr marL="457200" lvl="1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pPr marL="457200" lvl="1" indent="0" algn="l" rtl="0">
                  <a:buNone/>
                </a:pPr>
                <a:endParaRPr lang="en-US" sz="2400" dirty="0"/>
              </a:p>
              <a:p>
                <a:pPr marL="457200" lvl="1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𝑞𝑡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𝑞𝑡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92526" y="1532708"/>
                <a:ext cx="8915400" cy="377762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0BCC0F1-2760-4C76-946F-60F8662044F3}"/>
              </a:ext>
            </a:extLst>
          </p:cNvPr>
          <p:cNvSpPr/>
          <p:nvPr/>
        </p:nvSpPr>
        <p:spPr>
          <a:xfrm>
            <a:off x="0" y="1"/>
            <a:ext cx="12192000" cy="82483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he-IL" sz="3200" b="1" dirty="0" smtClean="0">
                <a:solidFill>
                  <a:schemeClr val="bg1"/>
                </a:solidFill>
              </a:rPr>
              <a:t>פתרון מקרה כללי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5A913935-D750-4D20-A8D1-4402611DDF67}"/>
              </a:ext>
            </a:extLst>
          </p:cNvPr>
          <p:cNvSpPr/>
          <p:nvPr/>
        </p:nvSpPr>
        <p:spPr>
          <a:xfrm rot="16200000">
            <a:off x="5551451" y="4155977"/>
            <a:ext cx="171450" cy="1497223"/>
          </a:xfrm>
          <a:prstGeom prst="leftBrace">
            <a:avLst>
              <a:gd name="adj1" fmla="val 70515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1BC3CE-3CEB-4C09-9BD5-76691E3BEB11}"/>
                  </a:ext>
                </a:extLst>
              </p:cNvPr>
              <p:cNvSpPr txBox="1"/>
              <p:nvPr/>
            </p:nvSpPr>
            <p:spPr>
              <a:xfrm>
                <a:off x="4888564" y="5065731"/>
                <a:ext cx="149722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he-IL" sz="1200" b="1" dirty="0"/>
                  <a:t> מתחיל ב-</a:t>
                </a:r>
                <a14:m>
                  <m:oMath xmlns:m="http://schemas.openxmlformats.org/officeDocument/2006/math">
                    <m:r>
                      <a:rPr lang="en-US" sz="1200" b="1" i="1" smtClean="0"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US" sz="1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he-IL" sz="1200" b="1" dirty="0"/>
                  <a:t> ודועך </a:t>
                </a:r>
                <a:r>
                  <a:rPr lang="he-IL" sz="1200" b="1" dirty="0" err="1"/>
                  <a:t>אקספוננציאלית</a:t>
                </a:r>
                <a:r>
                  <a:rPr lang="he-IL" sz="1200" b="1" dirty="0"/>
                  <a:t> עם </a:t>
                </a:r>
                <a:r>
                  <a:rPr lang="en-US" sz="1200" b="1" dirty="0"/>
                  <a:t>t</a:t>
                </a:r>
                <a:r>
                  <a:rPr lang="he-IL" sz="1200" b="1" dirty="0"/>
                  <a:t> </a:t>
                </a:r>
                <a:endParaRPr lang="en-IL" sz="1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1BC3CE-3CEB-4C09-9BD5-76691E3BEB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564" y="5065731"/>
                <a:ext cx="1497223" cy="830997"/>
              </a:xfrm>
              <a:prstGeom prst="rect">
                <a:avLst/>
              </a:prstGeom>
              <a:blipFill>
                <a:blip r:embed="rId3"/>
                <a:stretch>
                  <a:fillRect l="-1626" t="-735" b="-5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3FBB113-AB03-458C-9580-70D6B774666C}"/>
              </a:ext>
            </a:extLst>
          </p:cNvPr>
          <p:cNvSpPr txBox="1"/>
          <p:nvPr/>
        </p:nvSpPr>
        <p:spPr>
          <a:xfrm>
            <a:off x="6392742" y="5065731"/>
            <a:ext cx="14972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1200" b="1" dirty="0"/>
              <a:t> גדל </a:t>
            </a:r>
            <a:r>
              <a:rPr lang="he-IL" sz="1200" b="1" dirty="0" err="1"/>
              <a:t>אקספוננציאלית</a:t>
            </a:r>
            <a:r>
              <a:rPr lang="he-IL" sz="1200" b="1" dirty="0"/>
              <a:t> עם </a:t>
            </a:r>
            <a:r>
              <a:rPr lang="en-US" sz="1200" b="1" dirty="0"/>
              <a:t>t</a:t>
            </a:r>
            <a:r>
              <a:rPr lang="he-IL" sz="1200" b="1" dirty="0"/>
              <a:t> עד לערך של 1</a:t>
            </a:r>
            <a:endParaRPr lang="en-IL" sz="1200" dirty="0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27251E44-9E55-4FD1-99B7-08BB2045BBBF}"/>
              </a:ext>
            </a:extLst>
          </p:cNvPr>
          <p:cNvSpPr/>
          <p:nvPr/>
        </p:nvSpPr>
        <p:spPr>
          <a:xfrm rot="16200000">
            <a:off x="7091338" y="4204546"/>
            <a:ext cx="171449" cy="1365278"/>
          </a:xfrm>
          <a:prstGeom prst="leftBrace">
            <a:avLst>
              <a:gd name="adj1" fmla="val 70515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793377" y="2794360"/>
                <a:ext cx="2029097" cy="19299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he-IL" sz="2400" dirty="0" smtClean="0"/>
                  <a:t> - נקודת שבת</a:t>
                </a:r>
              </a:p>
              <a:p>
                <a:pPr algn="r" rtl="1"/>
                <a:endParaRPr lang="he-IL" sz="2400" dirty="0"/>
              </a:p>
              <a:p>
                <a:pPr algn="r" rtl="1"/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he-IL" sz="2400" dirty="0" smtClean="0"/>
                  <a:t> - קבוע הזמן האופייני</a:t>
                </a:r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3377" y="2794360"/>
                <a:ext cx="2029097" cy="1929952"/>
              </a:xfrm>
              <a:prstGeom prst="rect">
                <a:avLst/>
              </a:prstGeom>
              <a:blipFill>
                <a:blip r:embed="rId4"/>
                <a:stretch>
                  <a:fillRect l="-7530" t="-315" r="-4819" b="-5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950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0BCC0F1-2760-4C76-946F-60F8662044F3}"/>
              </a:ext>
            </a:extLst>
          </p:cNvPr>
          <p:cNvSpPr/>
          <p:nvPr/>
        </p:nvSpPr>
        <p:spPr>
          <a:xfrm>
            <a:off x="0" y="1"/>
            <a:ext cx="12192000" cy="82483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he-IL" sz="3200" b="1" dirty="0" smtClean="0">
                <a:solidFill>
                  <a:schemeClr val="bg1"/>
                </a:solidFill>
              </a:rPr>
              <a:t>קבוע הזמן האופייני</a:t>
            </a:r>
            <a:endParaRPr lang="en-US" sz="32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EFE4F3D-1CBD-44CE-92FA-737B57DCDEA4}"/>
                  </a:ext>
                </a:extLst>
              </p:cNvPr>
              <p:cNvSpPr txBox="1"/>
              <p:nvPr/>
            </p:nvSpPr>
            <p:spPr>
              <a:xfrm>
                <a:off x="1246909" y="1025978"/>
                <a:ext cx="10547003" cy="463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>
                  <a:lnSpc>
                    <a:spcPct val="150000"/>
                  </a:lnSpc>
                </a:pPr>
                <a:r>
                  <a:rPr lang="he-IL" b="1" dirty="0"/>
                  <a:t>קבוע הזמן האופייני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𝝉</m:t>
                    </m:r>
                  </m:oMath>
                </a14:m>
                <a:r>
                  <a:rPr lang="he-IL" b="1" dirty="0"/>
                  <a:t> </a:t>
                </a:r>
                <a:r>
                  <a:rPr lang="he-IL" dirty="0"/>
                  <a:t>– לאחר זמן זה ערך המשתנה יורד </a:t>
                </a:r>
                <a:r>
                  <a:rPr lang="he-IL" u="sng" dirty="0"/>
                  <a:t>ל-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 </m:t>
                    </m:r>
                  </m:oMath>
                </a14:m>
                <a:r>
                  <a:rPr lang="he-IL" dirty="0"/>
                  <a:t> . כלומר </a:t>
                </a:r>
                <a:r>
                  <a:rPr lang="he-IL" u="sng" dirty="0"/>
                  <a:t>איבד</a:t>
                </a:r>
                <a:r>
                  <a:rPr lang="he-IL" dirty="0"/>
                  <a:t> כ- 64% מערכו.</a:t>
                </a:r>
                <a:endParaRPr lang="en-IL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EFE4F3D-1CBD-44CE-92FA-737B57DCD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909" y="1025978"/>
                <a:ext cx="10547003" cy="463075"/>
              </a:xfrm>
              <a:prstGeom prst="rect">
                <a:avLst/>
              </a:prstGeom>
              <a:blipFill>
                <a:blip r:embed="rId2"/>
                <a:stretch>
                  <a:fillRect r="-462" b="-2105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8795D5BA-2C8F-4215-9327-A49E88F90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446" y="1489053"/>
            <a:ext cx="3077009" cy="23932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AB27FB2-E852-4589-A0BA-E72206E6E748}"/>
                  </a:ext>
                </a:extLst>
              </p:cNvPr>
              <p:cNvSpPr txBox="1"/>
              <p:nvPr/>
            </p:nvSpPr>
            <p:spPr>
              <a:xfrm>
                <a:off x="322118" y="3885389"/>
                <a:ext cx="11471793" cy="1294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>
                  <a:lnSpc>
                    <a:spcPct val="150000"/>
                  </a:lnSpc>
                </a:pPr>
                <a:r>
                  <a:rPr lang="he-IL" b="1" u="sng" dirty="0"/>
                  <a:t>שימו לב</a:t>
                </a:r>
                <a:r>
                  <a:rPr lang="he-IL" dirty="0"/>
                  <a:t> שכאשר מדובר באקספוננט עולה (כמו למשל ב-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he-IL" dirty="0"/>
                  <a:t>) המגמה היא הפוכה - בזמן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he-IL" dirty="0"/>
                  <a:t> עולים ל-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he-IL" b="0" dirty="0"/>
                  <a:t> מהערך הראשוני.</a:t>
                </a:r>
              </a:p>
              <a:p>
                <a:pPr algn="r" rtl="1">
                  <a:lnSpc>
                    <a:spcPct val="150000"/>
                  </a:lnSpc>
                </a:pPr>
                <a:r>
                  <a:rPr lang="he-IL" dirty="0"/>
                  <a:t>בזמן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he-IL" dirty="0"/>
                  <a:t> עולים ל-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he-IL" dirty="0"/>
                  <a:t> מהערך הראשוני.</a:t>
                </a:r>
                <a:endParaRPr lang="en-IL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AB27FB2-E852-4589-A0BA-E72206E6E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18" y="3885389"/>
                <a:ext cx="11471793" cy="1294009"/>
              </a:xfrm>
              <a:prstGeom prst="rect">
                <a:avLst/>
              </a:prstGeom>
              <a:blipFill>
                <a:blip r:embed="rId4"/>
                <a:stretch>
                  <a:fillRect r="-425" b="-61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84532830-C432-43B4-9BD5-FD2E15CE9E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4700" y="4519603"/>
            <a:ext cx="3077009" cy="24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1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1A371C-B9D6-4C47-A5F0-2E0324E54C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e-IL" dirty="0"/>
              <a:t>פתרון שיעורי בית 2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99823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637066-E343-41B7-8167-304AC696FE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he-IL" sz="3200" dirty="0"/>
              <a:t>שאלה </a:t>
            </a:r>
            <a:r>
              <a:rPr lang="he-IL" sz="3200" dirty="0" smtClean="0"/>
              <a:t>1</a:t>
            </a:r>
            <a:endParaRPr lang="en-IL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311" y="1548511"/>
            <a:ext cx="6649378" cy="363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71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637066-E343-41B7-8167-304AC696FE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he-IL" sz="3200" dirty="0"/>
              <a:t>שאלה </a:t>
            </a:r>
            <a:r>
              <a:rPr lang="he-IL" sz="3200" dirty="0" smtClean="0"/>
              <a:t>1</a:t>
            </a:r>
            <a:endParaRPr lang="en-IL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426" y="930203"/>
            <a:ext cx="6649378" cy="36390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68732" y="1223120"/>
                <a:ext cx="3098477" cy="1726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endParaRPr lang="he-IL" b="0" dirty="0"/>
              </a:p>
              <a:p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60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1000</m:t>
                      </m:r>
                    </m:oMath>
                  </m:oMathPara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endParaRPr lang="en-US" b="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732" y="1223120"/>
                <a:ext cx="3098477" cy="1726306"/>
              </a:xfrm>
              <a:prstGeom prst="rect">
                <a:avLst/>
              </a:prstGeom>
              <a:blipFill>
                <a:blip r:embed="rId4"/>
                <a:stretch>
                  <a:fillRect l="-1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68732" y="3675082"/>
                <a:ext cx="1073755" cy="6133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732" y="3675082"/>
                <a:ext cx="1073755" cy="6133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460172" y="5803701"/>
                <a:ext cx="356123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600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600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600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00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172" y="5803701"/>
                <a:ext cx="3561231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9326880" y="3929914"/>
            <a:ext cx="2749924" cy="22407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438723" y="4688736"/>
                <a:ext cx="2988703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723" y="4688736"/>
                <a:ext cx="2988703" cy="7146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841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368</TotalTime>
  <Words>757</Words>
  <Application>Microsoft Office PowerPoint</Application>
  <PresentationFormat>Widescreen</PresentationFormat>
  <Paragraphs>169</Paragraphs>
  <Slides>26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Arial Narrow</vt:lpstr>
      <vt:lpstr>Calibri</vt:lpstr>
      <vt:lpstr>Cambria Math</vt:lpstr>
      <vt:lpstr>Century Gothic</vt:lpstr>
      <vt:lpstr>Gisha</vt:lpstr>
      <vt:lpstr>Wingdings</vt:lpstr>
      <vt:lpstr>Wingdings 3</vt:lpstr>
      <vt:lpstr>Wisp</vt:lpstr>
      <vt:lpstr>שיטות כמותיות במדעי הרפואה פתרון מערכות דינמיות לינאריות מסדר ראשון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שיטות כמותיות במדעי הרפואה פתרון מערכות דינמיות לינאריות מסדר ראשון</dc:title>
  <dc:creator>Yochay Tzur</dc:creator>
  <cp:lastModifiedBy>Yochay Tzur</cp:lastModifiedBy>
  <cp:revision>30</cp:revision>
  <dcterms:created xsi:type="dcterms:W3CDTF">2023-03-29T12:15:12Z</dcterms:created>
  <dcterms:modified xsi:type="dcterms:W3CDTF">2023-03-30T10:56:34Z</dcterms:modified>
</cp:coreProperties>
</file>