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69" r:id="rId4"/>
    <p:sldId id="275" r:id="rId5"/>
    <p:sldId id="277" r:id="rId6"/>
    <p:sldId id="278" r:id="rId7"/>
    <p:sldId id="279" r:id="rId8"/>
    <p:sldId id="286" r:id="rId9"/>
    <p:sldId id="287" r:id="rId10"/>
    <p:sldId id="288" r:id="rId11"/>
    <p:sldId id="280" r:id="rId12"/>
    <p:sldId id="281" r:id="rId13"/>
    <p:sldId id="290" r:id="rId14"/>
    <p:sldId id="291" r:id="rId15"/>
    <p:sldId id="282" r:id="rId16"/>
    <p:sldId id="283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364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40CB-DAB9-4916-9BE8-53352218C1A3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E14E-5458-49FE-9155-AC98225E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869E-9C2D-457F-B981-7ED447CBE60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8604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52536" y="1250623"/>
            <a:ext cx="2312988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26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869E-9C2D-457F-B981-7ED447CBE60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67996-9FEE-4F3F-8A5E-B9623026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6DCF-6F05-4D22-B03C-E9C24B1E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4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8" Type="http://schemas.openxmlformats.org/officeDocument/2006/relationships/image" Target="../media/image4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8" Type="http://schemas.openxmlformats.org/officeDocument/2006/relationships/image" Target="../media/image460.png"/><Relationship Id="rId3" Type="http://schemas.openxmlformats.org/officeDocument/2006/relationships/image" Target="../media/image39.png"/><Relationship Id="rId17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14" Type="http://schemas.openxmlformats.org/officeDocument/2006/relationships/image" Target="../media/image64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52.png"/><Relationship Id="rId7" Type="http://schemas.openxmlformats.org/officeDocument/2006/relationships/image" Target="../media/image30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860425"/>
          </a:xfrm>
        </p:spPr>
        <p:txBody>
          <a:bodyPr/>
          <a:lstStyle/>
          <a:p>
            <a:r>
              <a:rPr lang="he-IL" dirty="0"/>
              <a:t>מה היה לנו עד עכשיו?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98496"/>
                  </p:ext>
                </p:extLst>
              </p:nvPr>
            </p:nvGraphicFramePr>
            <p:xfrm>
              <a:off x="162679" y="1027009"/>
              <a:ext cx="11866642" cy="5727446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4453709">
                      <a:extLst>
                        <a:ext uri="{9D8B030D-6E8A-4147-A177-3AD203B41FA5}">
                          <a16:colId xmlns:a16="http://schemas.microsoft.com/office/drawing/2014/main" val="1544794209"/>
                        </a:ext>
                      </a:extLst>
                    </a:gridCol>
                    <a:gridCol w="4953819">
                      <a:extLst>
                        <a:ext uri="{9D8B030D-6E8A-4147-A177-3AD203B41FA5}">
                          <a16:colId xmlns:a16="http://schemas.microsoft.com/office/drawing/2014/main" val="745056183"/>
                        </a:ext>
                      </a:extLst>
                    </a:gridCol>
                    <a:gridCol w="1606858">
                      <a:extLst>
                        <a:ext uri="{9D8B030D-6E8A-4147-A177-3AD203B41FA5}">
                          <a16:colId xmlns:a16="http://schemas.microsoft.com/office/drawing/2014/main" val="4156052875"/>
                        </a:ext>
                      </a:extLst>
                    </a:gridCol>
                    <a:gridCol w="852256">
                      <a:extLst>
                        <a:ext uri="{9D8B030D-6E8A-4147-A177-3AD203B41FA5}">
                          <a16:colId xmlns:a16="http://schemas.microsoft.com/office/drawing/2014/main" val="1210541890"/>
                        </a:ext>
                      </a:extLst>
                    </a:gridCol>
                  </a:tblGrid>
                  <a:tr h="284957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לא לינארי</a:t>
                          </a:r>
                          <a:endParaRPr lang="en-US" sz="2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לינארי</a:t>
                          </a:r>
                          <a:endParaRPr lang="en-US" sz="2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dirty="0" err="1"/>
                            <a:t>מימדים</a:t>
                          </a:r>
                          <a:r>
                            <a:rPr lang="he-IL" sz="1800" dirty="0"/>
                            <a:t> </a:t>
                          </a:r>
                          <a:r>
                            <a:rPr lang="he-IL" sz="1400" dirty="0"/>
                            <a:t>(מספר</a:t>
                          </a:r>
                          <a:r>
                            <a:rPr lang="he-IL" sz="1400" baseline="0" dirty="0"/>
                            <a:t> משתנים)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סדר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868523"/>
                      </a:ext>
                    </a:extLst>
                  </a:tr>
                  <a:tr h="1608771">
                    <a:tc>
                      <a:txBody>
                        <a:bodyPr/>
                        <a:lstStyle/>
                        <a:p>
                          <a:pPr marL="342900" indent="-342900" algn="r" rtl="1">
                            <a:buFont typeface="Arial" panose="020B0604020202020204" pitchFamily="34" charset="0"/>
                            <a:buChar char="•"/>
                          </a:pPr>
                          <a:r>
                            <a:rPr lang="he-IL" sz="2000" dirty="0"/>
                            <a:t>מספר נקודות שבת</a:t>
                          </a:r>
                        </a:p>
                        <a:p>
                          <a:pPr marL="342900" indent="-342900" algn="r" rtl="1">
                            <a:buFont typeface="Arial" panose="020B0604020202020204" pitchFamily="34" charset="0"/>
                            <a:buChar char="•"/>
                          </a:pPr>
                          <a:r>
                            <a:rPr lang="he-IL" sz="2000" dirty="0"/>
                            <a:t>קלט יכול להוציא אותנו מאגני ניקוז</a:t>
                          </a:r>
                        </a:p>
                        <a:p>
                          <a:pPr marL="342900" indent="-342900" algn="r" rtl="1">
                            <a:buFont typeface="Arial" panose="020B0604020202020204" pitchFamily="34" charset="0"/>
                            <a:buChar char="•"/>
                          </a:pPr>
                          <a:r>
                            <a:rPr lang="he-IL" sz="2000" dirty="0"/>
                            <a:t>התנהגות שונה במיקומים שונים בדיאגרמת הפאזות</a:t>
                          </a:r>
                        </a:p>
                        <a:p>
                          <a:pPr marL="342900" indent="-342900" algn="r" rtl="1">
                            <a:buFont typeface="Arial" panose="020B0604020202020204" pitchFamily="34" charset="0"/>
                            <a:buChar char="•"/>
                          </a:pPr>
                          <a:r>
                            <a:rPr lang="he-IL" sz="2000" dirty="0"/>
                            <a:t>מציאת פתרון יכולה להעשות בעזרת לינאריזציה או פתרון נומרי</a:t>
                          </a:r>
                          <a:endParaRPr lang="en-US" sz="2000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𝑞𝑥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kumimoji="0" lang="en-US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𝑞𝑡</m:t>
                                    </m:r>
                                  </m:sup>
                                </m:s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𝑞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𝑞𝑡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he-IL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he-IL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נעזרים </a:t>
                          </a:r>
                          <a:r>
                            <a:rPr kumimoji="0" lang="he-IL" sz="2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בקונבולוציה</a:t>
                          </a:r>
                          <a:r>
                            <a:rPr kumimoji="0" lang="he-IL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he-IL" sz="2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בקלטים</a:t>
                          </a:r>
                          <a:r>
                            <a:rPr kumimoji="0" lang="he-IL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מסובכים</a:t>
                          </a:r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אחד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baseline="0" dirty="0">
                              <a:solidFill>
                                <a:schemeClr val="bg1"/>
                              </a:solidFill>
                            </a:rPr>
                            <a:t>ר</a:t>
                          </a: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אשון 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he-IL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oMath>
                          </a14:m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  <a:p>
                          <a:pPr algn="ctr" rtl="1"/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602148"/>
                      </a:ext>
                    </a:extLst>
                  </a:tr>
                  <a:tr h="1917122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/>
                            <a:t>היום!</a:t>
                          </a:r>
                          <a:endParaRPr lang="en-US" sz="2400" b="1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20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oMath>
                          </a14:m>
                          <a:r>
                            <a:rPr lang="en-US" sz="2000" dirty="0"/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:endParaRPr lang="en-US" sz="20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000" b="0" dirty="0"/>
                        </a:p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dirty="0"/>
                            <a:t>נעזרנו בעקומי אפס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he-IL" sz="2000" dirty="0"/>
                            <a:t>) וווקטורים עצמיים</a:t>
                          </a:r>
                          <a:br>
                            <a:rPr lang="en-US" sz="2000" dirty="0"/>
                          </a:br>
                          <a:r>
                            <a:rPr lang="he-IL" sz="2000" dirty="0"/>
                            <a:t>על מנת לצייר את המסלול</a:t>
                          </a:r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שניים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92214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98496"/>
                  </p:ext>
                </p:extLst>
              </p:nvPr>
            </p:nvGraphicFramePr>
            <p:xfrm>
              <a:off x="162679" y="1027009"/>
              <a:ext cx="11866642" cy="5727446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4453709">
                      <a:extLst>
                        <a:ext uri="{9D8B030D-6E8A-4147-A177-3AD203B41FA5}">
                          <a16:colId xmlns:a16="http://schemas.microsoft.com/office/drawing/2014/main" val="1544794209"/>
                        </a:ext>
                      </a:extLst>
                    </a:gridCol>
                    <a:gridCol w="4953819">
                      <a:extLst>
                        <a:ext uri="{9D8B030D-6E8A-4147-A177-3AD203B41FA5}">
                          <a16:colId xmlns:a16="http://schemas.microsoft.com/office/drawing/2014/main" val="745056183"/>
                        </a:ext>
                      </a:extLst>
                    </a:gridCol>
                    <a:gridCol w="1606858">
                      <a:extLst>
                        <a:ext uri="{9D8B030D-6E8A-4147-A177-3AD203B41FA5}">
                          <a16:colId xmlns:a16="http://schemas.microsoft.com/office/drawing/2014/main" val="4156052875"/>
                        </a:ext>
                      </a:extLst>
                    </a:gridCol>
                    <a:gridCol w="852256">
                      <a:extLst>
                        <a:ext uri="{9D8B030D-6E8A-4147-A177-3AD203B41FA5}">
                          <a16:colId xmlns:a16="http://schemas.microsoft.com/office/drawing/2014/main" val="1210541890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לא לינארי</a:t>
                          </a:r>
                          <a:endParaRPr lang="en-US" sz="2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לינארי</a:t>
                          </a:r>
                          <a:endParaRPr lang="en-US" sz="24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400" dirty="0" err="1"/>
                            <a:t>מימדים</a:t>
                          </a:r>
                          <a:r>
                            <a:rPr lang="he-IL" sz="1800" dirty="0"/>
                            <a:t> </a:t>
                          </a:r>
                          <a:r>
                            <a:rPr lang="he-IL" sz="1400" dirty="0"/>
                            <a:t>(מספר</a:t>
                          </a:r>
                          <a:r>
                            <a:rPr lang="he-IL" sz="1400" baseline="0" dirty="0"/>
                            <a:t> משתנים)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dirty="0"/>
                            <a:t>סדר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1868523"/>
                      </a:ext>
                    </a:extLst>
                  </a:tr>
                  <a:tr h="1920240">
                    <a:tc>
                      <a:txBody>
                        <a:bodyPr/>
                        <a:lstStyle/>
                        <a:p>
                          <a:pPr marL="342900" indent="-342900" algn="r" rtl="1">
                            <a:buFont typeface="Arial" panose="020B0604020202020204" pitchFamily="34" charset="0"/>
                            <a:buChar char="•"/>
                          </a:pPr>
                          <a:r>
                            <a:rPr lang="he-IL" sz="2000" dirty="0"/>
                            <a:t>מספר נקודות שבת</a:t>
                          </a:r>
                        </a:p>
                        <a:p>
                          <a:pPr marL="342900" indent="-342900" algn="r" rtl="1">
                            <a:buFont typeface="Arial" panose="020B0604020202020204" pitchFamily="34" charset="0"/>
                            <a:buChar char="•"/>
                          </a:pPr>
                          <a:r>
                            <a:rPr lang="he-IL" sz="2000" dirty="0"/>
                            <a:t>קלט יכול להוציא אותנו מאגני ניקוז</a:t>
                          </a:r>
                        </a:p>
                        <a:p>
                          <a:pPr marL="342900" indent="-342900" algn="r" rtl="1">
                            <a:buFont typeface="Arial" panose="020B0604020202020204" pitchFamily="34" charset="0"/>
                            <a:buChar char="•"/>
                          </a:pPr>
                          <a:r>
                            <a:rPr lang="he-IL" sz="2000" dirty="0"/>
                            <a:t>התנהגות שונה במיקומים שונים בדיאגרמת הפאזות</a:t>
                          </a:r>
                        </a:p>
                        <a:p>
                          <a:pPr marL="342900" indent="-342900" algn="r" rtl="1">
                            <a:buFont typeface="Arial" panose="020B0604020202020204" pitchFamily="34" charset="0"/>
                            <a:buChar char="•"/>
                          </a:pPr>
                          <a:r>
                            <a:rPr lang="he-IL" sz="2000" dirty="0"/>
                            <a:t>מציאת פתרון יכולה להעשות בעזרת לינאריזציה או פתרון נומרי</a:t>
                          </a:r>
                          <a:endParaRPr lang="en-US" sz="2000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0" marR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283" t="-37025" r="-50431" b="-1683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אחד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3571" t="-14079" r="-4286" b="-20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602148"/>
                      </a:ext>
                    </a:extLst>
                  </a:tr>
                  <a:tr h="3136646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he-IL" sz="2400" b="1" dirty="0"/>
                            <a:t>היום!</a:t>
                          </a:r>
                          <a:endParaRPr lang="en-US" sz="2400" b="1" dirty="0"/>
                        </a:p>
                      </a:txBody>
                      <a:tcPr marL="36000" marR="36000"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36000" marR="36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283" t="-84078" r="-50431" b="-3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2000" b="1" dirty="0">
                              <a:solidFill>
                                <a:schemeClr val="bg1"/>
                              </a:solidFill>
                            </a:rPr>
                            <a:t>שניים</a:t>
                          </a:r>
                          <a:endParaRPr lang="en-US" sz="20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24922141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9178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5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23501A-DD04-620A-5ABD-89BE8B85BA2A}"/>
                  </a:ext>
                </a:extLst>
              </p:cNvPr>
              <p:cNvSpPr txBox="1"/>
              <p:nvPr/>
            </p:nvSpPr>
            <p:spPr>
              <a:xfrm>
                <a:off x="5512777" y="1055122"/>
                <a:ext cx="655509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dirty="0"/>
                  <a:t>4. מהו כיוון התנועה ההתחלתי של מסלול אשר מתחיל בנקודה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?</a:t>
                </a:r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23501A-DD04-620A-5ABD-89BE8B85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777" y="1055122"/>
                <a:ext cx="6555091" cy="369332"/>
              </a:xfrm>
              <a:prstGeom prst="rect">
                <a:avLst/>
              </a:prstGeom>
              <a:blipFill>
                <a:blip r:embed="rId2"/>
                <a:stretch>
                  <a:fillRect t="-9836" r="-836" b="-229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81DB85-9476-460E-BD8E-89D70AE395F1}"/>
                  </a:ext>
                </a:extLst>
              </p:cNvPr>
              <p:cNvSpPr txBox="1"/>
              <p:nvPr/>
            </p:nvSpPr>
            <p:spPr>
              <a:xfrm>
                <a:off x="-302342" y="1610331"/>
                <a:ext cx="53684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e-I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81DB85-9476-460E-BD8E-89D70AE39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2342" y="1610331"/>
                <a:ext cx="5368413" cy="646331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D8A246C-0CC1-4DA4-B067-19D418D32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523" y="1745871"/>
            <a:ext cx="3962953" cy="1924319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8C6A8FFC-6B30-419B-8F31-FD7EEF299F8A}"/>
              </a:ext>
            </a:extLst>
          </p:cNvPr>
          <p:cNvSpPr/>
          <p:nvPr/>
        </p:nvSpPr>
        <p:spPr>
          <a:xfrm>
            <a:off x="11133189" y="2376370"/>
            <a:ext cx="272562" cy="278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636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6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501A-DD04-620A-5ABD-89BE8B85BA2A}"/>
              </a:ext>
            </a:extLst>
          </p:cNvPr>
          <p:cNvSpPr txBox="1"/>
          <p:nvPr/>
        </p:nvSpPr>
        <p:spPr>
          <a:xfrm>
            <a:off x="5411121" y="1055122"/>
            <a:ext cx="665674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באיור שלפניכם מוצג מרחב הפאזה של מערכת דינמית דו מימדית. </a:t>
            </a:r>
          </a:p>
          <a:p>
            <a:pPr algn="r" rtl="1"/>
            <a:r>
              <a:rPr lang="he-IL" dirty="0"/>
              <a:t>כאשר </a:t>
            </a:r>
            <a:r>
              <a:rPr lang="en-US" dirty="0"/>
              <a:t>a1, a2, a3, b1, b2, b3 </a:t>
            </a:r>
            <a:r>
              <a:rPr lang="he-IL" dirty="0"/>
              <a:t>הם קבועים כלשהם.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הקו הרצוף מייצג את עקום האפס של </a:t>
            </a:r>
            <a:r>
              <a:rPr lang="en-US" dirty="0"/>
              <a:t>X</a:t>
            </a:r>
            <a:r>
              <a:rPr lang="he-IL" dirty="0"/>
              <a:t> (איפה שהנגזרת של</a:t>
            </a:r>
            <a:r>
              <a:rPr lang="en-US" dirty="0"/>
              <a:t>X </a:t>
            </a:r>
            <a:r>
              <a:rPr lang="he-IL" dirty="0"/>
              <a:t> מתאפסת)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הקו המרוסק מייצג את עקום האפס של </a:t>
            </a:r>
            <a:r>
              <a:rPr lang="en-US" dirty="0"/>
              <a:t>Y</a:t>
            </a:r>
            <a:r>
              <a:rPr lang="he-IL" dirty="0"/>
              <a:t> (איפה שהנגזרת של </a:t>
            </a:r>
            <a:r>
              <a:rPr lang="en-US" dirty="0"/>
              <a:t>Y</a:t>
            </a:r>
            <a:r>
              <a:rPr lang="he-IL" dirty="0"/>
              <a:t> מתאפסת)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נתון כיוון הזרימה במרחב באזור </a:t>
            </a:r>
            <a:r>
              <a:rPr lang="en-US" dirty="0"/>
              <a:t>A</a:t>
            </a:r>
            <a:r>
              <a:rPr lang="he-IL" dirty="0"/>
              <a:t> מה כיוון הזרימה באזור </a:t>
            </a:r>
            <a:r>
              <a:rPr lang="en-US" dirty="0"/>
              <a:t>B</a:t>
            </a:r>
            <a:r>
              <a:rPr lang="he-IL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EA0116-7C16-2501-A65E-D2F40EDA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564" y="860425"/>
            <a:ext cx="2571750" cy="1162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3FAE21-4969-90DD-567A-9ABE4C53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76" y="3429000"/>
            <a:ext cx="53625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76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6</a:t>
            </a:r>
            <a:endParaRPr lang="en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3FAE21-4969-90DD-567A-9ABE4C53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34" y="1098754"/>
            <a:ext cx="5362575" cy="3000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3B176-8764-4F1D-905C-CD79C1496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14" y="1285392"/>
            <a:ext cx="1533739" cy="16671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4BBC963-C4F1-4BE0-A14D-4C1D0FB7EB66}"/>
              </a:ext>
            </a:extLst>
          </p:cNvPr>
          <p:cNvSpPr/>
          <p:nvPr/>
        </p:nvSpPr>
        <p:spPr>
          <a:xfrm>
            <a:off x="11115605" y="2376370"/>
            <a:ext cx="272562" cy="278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70F3D5-B464-45EA-BB59-614AB02B810A}"/>
              </a:ext>
            </a:extLst>
          </p:cNvPr>
          <p:cNvCxnSpPr>
            <a:cxnSpLocks/>
          </p:cNvCxnSpPr>
          <p:nvPr/>
        </p:nvCxnSpPr>
        <p:spPr>
          <a:xfrm flipH="1" flipV="1">
            <a:off x="2303585" y="2628900"/>
            <a:ext cx="184638" cy="149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D75AE1-C0BD-4273-BF96-2ECFBCF0B77E}"/>
              </a:ext>
            </a:extLst>
          </p:cNvPr>
          <p:cNvCxnSpPr>
            <a:cxnSpLocks/>
          </p:cNvCxnSpPr>
          <p:nvPr/>
        </p:nvCxnSpPr>
        <p:spPr>
          <a:xfrm>
            <a:off x="3194539" y="2628900"/>
            <a:ext cx="184638" cy="149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2857A4-26BC-4747-9DA3-95616488D3A1}"/>
              </a:ext>
            </a:extLst>
          </p:cNvPr>
          <p:cNvCxnSpPr>
            <a:cxnSpLocks/>
          </p:cNvCxnSpPr>
          <p:nvPr/>
        </p:nvCxnSpPr>
        <p:spPr>
          <a:xfrm flipH="1" flipV="1">
            <a:off x="3993174" y="2628900"/>
            <a:ext cx="184638" cy="149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C028F6-9B81-4778-B461-820ED638935C}"/>
              </a:ext>
            </a:extLst>
          </p:cNvPr>
          <p:cNvCxnSpPr>
            <a:cxnSpLocks/>
          </p:cNvCxnSpPr>
          <p:nvPr/>
        </p:nvCxnSpPr>
        <p:spPr>
          <a:xfrm>
            <a:off x="4750322" y="2598941"/>
            <a:ext cx="184638" cy="149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1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נוספת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23501A-DD04-620A-5ABD-89BE8B85BA2A}"/>
                  </a:ext>
                </a:extLst>
              </p:cNvPr>
              <p:cNvSpPr txBox="1"/>
              <p:nvPr/>
            </p:nvSpPr>
            <p:spPr>
              <a:xfrm>
                <a:off x="135808" y="874455"/>
                <a:ext cx="11920384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2000" dirty="0"/>
                  <a:t>עברתם בכיתה בתחילת הסמסטר על מודל </a:t>
                </a:r>
                <a:r>
                  <a:rPr lang="en-US" sz="2000" dirty="0"/>
                  <a:t>SIR</a:t>
                </a:r>
                <a:r>
                  <a:rPr lang="he-IL" sz="2000" dirty="0"/>
                  <a:t>, מודל אפידמיולוגי אשר מתאר אנטראקציה בין </a:t>
                </a:r>
                <a:r>
                  <a:rPr lang="en-US" sz="2000" dirty="0"/>
                  <a:t>S</a:t>
                </a:r>
                <a:r>
                  <a:rPr lang="he-IL" sz="2000" dirty="0"/>
                  <a:t> - "חשופים", </a:t>
                </a:r>
                <a:r>
                  <a:rPr lang="en-US" sz="2000" dirty="0"/>
                  <a:t>I</a:t>
                </a:r>
                <a:r>
                  <a:rPr lang="he-IL" sz="2000" dirty="0"/>
                  <a:t> – "נגועים" ו-</a:t>
                </a:r>
                <a:r>
                  <a:rPr lang="en-US" sz="2000" dirty="0"/>
                  <a:t>R</a:t>
                </a:r>
                <a:r>
                  <a:rPr lang="he-IL" sz="2000" dirty="0"/>
                  <a:t>-"מורחקים"</a:t>
                </a:r>
                <a:r>
                  <a:rPr lang="en-US" sz="2000" dirty="0"/>
                  <a:t> </a:t>
                </a:r>
                <a:r>
                  <a:rPr lang="he-IL" sz="2000" dirty="0"/>
                  <a:t>בהקשר של התפרצות מחלות מדבקות. </a:t>
                </a:r>
              </a:p>
              <a:p>
                <a:pPr algn="r" rtl="1"/>
                <a:endParaRPr lang="he-IL" sz="2000" dirty="0"/>
              </a:p>
              <a:p>
                <a:pPr algn="r" rtl="1"/>
                <a:r>
                  <a:rPr lang="he-IL" sz="2000" dirty="0"/>
                  <a:t>לשם פשטות נניח עבור תרגיל זה כי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e-IL" sz="2000" dirty="0"/>
                  <a:t> כאשר </a:t>
                </a:r>
                <a:r>
                  <a:rPr lang="en-US" sz="2000" dirty="0"/>
                  <a:t>N</a:t>
                </a:r>
                <a:r>
                  <a:rPr lang="he-IL" sz="2000" dirty="0"/>
                  <a:t> מיצג את גודל האוכלוסייה. מערכת המשוואות (הלא לינארית) אשר מתארת את הבעייה, נתונה כדלהלן: </a:t>
                </a:r>
              </a:p>
              <a:p>
                <a:pPr algn="r" rtl="1"/>
                <a:endParaRPr lang="he-IL" sz="2000" dirty="0"/>
              </a:p>
              <a:p>
                <a:pPr algn="r" rtl="1"/>
                <a:r>
                  <a:rPr lang="he-IL" sz="2000" dirty="0"/>
                  <a:t>שימו לב כי כל הפרמטרים חיוביים.</a:t>
                </a:r>
              </a:p>
              <a:p>
                <a:pPr algn="r" rtl="1"/>
                <a:r>
                  <a:rPr lang="he-IL" sz="2000" dirty="0"/>
                  <a:t>לשם פשטות הניחו כי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23501A-DD04-620A-5ABD-89BE8B85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8" y="874455"/>
                <a:ext cx="11920384" cy="2554545"/>
              </a:xfrm>
              <a:prstGeom prst="rect">
                <a:avLst/>
              </a:prstGeom>
              <a:blipFill>
                <a:blip r:embed="rId2"/>
                <a:stretch>
                  <a:fillRect l="-358" t="-1429" r="-562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CD1C829-E8EE-CA24-CDDC-DBE828800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95" y="2351127"/>
            <a:ext cx="2729066" cy="13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EB97B-2B74-1641-301D-2D0B0488F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נוספת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25353-D359-ED78-0FA7-47CF296D0823}"/>
              </a:ext>
            </a:extLst>
          </p:cNvPr>
          <p:cNvSpPr txBox="1"/>
          <p:nvPr/>
        </p:nvSpPr>
        <p:spPr>
          <a:xfrm>
            <a:off x="10377950" y="1208722"/>
            <a:ext cx="150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עקומי אפס</a:t>
            </a:r>
            <a:endParaRPr lang="en-IL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3F171-A158-490B-9DEF-354ECA15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756" y="2529886"/>
            <a:ext cx="2362530" cy="1428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2CF3F4-368B-40E4-818A-DC8B559656ED}"/>
                  </a:ext>
                </a:extLst>
              </p:cNvPr>
              <p:cNvSpPr txBox="1"/>
              <p:nvPr/>
            </p:nvSpPr>
            <p:spPr>
              <a:xfrm>
                <a:off x="1005133" y="3664963"/>
                <a:ext cx="5903897" cy="916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2CF3F4-368B-40E4-818A-DC8B55965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33" y="3664963"/>
                <a:ext cx="5903897" cy="916213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C4E86C-DF50-4791-8036-78F75C6AB670}"/>
                  </a:ext>
                </a:extLst>
              </p:cNvPr>
              <p:cNvSpPr txBox="1"/>
              <p:nvPr/>
            </p:nvSpPr>
            <p:spPr>
              <a:xfrm>
                <a:off x="1005131" y="2144104"/>
                <a:ext cx="2064475" cy="5231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C4E86C-DF50-4791-8036-78F75C6AB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31" y="2144104"/>
                <a:ext cx="2064475" cy="5231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5B5FC-009F-4BF4-8002-C7D3035DFC46}"/>
                  </a:ext>
                </a:extLst>
              </p:cNvPr>
              <p:cNvSpPr txBox="1"/>
              <p:nvPr/>
            </p:nvSpPr>
            <p:spPr>
              <a:xfrm>
                <a:off x="979877" y="2958704"/>
                <a:ext cx="3895617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5B5FC-009F-4BF4-8002-C7D3035DF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77" y="2958704"/>
                <a:ext cx="3895617" cy="285656"/>
              </a:xfrm>
              <a:prstGeom prst="rect">
                <a:avLst/>
              </a:prstGeom>
              <a:blipFill>
                <a:blip r:embed="rId5"/>
                <a:stretch>
                  <a:fillRect l="-1095" t="-12766" r="-313" b="-148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C83962-350C-48ED-A915-CCB6503A1CFF}"/>
                  </a:ext>
                </a:extLst>
              </p:cNvPr>
              <p:cNvSpPr txBox="1"/>
              <p:nvPr/>
            </p:nvSpPr>
            <p:spPr>
              <a:xfrm>
                <a:off x="5680332" y="2421573"/>
                <a:ext cx="3010662" cy="524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C83962-350C-48ED-A915-CCB6503A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32" y="2421573"/>
                <a:ext cx="3010662" cy="524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CD0BA7-D019-447A-8743-3F433329B8AF}"/>
                  </a:ext>
                </a:extLst>
              </p:cNvPr>
              <p:cNvSpPr txBox="1"/>
              <p:nvPr/>
            </p:nvSpPr>
            <p:spPr>
              <a:xfrm>
                <a:off x="1005132" y="4772812"/>
                <a:ext cx="6211008" cy="462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he-IL" dirty="0"/>
                  <a:t>אוכף</a:t>
                </a:r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CD0BA7-D019-447A-8743-3F433329B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32" y="4772812"/>
                <a:ext cx="6211008" cy="462050"/>
              </a:xfrm>
              <a:prstGeom prst="rect">
                <a:avLst/>
              </a:prstGeom>
              <a:blipFill>
                <a:blip r:embed="rId7"/>
                <a:stretch>
                  <a:fillRect l="-393" b="-92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2E9C12-E3B6-4590-9EE7-FC981CE445FC}"/>
                  </a:ext>
                </a:extLst>
              </p:cNvPr>
              <p:cNvSpPr txBox="1"/>
              <p:nvPr/>
            </p:nvSpPr>
            <p:spPr>
              <a:xfrm>
                <a:off x="1005130" y="5547567"/>
                <a:ext cx="8105313" cy="461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e-IL" dirty="0"/>
                  <a:t>יציב</a:t>
                </a:r>
                <a:endParaRPr lang="en-IL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2E9C12-E3B6-4590-9EE7-FC981CE44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30" y="5547567"/>
                <a:ext cx="8105313" cy="461921"/>
              </a:xfrm>
              <a:prstGeom prst="rect">
                <a:avLst/>
              </a:prstGeom>
              <a:blipFill>
                <a:blip r:embed="rId8"/>
                <a:stretch>
                  <a:fillRect l="-301" b="-105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ABB502B0-85FC-4CE2-90F8-DC2871175CD9}"/>
              </a:ext>
            </a:extLst>
          </p:cNvPr>
          <p:cNvSpPr/>
          <p:nvPr/>
        </p:nvSpPr>
        <p:spPr>
          <a:xfrm>
            <a:off x="11526665" y="3083498"/>
            <a:ext cx="272562" cy="240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AF6C40-708E-4F68-AD49-11C8CA51F69C}"/>
                  </a:ext>
                </a:extLst>
              </p:cNvPr>
              <p:cNvSpPr txBox="1"/>
              <p:nvPr/>
            </p:nvSpPr>
            <p:spPr>
              <a:xfrm>
                <a:off x="1033096" y="1101988"/>
                <a:ext cx="2093907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AF6C40-708E-4F68-AD49-11C8CA51F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96" y="1101988"/>
                <a:ext cx="2093907" cy="287515"/>
              </a:xfrm>
              <a:prstGeom prst="rect">
                <a:avLst/>
              </a:prstGeom>
              <a:blipFill>
                <a:blip r:embed="rId9"/>
                <a:stretch>
                  <a:fillRect l="-2035" t="-14894" r="-1744" b="-63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9193C1-5974-4D91-BF3D-3EDA949A7ADE}"/>
                  </a:ext>
                </a:extLst>
              </p:cNvPr>
              <p:cNvSpPr txBox="1"/>
              <p:nvPr/>
            </p:nvSpPr>
            <p:spPr>
              <a:xfrm>
                <a:off x="1033095" y="1570612"/>
                <a:ext cx="1163267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9193C1-5974-4D91-BF3D-3EDA949A7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095" y="1570612"/>
                <a:ext cx="1163267" cy="285656"/>
              </a:xfrm>
              <a:prstGeom prst="rect">
                <a:avLst/>
              </a:prstGeom>
              <a:blipFill>
                <a:blip r:embed="rId10"/>
                <a:stretch>
                  <a:fillRect l="-4188" t="-14894" r="-4188" b="-63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5103A39-719B-4EE6-AFB2-13E16710C9E6}"/>
              </a:ext>
            </a:extLst>
          </p:cNvPr>
          <p:cNvGrpSpPr/>
          <p:nvPr/>
        </p:nvGrpSpPr>
        <p:grpSpPr>
          <a:xfrm>
            <a:off x="9061886" y="4529582"/>
            <a:ext cx="2068232" cy="2035969"/>
            <a:chOff x="7349386" y="1564078"/>
            <a:chExt cx="4842613" cy="476707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0D47FF-320D-4786-B7DF-424F3B4E99A6}"/>
                </a:ext>
              </a:extLst>
            </p:cNvPr>
            <p:cNvSpPr/>
            <p:nvPr/>
          </p:nvSpPr>
          <p:spPr>
            <a:xfrm>
              <a:off x="7349386" y="1564078"/>
              <a:ext cx="4842613" cy="4767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5E5495-E184-488C-BBB1-BF7247D08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6193"/>
            <a:stretch/>
          </p:blipFill>
          <p:spPr>
            <a:xfrm>
              <a:off x="7409650" y="1984233"/>
              <a:ext cx="4782349" cy="37697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47588C-A6D5-490B-A304-7C9DFF596051}"/>
                  </a:ext>
                </a:extLst>
              </p:cNvPr>
              <p:cNvSpPr/>
              <p:nvPr/>
            </p:nvSpPr>
            <p:spPr>
              <a:xfrm>
                <a:off x="7610887" y="2052241"/>
                <a:ext cx="1248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47588C-A6D5-490B-A304-7C9DFF5960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887" y="2052241"/>
                <a:ext cx="124861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6BD7CB1-779C-400B-8AE9-5189D40EA000}"/>
              </a:ext>
            </a:extLst>
          </p:cNvPr>
          <p:cNvCxnSpPr>
            <a:cxnSpLocks/>
          </p:cNvCxnSpPr>
          <p:nvPr/>
        </p:nvCxnSpPr>
        <p:spPr>
          <a:xfrm flipV="1">
            <a:off x="8235193" y="2396406"/>
            <a:ext cx="0" cy="209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81427A6-F7B8-4BB9-B28E-1D17D2BBF224}"/>
              </a:ext>
            </a:extLst>
          </p:cNvPr>
          <p:cNvSpPr/>
          <p:nvPr/>
        </p:nvSpPr>
        <p:spPr>
          <a:xfrm>
            <a:off x="9583615" y="5635869"/>
            <a:ext cx="1186962" cy="606669"/>
          </a:xfrm>
          <a:prstGeom prst="rect">
            <a:avLst/>
          </a:prstGeom>
          <a:solidFill>
            <a:srgbClr val="FF0000">
              <a:alpha val="1686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498B98-73CC-4028-9748-9121D433E837}"/>
              </a:ext>
            </a:extLst>
          </p:cNvPr>
          <p:cNvSpPr txBox="1"/>
          <p:nvPr/>
        </p:nvSpPr>
        <p:spPr>
          <a:xfrm>
            <a:off x="5556007" y="3408422"/>
            <a:ext cx="229479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כאשר המטריצה אלכסונית או משולשת </a:t>
            </a:r>
            <a:r>
              <a:rPr lang="he-IL" dirty="0" err="1"/>
              <a:t>הע"ע</a:t>
            </a:r>
            <a:r>
              <a:rPr lang="he-IL" dirty="0"/>
              <a:t> הם איברי האלכסון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1871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3" grpId="0"/>
      <p:bldP spid="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7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23501A-DD04-620A-5ABD-89BE8B85BA2A}"/>
                  </a:ext>
                </a:extLst>
              </p:cNvPr>
              <p:cNvSpPr txBox="1"/>
              <p:nvPr/>
            </p:nvSpPr>
            <p:spPr>
              <a:xfrm>
                <a:off x="135808" y="874455"/>
                <a:ext cx="11920384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sz="2000" dirty="0"/>
                  <a:t>עברתם בכיתה בתחילת הסמסטר על מודל </a:t>
                </a:r>
                <a:r>
                  <a:rPr lang="en-US" sz="2000" dirty="0"/>
                  <a:t>SIR</a:t>
                </a:r>
                <a:r>
                  <a:rPr lang="he-IL" sz="2000" dirty="0"/>
                  <a:t>, מודל אפידמיולוגי אשר מתאר אנטראקציה בין </a:t>
                </a:r>
                <a:r>
                  <a:rPr lang="en-US" sz="2000" dirty="0"/>
                  <a:t>S</a:t>
                </a:r>
                <a:r>
                  <a:rPr lang="he-IL" sz="2000" dirty="0"/>
                  <a:t> - "חשופים", </a:t>
                </a:r>
                <a:r>
                  <a:rPr lang="en-US" sz="2000" dirty="0"/>
                  <a:t>I</a:t>
                </a:r>
                <a:r>
                  <a:rPr lang="he-IL" sz="2000" dirty="0"/>
                  <a:t> – "נגועים" ו-</a:t>
                </a:r>
                <a:r>
                  <a:rPr lang="en-US" sz="2000" dirty="0"/>
                  <a:t>R</a:t>
                </a:r>
                <a:r>
                  <a:rPr lang="he-IL" sz="2000" dirty="0"/>
                  <a:t>-"מורחקים"</a:t>
                </a:r>
                <a:r>
                  <a:rPr lang="en-US" sz="2000" dirty="0"/>
                  <a:t> </a:t>
                </a:r>
                <a:r>
                  <a:rPr lang="he-IL" sz="2000" dirty="0"/>
                  <a:t>בהקשר של התפרצות מחלות מדבקות. </a:t>
                </a:r>
              </a:p>
              <a:p>
                <a:pPr algn="r" rtl="1"/>
                <a:endParaRPr lang="he-IL" sz="2000" dirty="0"/>
              </a:p>
              <a:p>
                <a:pPr algn="r" rtl="1"/>
                <a:r>
                  <a:rPr lang="he-IL" sz="2000" dirty="0"/>
                  <a:t>לשם פשטות נניח עבור תרגיל זה כי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he-IL" sz="2000" dirty="0"/>
                  <a:t> כאשר </a:t>
                </a:r>
                <a:r>
                  <a:rPr lang="en-US" sz="2000" dirty="0"/>
                  <a:t>N</a:t>
                </a:r>
                <a:r>
                  <a:rPr lang="he-IL" sz="2000" dirty="0"/>
                  <a:t> מיצג את גודל האוכלוסייה. מערכת המשוואות (הלא לינארית) אשר מתארת את הבעייה, נתונה כדלהלן: </a:t>
                </a:r>
              </a:p>
              <a:p>
                <a:pPr algn="r" rtl="1"/>
                <a:endParaRPr lang="he-IL" sz="2000" dirty="0"/>
              </a:p>
              <a:p>
                <a:pPr algn="r" rtl="1"/>
                <a:r>
                  <a:rPr lang="he-IL" sz="2000" dirty="0"/>
                  <a:t>שימו לב כי כל הפרמטרים חיוביים.</a:t>
                </a:r>
              </a:p>
              <a:p>
                <a:pPr algn="r" rtl="1"/>
                <a:r>
                  <a:rPr lang="he-IL" sz="2000" dirty="0"/>
                  <a:t>לשם פשטות הניחו כי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23501A-DD04-620A-5ABD-89BE8B85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8" y="874455"/>
                <a:ext cx="11920384" cy="2554545"/>
              </a:xfrm>
              <a:prstGeom prst="rect">
                <a:avLst/>
              </a:prstGeom>
              <a:blipFill>
                <a:blip r:embed="rId2"/>
                <a:stretch>
                  <a:fillRect l="-358" t="-1429" r="-562" b="-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1DC6AF8-2BF4-41AB-AD25-671151D55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317" y="3158796"/>
            <a:ext cx="2600688" cy="2572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A4FF7-CBC2-4D5B-BD04-887E47A01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95" y="2351127"/>
            <a:ext cx="2729066" cy="13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EB97B-2B74-1641-301D-2D0B0488F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7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25353-D359-ED78-0FA7-47CF296D0823}"/>
              </a:ext>
            </a:extLst>
          </p:cNvPr>
          <p:cNvSpPr txBox="1"/>
          <p:nvPr/>
        </p:nvSpPr>
        <p:spPr>
          <a:xfrm>
            <a:off x="10377950" y="1208722"/>
            <a:ext cx="150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עקומי אפס</a:t>
            </a:r>
            <a:endParaRPr lang="en-IL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33F171-A158-490B-9DEF-354ECA15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9756" y="2529886"/>
            <a:ext cx="2362530" cy="1428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D5E3B-43B7-44F5-A0F7-1D8E3D93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49" y="903094"/>
            <a:ext cx="2729066" cy="139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B826F-3B00-41F2-9401-8ED61D959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070" y="1437944"/>
            <a:ext cx="2600688" cy="257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AC574-7D7F-44AF-A761-82491E5F3127}"/>
                  </a:ext>
                </a:extLst>
              </p:cNvPr>
              <p:cNvSpPr txBox="1"/>
              <p:nvPr/>
            </p:nvSpPr>
            <p:spPr>
              <a:xfrm>
                <a:off x="830875" y="2672861"/>
                <a:ext cx="2176430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AAC574-7D7F-44AF-A761-82491E5F3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75" y="2672861"/>
                <a:ext cx="2176430" cy="287515"/>
              </a:xfrm>
              <a:prstGeom prst="rect">
                <a:avLst/>
              </a:prstGeom>
              <a:blipFill>
                <a:blip r:embed="rId13"/>
                <a:stretch>
                  <a:fillRect l="-1961" t="-12500" r="-1961" b="-62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4ADF72-C108-4F9F-9A6E-C76314B2123A}"/>
                  </a:ext>
                </a:extLst>
              </p:cNvPr>
              <p:cNvSpPr txBox="1"/>
              <p:nvPr/>
            </p:nvSpPr>
            <p:spPr>
              <a:xfrm>
                <a:off x="830874" y="3141485"/>
                <a:ext cx="1038233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4ADF72-C108-4F9F-9A6E-C76314B21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74" y="3141485"/>
                <a:ext cx="1038233" cy="285656"/>
              </a:xfrm>
              <a:prstGeom prst="rect">
                <a:avLst/>
              </a:prstGeom>
              <a:blipFill>
                <a:blip r:embed="rId14"/>
                <a:stretch>
                  <a:fillRect l="-4678" t="-12766" r="-4094" b="-851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2CF3F4-368B-40E4-818A-DC8B559656ED}"/>
                  </a:ext>
                </a:extLst>
              </p:cNvPr>
              <p:cNvSpPr txBox="1"/>
              <p:nvPr/>
            </p:nvSpPr>
            <p:spPr>
              <a:xfrm>
                <a:off x="1005133" y="3664963"/>
                <a:ext cx="5903897" cy="916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2CF3F4-368B-40E4-818A-DC8B55965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33" y="3664963"/>
                <a:ext cx="5903897" cy="916213"/>
              </a:xfrm>
              <a:prstGeom prst="rect">
                <a:avLst/>
              </a:prstGeom>
              <a:blipFill>
                <a:blip r:embed="rId15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C4E86C-DF50-4791-8036-78F75C6AB670}"/>
                  </a:ext>
                </a:extLst>
              </p:cNvPr>
              <p:cNvSpPr txBox="1"/>
              <p:nvPr/>
            </p:nvSpPr>
            <p:spPr>
              <a:xfrm>
                <a:off x="3163764" y="2567725"/>
                <a:ext cx="2018758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C4E86C-DF50-4791-8036-78F75C6AB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764" y="2567725"/>
                <a:ext cx="2018758" cy="5250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5B5FC-009F-4BF4-8002-C7D3035DFC46}"/>
                  </a:ext>
                </a:extLst>
              </p:cNvPr>
              <p:cNvSpPr txBox="1"/>
              <p:nvPr/>
            </p:nvSpPr>
            <p:spPr>
              <a:xfrm>
                <a:off x="3163764" y="3155099"/>
                <a:ext cx="2147126" cy="285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7B5B5FC-009F-4BF4-8002-C7D3035DF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764" y="3155099"/>
                <a:ext cx="2147126" cy="285656"/>
              </a:xfrm>
              <a:prstGeom prst="rect">
                <a:avLst/>
              </a:prstGeom>
              <a:blipFill>
                <a:blip r:embed="rId9"/>
                <a:stretch>
                  <a:fillRect l="-2273" t="-15217" r="-1989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C83962-350C-48ED-A915-CCB6503A1CFF}"/>
                  </a:ext>
                </a:extLst>
              </p:cNvPr>
              <p:cNvSpPr txBox="1"/>
              <p:nvPr/>
            </p:nvSpPr>
            <p:spPr>
              <a:xfrm>
                <a:off x="6009684" y="2960376"/>
                <a:ext cx="13850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C83962-350C-48ED-A915-CCB6503A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684" y="2960376"/>
                <a:ext cx="1385059" cy="276999"/>
              </a:xfrm>
              <a:prstGeom prst="rect">
                <a:avLst/>
              </a:prstGeom>
              <a:blipFill>
                <a:blip r:embed="rId1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CD0BA7-D019-447A-8743-3F433329B8AF}"/>
                  </a:ext>
                </a:extLst>
              </p:cNvPr>
              <p:cNvSpPr txBox="1"/>
              <p:nvPr/>
            </p:nvSpPr>
            <p:spPr>
              <a:xfrm>
                <a:off x="1005132" y="4772812"/>
                <a:ext cx="3619622" cy="461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CD0BA7-D019-447A-8743-3F433329B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32" y="4772812"/>
                <a:ext cx="3619622" cy="4619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2E9C12-E3B6-4590-9EE7-FC981CE445FC}"/>
                  </a:ext>
                </a:extLst>
              </p:cNvPr>
              <p:cNvSpPr txBox="1"/>
              <p:nvPr/>
            </p:nvSpPr>
            <p:spPr>
              <a:xfrm>
                <a:off x="1005131" y="5547567"/>
                <a:ext cx="6754686" cy="5809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e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2E9C12-E3B6-4590-9EE7-FC981CE44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31" y="5547567"/>
                <a:ext cx="6754686" cy="580928"/>
              </a:xfrm>
              <a:prstGeom prst="rect">
                <a:avLst/>
              </a:prstGeom>
              <a:blipFill>
                <a:blip r:embed="rId17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ABB502B0-85FC-4CE2-90F8-DC2871175CD9}"/>
              </a:ext>
            </a:extLst>
          </p:cNvPr>
          <p:cNvSpPr/>
          <p:nvPr/>
        </p:nvSpPr>
        <p:spPr>
          <a:xfrm>
            <a:off x="11526665" y="3083498"/>
            <a:ext cx="272562" cy="2409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08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5EB97B-2B74-1641-301D-2D0B0488F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8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4759B7-7C9D-B5D2-8388-AB8C55895C69}"/>
                  </a:ext>
                </a:extLst>
              </p:cNvPr>
              <p:cNvSpPr txBox="1"/>
              <p:nvPr/>
            </p:nvSpPr>
            <p:spPr>
              <a:xfrm>
                <a:off x="5501147" y="1055122"/>
                <a:ext cx="3480620" cy="6173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→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4759B7-7C9D-B5D2-8388-AB8C55895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147" y="1055122"/>
                <a:ext cx="3480620" cy="617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B325353-D359-ED78-0FA7-47CF296D0823}"/>
              </a:ext>
            </a:extLst>
          </p:cNvPr>
          <p:cNvSpPr txBox="1"/>
          <p:nvPr/>
        </p:nvSpPr>
        <p:spPr>
          <a:xfrm>
            <a:off x="10377950" y="1208722"/>
            <a:ext cx="150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עקומי אפס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21A4AF-E7CA-583E-C216-4F3A9C1BBCFE}"/>
                  </a:ext>
                </a:extLst>
              </p:cNvPr>
              <p:cNvSpPr txBox="1"/>
              <p:nvPr/>
            </p:nvSpPr>
            <p:spPr>
              <a:xfrm>
                <a:off x="427701" y="1127574"/>
                <a:ext cx="3480620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→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21A4AF-E7CA-583E-C216-4F3A9C1BB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1" y="1127574"/>
                <a:ext cx="3480620" cy="3779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08772B-57F0-1C8C-C643-1E0A4D1B00F1}"/>
              </a:ext>
            </a:extLst>
          </p:cNvPr>
          <p:cNvSpPr txBox="1"/>
          <p:nvPr/>
        </p:nvSpPr>
        <p:spPr>
          <a:xfrm>
            <a:off x="10377950" y="2039548"/>
            <a:ext cx="150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נקודות שבת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C1D3B2-F871-3EA6-2F6F-191B053F4938}"/>
                  </a:ext>
                </a:extLst>
              </p:cNvPr>
              <p:cNvSpPr txBox="1"/>
              <p:nvPr/>
            </p:nvSpPr>
            <p:spPr>
              <a:xfrm>
                <a:off x="4822720" y="2035706"/>
                <a:ext cx="48374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C1D3B2-F871-3EA6-2F6F-191B053F4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720" y="2035706"/>
                <a:ext cx="48374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1ED690-4A88-E377-B4CB-55F6994C1188}"/>
                  </a:ext>
                </a:extLst>
              </p:cNvPr>
              <p:cNvSpPr txBox="1"/>
              <p:nvPr/>
            </p:nvSpPr>
            <p:spPr>
              <a:xfrm>
                <a:off x="427701" y="2865510"/>
                <a:ext cx="114545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dirty="0"/>
                  <a:t>לצורך פשטות הניחו כי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dirty="0"/>
                  <a:t> מה יקרה למערכת עבור תנאי ההתחלה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1ED690-4A88-E377-B4CB-55F6994C1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1" y="2865510"/>
                <a:ext cx="11454585" cy="369332"/>
              </a:xfrm>
              <a:prstGeom prst="rect">
                <a:avLst/>
              </a:prstGeom>
              <a:blipFill>
                <a:blip r:embed="rId6"/>
                <a:stretch>
                  <a:fillRect t="-8197" r="-479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922521-6519-4321-E865-F02918DBC67C}"/>
                  </a:ext>
                </a:extLst>
              </p:cNvPr>
              <p:cNvSpPr txBox="1"/>
              <p:nvPr/>
            </p:nvSpPr>
            <p:spPr>
              <a:xfrm>
                <a:off x="145638" y="3102030"/>
                <a:ext cx="564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1922521-6519-4321-E865-F02918DBC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38" y="3102030"/>
                <a:ext cx="5641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63240-8A0F-BF2C-DFEC-8801783A0F4B}"/>
                  </a:ext>
                </a:extLst>
              </p:cNvPr>
              <p:cNvSpPr txBox="1"/>
              <p:nvPr/>
            </p:nvSpPr>
            <p:spPr>
              <a:xfrm>
                <a:off x="4473675" y="6486521"/>
                <a:ext cx="5641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363240-8A0F-BF2C-DFEC-8801783A0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75" y="6486521"/>
                <a:ext cx="5641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F812D71-B32F-470B-BB5A-0B72D9691F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876" y="3588785"/>
            <a:ext cx="4316799" cy="323952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7ADF41-986E-4CC3-8A59-B5974C513BED}"/>
              </a:ext>
            </a:extLst>
          </p:cNvPr>
          <p:cNvCxnSpPr>
            <a:cxnSpLocks/>
          </p:cNvCxnSpPr>
          <p:nvPr/>
        </p:nvCxnSpPr>
        <p:spPr>
          <a:xfrm>
            <a:off x="1595438" y="5791200"/>
            <a:ext cx="359197" cy="1901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4318A9-0A19-4973-8D2E-CE321B32A61E}"/>
              </a:ext>
            </a:extLst>
          </p:cNvPr>
          <p:cNvSpPr/>
          <p:nvPr/>
        </p:nvSpPr>
        <p:spPr>
          <a:xfrm>
            <a:off x="1597819" y="5785890"/>
            <a:ext cx="1127143" cy="336304"/>
          </a:xfrm>
          <a:custGeom>
            <a:avLst/>
            <a:gdLst>
              <a:gd name="connsiteX0" fmla="*/ 0 w 1127143"/>
              <a:gd name="connsiteY0" fmla="*/ 5310 h 336304"/>
              <a:gd name="connsiteX1" fmla="*/ 14287 w 1127143"/>
              <a:gd name="connsiteY1" fmla="*/ 7691 h 336304"/>
              <a:gd name="connsiteX2" fmla="*/ 21431 w 1127143"/>
              <a:gd name="connsiteY2" fmla="*/ 14835 h 336304"/>
              <a:gd name="connsiteX3" fmla="*/ 28575 w 1127143"/>
              <a:gd name="connsiteY3" fmla="*/ 17216 h 336304"/>
              <a:gd name="connsiteX4" fmla="*/ 50006 w 1127143"/>
              <a:gd name="connsiteY4" fmla="*/ 29123 h 336304"/>
              <a:gd name="connsiteX5" fmla="*/ 57150 w 1127143"/>
              <a:gd name="connsiteY5" fmla="*/ 31504 h 336304"/>
              <a:gd name="connsiteX6" fmla="*/ 64294 w 1127143"/>
              <a:gd name="connsiteY6" fmla="*/ 33885 h 336304"/>
              <a:gd name="connsiteX7" fmla="*/ 71437 w 1127143"/>
              <a:gd name="connsiteY7" fmla="*/ 38648 h 336304"/>
              <a:gd name="connsiteX8" fmla="*/ 78581 w 1127143"/>
              <a:gd name="connsiteY8" fmla="*/ 41029 h 336304"/>
              <a:gd name="connsiteX9" fmla="*/ 92869 w 1127143"/>
              <a:gd name="connsiteY9" fmla="*/ 50554 h 336304"/>
              <a:gd name="connsiteX10" fmla="*/ 114300 w 1127143"/>
              <a:gd name="connsiteY10" fmla="*/ 64841 h 336304"/>
              <a:gd name="connsiteX11" fmla="*/ 121444 w 1127143"/>
              <a:gd name="connsiteY11" fmla="*/ 69604 h 336304"/>
              <a:gd name="connsiteX12" fmla="*/ 128587 w 1127143"/>
              <a:gd name="connsiteY12" fmla="*/ 71985 h 336304"/>
              <a:gd name="connsiteX13" fmla="*/ 142875 w 1127143"/>
              <a:gd name="connsiteY13" fmla="*/ 81510 h 336304"/>
              <a:gd name="connsiteX14" fmla="*/ 150019 w 1127143"/>
              <a:gd name="connsiteY14" fmla="*/ 86273 h 336304"/>
              <a:gd name="connsiteX15" fmla="*/ 164306 w 1127143"/>
              <a:gd name="connsiteY15" fmla="*/ 93416 h 336304"/>
              <a:gd name="connsiteX16" fmla="*/ 180975 w 1127143"/>
              <a:gd name="connsiteY16" fmla="*/ 100560 h 336304"/>
              <a:gd name="connsiteX17" fmla="*/ 202406 w 1127143"/>
              <a:gd name="connsiteY17" fmla="*/ 112466 h 336304"/>
              <a:gd name="connsiteX18" fmla="*/ 219075 w 1127143"/>
              <a:gd name="connsiteY18" fmla="*/ 121991 h 336304"/>
              <a:gd name="connsiteX19" fmla="*/ 226219 w 1127143"/>
              <a:gd name="connsiteY19" fmla="*/ 124373 h 336304"/>
              <a:gd name="connsiteX20" fmla="*/ 233362 w 1127143"/>
              <a:gd name="connsiteY20" fmla="*/ 129135 h 336304"/>
              <a:gd name="connsiteX21" fmla="*/ 252412 w 1127143"/>
              <a:gd name="connsiteY21" fmla="*/ 133898 h 336304"/>
              <a:gd name="connsiteX22" fmla="*/ 259556 w 1127143"/>
              <a:gd name="connsiteY22" fmla="*/ 136279 h 336304"/>
              <a:gd name="connsiteX23" fmla="*/ 276225 w 1127143"/>
              <a:gd name="connsiteY23" fmla="*/ 145804 h 336304"/>
              <a:gd name="connsiteX24" fmla="*/ 290512 w 1127143"/>
              <a:gd name="connsiteY24" fmla="*/ 150566 h 336304"/>
              <a:gd name="connsiteX25" fmla="*/ 297656 w 1127143"/>
              <a:gd name="connsiteY25" fmla="*/ 152948 h 336304"/>
              <a:gd name="connsiteX26" fmla="*/ 304800 w 1127143"/>
              <a:gd name="connsiteY26" fmla="*/ 155329 h 336304"/>
              <a:gd name="connsiteX27" fmla="*/ 314325 w 1127143"/>
              <a:gd name="connsiteY27" fmla="*/ 160091 h 336304"/>
              <a:gd name="connsiteX28" fmla="*/ 321469 w 1127143"/>
              <a:gd name="connsiteY28" fmla="*/ 162473 h 336304"/>
              <a:gd name="connsiteX29" fmla="*/ 335756 w 1127143"/>
              <a:gd name="connsiteY29" fmla="*/ 169616 h 336304"/>
              <a:gd name="connsiteX30" fmla="*/ 342900 w 1127143"/>
              <a:gd name="connsiteY30" fmla="*/ 174379 h 336304"/>
              <a:gd name="connsiteX31" fmla="*/ 357187 w 1127143"/>
              <a:gd name="connsiteY31" fmla="*/ 179141 h 336304"/>
              <a:gd name="connsiteX32" fmla="*/ 371475 w 1127143"/>
              <a:gd name="connsiteY32" fmla="*/ 188666 h 336304"/>
              <a:gd name="connsiteX33" fmla="*/ 385762 w 1127143"/>
              <a:gd name="connsiteY33" fmla="*/ 193429 h 336304"/>
              <a:gd name="connsiteX34" fmla="*/ 392906 w 1127143"/>
              <a:gd name="connsiteY34" fmla="*/ 198191 h 336304"/>
              <a:gd name="connsiteX35" fmla="*/ 400050 w 1127143"/>
              <a:gd name="connsiteY35" fmla="*/ 200573 h 336304"/>
              <a:gd name="connsiteX36" fmla="*/ 416719 w 1127143"/>
              <a:gd name="connsiteY36" fmla="*/ 212479 h 336304"/>
              <a:gd name="connsiteX37" fmla="*/ 423862 w 1127143"/>
              <a:gd name="connsiteY37" fmla="*/ 214860 h 336304"/>
              <a:gd name="connsiteX38" fmla="*/ 438150 w 1127143"/>
              <a:gd name="connsiteY38" fmla="*/ 222004 h 336304"/>
              <a:gd name="connsiteX39" fmla="*/ 445294 w 1127143"/>
              <a:gd name="connsiteY39" fmla="*/ 226766 h 336304"/>
              <a:gd name="connsiteX40" fmla="*/ 454819 w 1127143"/>
              <a:gd name="connsiteY40" fmla="*/ 229148 h 336304"/>
              <a:gd name="connsiteX41" fmla="*/ 461962 w 1127143"/>
              <a:gd name="connsiteY41" fmla="*/ 231529 h 336304"/>
              <a:gd name="connsiteX42" fmla="*/ 481012 w 1127143"/>
              <a:gd name="connsiteY42" fmla="*/ 238673 h 336304"/>
              <a:gd name="connsiteX43" fmla="*/ 507206 w 1127143"/>
              <a:gd name="connsiteY43" fmla="*/ 248198 h 336304"/>
              <a:gd name="connsiteX44" fmla="*/ 507206 w 1127143"/>
              <a:gd name="connsiteY44" fmla="*/ 248198 h 336304"/>
              <a:gd name="connsiteX45" fmla="*/ 516731 w 1127143"/>
              <a:gd name="connsiteY45" fmla="*/ 252960 h 336304"/>
              <a:gd name="connsiteX46" fmla="*/ 531019 w 1127143"/>
              <a:gd name="connsiteY46" fmla="*/ 257723 h 336304"/>
              <a:gd name="connsiteX47" fmla="*/ 538162 w 1127143"/>
              <a:gd name="connsiteY47" fmla="*/ 260104 h 336304"/>
              <a:gd name="connsiteX48" fmla="*/ 559594 w 1127143"/>
              <a:gd name="connsiteY48" fmla="*/ 269629 h 336304"/>
              <a:gd name="connsiteX49" fmla="*/ 576262 w 1127143"/>
              <a:gd name="connsiteY49" fmla="*/ 276773 h 336304"/>
              <a:gd name="connsiteX50" fmla="*/ 588169 w 1127143"/>
              <a:gd name="connsiteY50" fmla="*/ 281535 h 336304"/>
              <a:gd name="connsiteX51" fmla="*/ 597694 w 1127143"/>
              <a:gd name="connsiteY51" fmla="*/ 283916 h 336304"/>
              <a:gd name="connsiteX52" fmla="*/ 611981 w 1127143"/>
              <a:gd name="connsiteY52" fmla="*/ 291060 h 336304"/>
              <a:gd name="connsiteX53" fmla="*/ 623887 w 1127143"/>
              <a:gd name="connsiteY53" fmla="*/ 295823 h 336304"/>
              <a:gd name="connsiteX54" fmla="*/ 650081 w 1127143"/>
              <a:gd name="connsiteY54" fmla="*/ 300585 h 336304"/>
              <a:gd name="connsiteX55" fmla="*/ 752475 w 1127143"/>
              <a:gd name="connsiteY55" fmla="*/ 307729 h 336304"/>
              <a:gd name="connsiteX56" fmla="*/ 762000 w 1127143"/>
              <a:gd name="connsiteY56" fmla="*/ 312491 h 336304"/>
              <a:gd name="connsiteX57" fmla="*/ 788194 w 1127143"/>
              <a:gd name="connsiteY57" fmla="*/ 322016 h 336304"/>
              <a:gd name="connsiteX58" fmla="*/ 797719 w 1127143"/>
              <a:gd name="connsiteY58" fmla="*/ 324398 h 336304"/>
              <a:gd name="connsiteX59" fmla="*/ 812006 w 1127143"/>
              <a:gd name="connsiteY59" fmla="*/ 331541 h 336304"/>
              <a:gd name="connsiteX60" fmla="*/ 819150 w 1127143"/>
              <a:gd name="connsiteY60" fmla="*/ 336304 h 336304"/>
              <a:gd name="connsiteX61" fmla="*/ 931069 w 1127143"/>
              <a:gd name="connsiteY61" fmla="*/ 333923 h 336304"/>
              <a:gd name="connsiteX62" fmla="*/ 952500 w 1127143"/>
              <a:gd name="connsiteY62" fmla="*/ 319635 h 336304"/>
              <a:gd name="connsiteX63" fmla="*/ 966787 w 1127143"/>
              <a:gd name="connsiteY63" fmla="*/ 310110 h 336304"/>
              <a:gd name="connsiteX64" fmla="*/ 973931 w 1127143"/>
              <a:gd name="connsiteY64" fmla="*/ 305348 h 336304"/>
              <a:gd name="connsiteX65" fmla="*/ 981075 w 1127143"/>
              <a:gd name="connsiteY65" fmla="*/ 302966 h 336304"/>
              <a:gd name="connsiteX66" fmla="*/ 995362 w 1127143"/>
              <a:gd name="connsiteY66" fmla="*/ 295823 h 336304"/>
              <a:gd name="connsiteX67" fmla="*/ 1009650 w 1127143"/>
              <a:gd name="connsiteY67" fmla="*/ 286298 h 336304"/>
              <a:gd name="connsiteX68" fmla="*/ 1016794 w 1127143"/>
              <a:gd name="connsiteY68" fmla="*/ 283916 h 336304"/>
              <a:gd name="connsiteX69" fmla="*/ 1023937 w 1127143"/>
              <a:gd name="connsiteY69" fmla="*/ 279154 h 336304"/>
              <a:gd name="connsiteX70" fmla="*/ 1035844 w 1127143"/>
              <a:gd name="connsiteY70" fmla="*/ 276773 h 336304"/>
              <a:gd name="connsiteX71" fmla="*/ 1054894 w 1127143"/>
              <a:gd name="connsiteY71" fmla="*/ 267248 h 336304"/>
              <a:gd name="connsiteX72" fmla="*/ 1062037 w 1127143"/>
              <a:gd name="connsiteY72" fmla="*/ 264866 h 336304"/>
              <a:gd name="connsiteX73" fmla="*/ 1076325 w 1127143"/>
              <a:gd name="connsiteY73" fmla="*/ 257723 h 336304"/>
              <a:gd name="connsiteX74" fmla="*/ 1100137 w 1127143"/>
              <a:gd name="connsiteY74" fmla="*/ 229148 h 336304"/>
              <a:gd name="connsiteX75" fmla="*/ 1104900 w 1127143"/>
              <a:gd name="connsiteY75" fmla="*/ 222004 h 336304"/>
              <a:gd name="connsiteX76" fmla="*/ 1112044 w 1127143"/>
              <a:gd name="connsiteY76" fmla="*/ 200573 h 336304"/>
              <a:gd name="connsiteX77" fmla="*/ 1114425 w 1127143"/>
              <a:gd name="connsiteY77" fmla="*/ 193429 h 336304"/>
              <a:gd name="connsiteX78" fmla="*/ 1119187 w 1127143"/>
              <a:gd name="connsiteY78" fmla="*/ 183904 h 336304"/>
              <a:gd name="connsiteX79" fmla="*/ 1123950 w 1127143"/>
              <a:gd name="connsiteY79" fmla="*/ 169616 h 336304"/>
              <a:gd name="connsiteX80" fmla="*/ 1126331 w 1127143"/>
              <a:gd name="connsiteY80" fmla="*/ 162473 h 336304"/>
              <a:gd name="connsiteX81" fmla="*/ 1119187 w 1127143"/>
              <a:gd name="connsiteY81" fmla="*/ 112466 h 336304"/>
              <a:gd name="connsiteX82" fmla="*/ 1109662 w 1127143"/>
              <a:gd name="connsiteY82" fmla="*/ 105323 h 336304"/>
              <a:gd name="connsiteX83" fmla="*/ 1107281 w 1127143"/>
              <a:gd name="connsiteY83" fmla="*/ 98179 h 336304"/>
              <a:gd name="connsiteX84" fmla="*/ 1102519 w 1127143"/>
              <a:gd name="connsiteY84" fmla="*/ 91035 h 336304"/>
              <a:gd name="connsiteX85" fmla="*/ 1097756 w 1127143"/>
              <a:gd name="connsiteY85" fmla="*/ 74366 h 336304"/>
              <a:gd name="connsiteX86" fmla="*/ 1090612 w 1127143"/>
              <a:gd name="connsiteY86" fmla="*/ 71985 h 336304"/>
              <a:gd name="connsiteX87" fmla="*/ 1088231 w 1127143"/>
              <a:gd name="connsiteY87" fmla="*/ 64841 h 336304"/>
              <a:gd name="connsiteX88" fmla="*/ 1081087 w 1127143"/>
              <a:gd name="connsiteY88" fmla="*/ 62460 h 336304"/>
              <a:gd name="connsiteX89" fmla="*/ 1066800 w 1127143"/>
              <a:gd name="connsiteY89" fmla="*/ 55316 h 336304"/>
              <a:gd name="connsiteX90" fmla="*/ 1054894 w 1127143"/>
              <a:gd name="connsiteY90" fmla="*/ 45791 h 336304"/>
              <a:gd name="connsiteX91" fmla="*/ 1047750 w 1127143"/>
              <a:gd name="connsiteY91" fmla="*/ 41029 h 336304"/>
              <a:gd name="connsiteX92" fmla="*/ 1031081 w 1127143"/>
              <a:gd name="connsiteY92" fmla="*/ 36266 h 336304"/>
              <a:gd name="connsiteX93" fmla="*/ 1014412 w 1127143"/>
              <a:gd name="connsiteY93" fmla="*/ 31504 h 336304"/>
              <a:gd name="connsiteX94" fmla="*/ 992981 w 1127143"/>
              <a:gd name="connsiteY94" fmla="*/ 29123 h 336304"/>
              <a:gd name="connsiteX95" fmla="*/ 983456 w 1127143"/>
              <a:gd name="connsiteY95" fmla="*/ 26741 h 336304"/>
              <a:gd name="connsiteX96" fmla="*/ 962025 w 1127143"/>
              <a:gd name="connsiteY96" fmla="*/ 17216 h 336304"/>
              <a:gd name="connsiteX97" fmla="*/ 940594 w 1127143"/>
              <a:gd name="connsiteY97" fmla="*/ 14835 h 336304"/>
              <a:gd name="connsiteX98" fmla="*/ 921544 w 1127143"/>
              <a:gd name="connsiteY98" fmla="*/ 10073 h 336304"/>
              <a:gd name="connsiteX99" fmla="*/ 907256 w 1127143"/>
              <a:gd name="connsiteY99" fmla="*/ 5310 h 336304"/>
              <a:gd name="connsiteX100" fmla="*/ 900112 w 1127143"/>
              <a:gd name="connsiteY100" fmla="*/ 548 h 336304"/>
              <a:gd name="connsiteX101" fmla="*/ 873919 w 1127143"/>
              <a:gd name="connsiteY101" fmla="*/ 548 h 3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127143" h="336304">
                <a:moveTo>
                  <a:pt x="0" y="5310"/>
                </a:moveTo>
                <a:cubicBezTo>
                  <a:pt x="4762" y="6104"/>
                  <a:pt x="9875" y="5730"/>
                  <a:pt x="14287" y="7691"/>
                </a:cubicBezTo>
                <a:cubicBezTo>
                  <a:pt x="17364" y="9059"/>
                  <a:pt x="18629" y="12967"/>
                  <a:pt x="21431" y="14835"/>
                </a:cubicBezTo>
                <a:cubicBezTo>
                  <a:pt x="23520" y="16227"/>
                  <a:pt x="26194" y="16422"/>
                  <a:pt x="28575" y="17216"/>
                </a:cubicBezTo>
                <a:cubicBezTo>
                  <a:pt x="39268" y="27909"/>
                  <a:pt x="32525" y="23296"/>
                  <a:pt x="50006" y="29123"/>
                </a:cubicBezTo>
                <a:lnTo>
                  <a:pt x="57150" y="31504"/>
                </a:lnTo>
                <a:lnTo>
                  <a:pt x="64294" y="33885"/>
                </a:lnTo>
                <a:cubicBezTo>
                  <a:pt x="66675" y="35473"/>
                  <a:pt x="68877" y="37368"/>
                  <a:pt x="71437" y="38648"/>
                </a:cubicBezTo>
                <a:cubicBezTo>
                  <a:pt x="73682" y="39771"/>
                  <a:pt x="76387" y="39810"/>
                  <a:pt x="78581" y="41029"/>
                </a:cubicBezTo>
                <a:cubicBezTo>
                  <a:pt x="83585" y="43809"/>
                  <a:pt x="88106" y="47379"/>
                  <a:pt x="92869" y="50554"/>
                </a:cubicBezTo>
                <a:lnTo>
                  <a:pt x="114300" y="64841"/>
                </a:lnTo>
                <a:cubicBezTo>
                  <a:pt x="116681" y="66429"/>
                  <a:pt x="118729" y="68699"/>
                  <a:pt x="121444" y="69604"/>
                </a:cubicBezTo>
                <a:lnTo>
                  <a:pt x="128587" y="71985"/>
                </a:lnTo>
                <a:lnTo>
                  <a:pt x="142875" y="81510"/>
                </a:lnTo>
                <a:cubicBezTo>
                  <a:pt x="145256" y="83098"/>
                  <a:pt x="147304" y="85368"/>
                  <a:pt x="150019" y="86273"/>
                </a:cubicBezTo>
                <a:cubicBezTo>
                  <a:pt x="167969" y="92256"/>
                  <a:pt x="145846" y="84186"/>
                  <a:pt x="164306" y="93416"/>
                </a:cubicBezTo>
                <a:cubicBezTo>
                  <a:pt x="184000" y="103263"/>
                  <a:pt x="156219" y="85707"/>
                  <a:pt x="180975" y="100560"/>
                </a:cubicBezTo>
                <a:cubicBezTo>
                  <a:pt x="201446" y="112842"/>
                  <a:pt x="188036" y="107677"/>
                  <a:pt x="202406" y="112466"/>
                </a:cubicBezTo>
                <a:cubicBezTo>
                  <a:pt x="209583" y="117251"/>
                  <a:pt x="210612" y="118364"/>
                  <a:pt x="219075" y="121991"/>
                </a:cubicBezTo>
                <a:cubicBezTo>
                  <a:pt x="221382" y="122980"/>
                  <a:pt x="223974" y="123250"/>
                  <a:pt x="226219" y="124373"/>
                </a:cubicBezTo>
                <a:cubicBezTo>
                  <a:pt x="228778" y="125653"/>
                  <a:pt x="230673" y="128157"/>
                  <a:pt x="233362" y="129135"/>
                </a:cubicBezTo>
                <a:cubicBezTo>
                  <a:pt x="239513" y="131372"/>
                  <a:pt x="246202" y="131828"/>
                  <a:pt x="252412" y="133898"/>
                </a:cubicBezTo>
                <a:cubicBezTo>
                  <a:pt x="254793" y="134692"/>
                  <a:pt x="257311" y="135157"/>
                  <a:pt x="259556" y="136279"/>
                </a:cubicBezTo>
                <a:cubicBezTo>
                  <a:pt x="276740" y="144870"/>
                  <a:pt x="255351" y="137454"/>
                  <a:pt x="276225" y="145804"/>
                </a:cubicBezTo>
                <a:cubicBezTo>
                  <a:pt x="280886" y="147668"/>
                  <a:pt x="285750" y="148979"/>
                  <a:pt x="290512" y="150566"/>
                </a:cubicBezTo>
                <a:lnTo>
                  <a:pt x="297656" y="152948"/>
                </a:lnTo>
                <a:cubicBezTo>
                  <a:pt x="300037" y="153742"/>
                  <a:pt x="302555" y="154207"/>
                  <a:pt x="304800" y="155329"/>
                </a:cubicBezTo>
                <a:cubicBezTo>
                  <a:pt x="307975" y="156916"/>
                  <a:pt x="311062" y="158693"/>
                  <a:pt x="314325" y="160091"/>
                </a:cubicBezTo>
                <a:cubicBezTo>
                  <a:pt x="316632" y="161080"/>
                  <a:pt x="319224" y="161350"/>
                  <a:pt x="321469" y="162473"/>
                </a:cubicBezTo>
                <a:cubicBezTo>
                  <a:pt x="339926" y="171702"/>
                  <a:pt x="317805" y="163633"/>
                  <a:pt x="335756" y="169616"/>
                </a:cubicBezTo>
                <a:cubicBezTo>
                  <a:pt x="338137" y="171204"/>
                  <a:pt x="340285" y="173217"/>
                  <a:pt x="342900" y="174379"/>
                </a:cubicBezTo>
                <a:cubicBezTo>
                  <a:pt x="347487" y="176418"/>
                  <a:pt x="357187" y="179141"/>
                  <a:pt x="357187" y="179141"/>
                </a:cubicBezTo>
                <a:cubicBezTo>
                  <a:pt x="361950" y="182316"/>
                  <a:pt x="366045" y="186856"/>
                  <a:pt x="371475" y="188666"/>
                </a:cubicBezTo>
                <a:cubicBezTo>
                  <a:pt x="376237" y="190254"/>
                  <a:pt x="381585" y="190645"/>
                  <a:pt x="385762" y="193429"/>
                </a:cubicBezTo>
                <a:cubicBezTo>
                  <a:pt x="388143" y="195016"/>
                  <a:pt x="390346" y="196911"/>
                  <a:pt x="392906" y="198191"/>
                </a:cubicBezTo>
                <a:cubicBezTo>
                  <a:pt x="395151" y="199314"/>
                  <a:pt x="397805" y="199450"/>
                  <a:pt x="400050" y="200573"/>
                </a:cubicBezTo>
                <a:cubicBezTo>
                  <a:pt x="407435" y="204265"/>
                  <a:pt x="409150" y="208154"/>
                  <a:pt x="416719" y="212479"/>
                </a:cubicBezTo>
                <a:cubicBezTo>
                  <a:pt x="418898" y="213724"/>
                  <a:pt x="421481" y="214066"/>
                  <a:pt x="423862" y="214860"/>
                </a:cubicBezTo>
                <a:cubicBezTo>
                  <a:pt x="444327" y="228504"/>
                  <a:pt x="418440" y="212150"/>
                  <a:pt x="438150" y="222004"/>
                </a:cubicBezTo>
                <a:cubicBezTo>
                  <a:pt x="440710" y="223284"/>
                  <a:pt x="442664" y="225639"/>
                  <a:pt x="445294" y="226766"/>
                </a:cubicBezTo>
                <a:cubicBezTo>
                  <a:pt x="448302" y="228055"/>
                  <a:pt x="451672" y="228249"/>
                  <a:pt x="454819" y="229148"/>
                </a:cubicBezTo>
                <a:cubicBezTo>
                  <a:pt x="457232" y="229838"/>
                  <a:pt x="459655" y="230540"/>
                  <a:pt x="461962" y="231529"/>
                </a:cubicBezTo>
                <a:cubicBezTo>
                  <a:pt x="479396" y="239000"/>
                  <a:pt x="463450" y="234281"/>
                  <a:pt x="481012" y="238673"/>
                </a:cubicBezTo>
                <a:cubicBezTo>
                  <a:pt x="493602" y="247065"/>
                  <a:pt x="485380" y="242741"/>
                  <a:pt x="507206" y="248198"/>
                </a:cubicBezTo>
                <a:lnTo>
                  <a:pt x="507206" y="248198"/>
                </a:lnTo>
                <a:cubicBezTo>
                  <a:pt x="510381" y="249785"/>
                  <a:pt x="513435" y="251642"/>
                  <a:pt x="516731" y="252960"/>
                </a:cubicBezTo>
                <a:cubicBezTo>
                  <a:pt x="521392" y="254824"/>
                  <a:pt x="526256" y="256135"/>
                  <a:pt x="531019" y="257723"/>
                </a:cubicBezTo>
                <a:cubicBezTo>
                  <a:pt x="533400" y="258517"/>
                  <a:pt x="536074" y="258712"/>
                  <a:pt x="538162" y="260104"/>
                </a:cubicBezTo>
                <a:cubicBezTo>
                  <a:pt x="559174" y="274110"/>
                  <a:pt x="525592" y="252630"/>
                  <a:pt x="559594" y="269629"/>
                </a:cubicBezTo>
                <a:cubicBezTo>
                  <a:pt x="576306" y="277984"/>
                  <a:pt x="562257" y="271521"/>
                  <a:pt x="576262" y="276773"/>
                </a:cubicBezTo>
                <a:cubicBezTo>
                  <a:pt x="580264" y="278274"/>
                  <a:pt x="584114" y="280183"/>
                  <a:pt x="588169" y="281535"/>
                </a:cubicBezTo>
                <a:cubicBezTo>
                  <a:pt x="591274" y="282570"/>
                  <a:pt x="594547" y="283017"/>
                  <a:pt x="597694" y="283916"/>
                </a:cubicBezTo>
                <a:cubicBezTo>
                  <a:pt x="611652" y="287905"/>
                  <a:pt x="598074" y="284106"/>
                  <a:pt x="611981" y="291060"/>
                </a:cubicBezTo>
                <a:cubicBezTo>
                  <a:pt x="615804" y="292972"/>
                  <a:pt x="619832" y="294471"/>
                  <a:pt x="623887" y="295823"/>
                </a:cubicBezTo>
                <a:cubicBezTo>
                  <a:pt x="632306" y="298629"/>
                  <a:pt x="641408" y="299346"/>
                  <a:pt x="650081" y="300585"/>
                </a:cubicBezTo>
                <a:cubicBezTo>
                  <a:pt x="692241" y="314639"/>
                  <a:pt x="659351" y="305212"/>
                  <a:pt x="752475" y="307729"/>
                </a:cubicBezTo>
                <a:cubicBezTo>
                  <a:pt x="755650" y="309316"/>
                  <a:pt x="758756" y="311049"/>
                  <a:pt x="762000" y="312491"/>
                </a:cubicBezTo>
                <a:cubicBezTo>
                  <a:pt x="768097" y="315201"/>
                  <a:pt x="782148" y="320504"/>
                  <a:pt x="788194" y="322016"/>
                </a:cubicBezTo>
                <a:lnTo>
                  <a:pt x="797719" y="324398"/>
                </a:lnTo>
                <a:cubicBezTo>
                  <a:pt x="818193" y="338047"/>
                  <a:pt x="792286" y="321681"/>
                  <a:pt x="812006" y="331541"/>
                </a:cubicBezTo>
                <a:cubicBezTo>
                  <a:pt x="814566" y="332821"/>
                  <a:pt x="816769" y="334716"/>
                  <a:pt x="819150" y="336304"/>
                </a:cubicBezTo>
                <a:lnTo>
                  <a:pt x="931069" y="333923"/>
                </a:lnTo>
                <a:cubicBezTo>
                  <a:pt x="931071" y="333923"/>
                  <a:pt x="948928" y="322016"/>
                  <a:pt x="952500" y="319635"/>
                </a:cubicBezTo>
                <a:lnTo>
                  <a:pt x="966787" y="310110"/>
                </a:lnTo>
                <a:cubicBezTo>
                  <a:pt x="969168" y="308522"/>
                  <a:pt x="971216" y="306253"/>
                  <a:pt x="973931" y="305348"/>
                </a:cubicBezTo>
                <a:cubicBezTo>
                  <a:pt x="976312" y="304554"/>
                  <a:pt x="978830" y="304089"/>
                  <a:pt x="981075" y="302966"/>
                </a:cubicBezTo>
                <a:cubicBezTo>
                  <a:pt x="999535" y="293736"/>
                  <a:pt x="977412" y="301806"/>
                  <a:pt x="995362" y="295823"/>
                </a:cubicBezTo>
                <a:cubicBezTo>
                  <a:pt x="1000125" y="292648"/>
                  <a:pt x="1004220" y="288109"/>
                  <a:pt x="1009650" y="286298"/>
                </a:cubicBezTo>
                <a:cubicBezTo>
                  <a:pt x="1012031" y="285504"/>
                  <a:pt x="1014549" y="285039"/>
                  <a:pt x="1016794" y="283916"/>
                </a:cubicBezTo>
                <a:cubicBezTo>
                  <a:pt x="1019353" y="282636"/>
                  <a:pt x="1021258" y="280159"/>
                  <a:pt x="1023937" y="279154"/>
                </a:cubicBezTo>
                <a:cubicBezTo>
                  <a:pt x="1027727" y="277733"/>
                  <a:pt x="1031875" y="277567"/>
                  <a:pt x="1035844" y="276773"/>
                </a:cubicBezTo>
                <a:cubicBezTo>
                  <a:pt x="1042194" y="273598"/>
                  <a:pt x="1048159" y="269494"/>
                  <a:pt x="1054894" y="267248"/>
                </a:cubicBezTo>
                <a:cubicBezTo>
                  <a:pt x="1057275" y="266454"/>
                  <a:pt x="1059792" y="265989"/>
                  <a:pt x="1062037" y="264866"/>
                </a:cubicBezTo>
                <a:cubicBezTo>
                  <a:pt x="1080491" y="255639"/>
                  <a:pt x="1058378" y="263704"/>
                  <a:pt x="1076325" y="257723"/>
                </a:cubicBezTo>
                <a:cubicBezTo>
                  <a:pt x="1094660" y="239387"/>
                  <a:pt x="1086875" y="249039"/>
                  <a:pt x="1100137" y="229148"/>
                </a:cubicBezTo>
                <a:lnTo>
                  <a:pt x="1104900" y="222004"/>
                </a:lnTo>
                <a:lnTo>
                  <a:pt x="1112044" y="200573"/>
                </a:lnTo>
                <a:cubicBezTo>
                  <a:pt x="1112838" y="198192"/>
                  <a:pt x="1113303" y="195674"/>
                  <a:pt x="1114425" y="193429"/>
                </a:cubicBezTo>
                <a:cubicBezTo>
                  <a:pt x="1116012" y="190254"/>
                  <a:pt x="1117869" y="187200"/>
                  <a:pt x="1119187" y="183904"/>
                </a:cubicBezTo>
                <a:cubicBezTo>
                  <a:pt x="1121051" y="179243"/>
                  <a:pt x="1122362" y="174379"/>
                  <a:pt x="1123950" y="169616"/>
                </a:cubicBezTo>
                <a:lnTo>
                  <a:pt x="1126331" y="162473"/>
                </a:lnTo>
                <a:cubicBezTo>
                  <a:pt x="1125659" y="150368"/>
                  <a:pt x="1131514" y="124793"/>
                  <a:pt x="1119187" y="112466"/>
                </a:cubicBezTo>
                <a:cubicBezTo>
                  <a:pt x="1116381" y="109660"/>
                  <a:pt x="1112837" y="107704"/>
                  <a:pt x="1109662" y="105323"/>
                </a:cubicBezTo>
                <a:cubicBezTo>
                  <a:pt x="1108868" y="102942"/>
                  <a:pt x="1108403" y="100424"/>
                  <a:pt x="1107281" y="98179"/>
                </a:cubicBezTo>
                <a:cubicBezTo>
                  <a:pt x="1106001" y="95619"/>
                  <a:pt x="1103646" y="93665"/>
                  <a:pt x="1102519" y="91035"/>
                </a:cubicBezTo>
                <a:cubicBezTo>
                  <a:pt x="1102474" y="90930"/>
                  <a:pt x="1098912" y="75522"/>
                  <a:pt x="1097756" y="74366"/>
                </a:cubicBezTo>
                <a:cubicBezTo>
                  <a:pt x="1095981" y="72591"/>
                  <a:pt x="1092993" y="72779"/>
                  <a:pt x="1090612" y="71985"/>
                </a:cubicBezTo>
                <a:cubicBezTo>
                  <a:pt x="1089818" y="69604"/>
                  <a:pt x="1090006" y="66616"/>
                  <a:pt x="1088231" y="64841"/>
                </a:cubicBezTo>
                <a:cubicBezTo>
                  <a:pt x="1086456" y="63066"/>
                  <a:pt x="1083332" y="63582"/>
                  <a:pt x="1081087" y="62460"/>
                </a:cubicBezTo>
                <a:cubicBezTo>
                  <a:pt x="1062615" y="53224"/>
                  <a:pt x="1084765" y="61306"/>
                  <a:pt x="1066800" y="55316"/>
                </a:cubicBezTo>
                <a:cubicBezTo>
                  <a:pt x="1058772" y="43276"/>
                  <a:pt x="1066394" y="51542"/>
                  <a:pt x="1054894" y="45791"/>
                </a:cubicBezTo>
                <a:cubicBezTo>
                  <a:pt x="1052334" y="44511"/>
                  <a:pt x="1050310" y="42309"/>
                  <a:pt x="1047750" y="41029"/>
                </a:cubicBezTo>
                <a:cubicBezTo>
                  <a:pt x="1043948" y="39128"/>
                  <a:pt x="1034636" y="37282"/>
                  <a:pt x="1031081" y="36266"/>
                </a:cubicBezTo>
                <a:cubicBezTo>
                  <a:pt x="1023824" y="34192"/>
                  <a:pt x="1022471" y="32744"/>
                  <a:pt x="1014412" y="31504"/>
                </a:cubicBezTo>
                <a:cubicBezTo>
                  <a:pt x="1007308" y="30411"/>
                  <a:pt x="1000125" y="29917"/>
                  <a:pt x="992981" y="29123"/>
                </a:cubicBezTo>
                <a:cubicBezTo>
                  <a:pt x="989806" y="28329"/>
                  <a:pt x="986464" y="28030"/>
                  <a:pt x="983456" y="26741"/>
                </a:cubicBezTo>
                <a:cubicBezTo>
                  <a:pt x="970435" y="21160"/>
                  <a:pt x="982010" y="19436"/>
                  <a:pt x="962025" y="17216"/>
                </a:cubicBezTo>
                <a:lnTo>
                  <a:pt x="940594" y="14835"/>
                </a:lnTo>
                <a:cubicBezTo>
                  <a:pt x="918905" y="7606"/>
                  <a:pt x="953173" y="18699"/>
                  <a:pt x="921544" y="10073"/>
                </a:cubicBezTo>
                <a:cubicBezTo>
                  <a:pt x="916701" y="8752"/>
                  <a:pt x="911433" y="8095"/>
                  <a:pt x="907256" y="5310"/>
                </a:cubicBezTo>
                <a:cubicBezTo>
                  <a:pt x="904875" y="3723"/>
                  <a:pt x="902945" y="953"/>
                  <a:pt x="900112" y="548"/>
                </a:cubicBezTo>
                <a:cubicBezTo>
                  <a:pt x="891469" y="-687"/>
                  <a:pt x="882650" y="548"/>
                  <a:pt x="873919" y="54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59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5B73B3-884A-4420-AC45-789A4A68F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מערכות דו מימדיות לא לינאריות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E5F3F750-C7F3-4A41-A63E-EC51FB65CC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1213" y="1203630"/>
                <a:ext cx="10717959" cy="12310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rtl="1"/>
                <a:r>
                  <a:rPr lang="he-IL" sz="1800" b="0" dirty="0"/>
                  <a:t>במערכת </a:t>
                </a:r>
                <a:r>
                  <a:rPr lang="he-IL" sz="1800" b="0" u="sng" dirty="0"/>
                  <a:t>דו-</a:t>
                </a:r>
                <a:r>
                  <a:rPr lang="he-IL" sz="1800" b="0" u="sng" dirty="0" err="1"/>
                  <a:t>מימדית</a:t>
                </a:r>
                <a:r>
                  <a:rPr lang="he-IL" sz="1800" b="0" dirty="0"/>
                  <a:t> יש לנו </a:t>
                </a:r>
                <a:r>
                  <a:rPr lang="he-IL" sz="1800" b="0" u="sng" dirty="0"/>
                  <a:t>שני</a:t>
                </a:r>
                <a:r>
                  <a:rPr lang="he-IL" sz="1800" b="0" dirty="0"/>
                  <a:t> משתנים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sz="1800" b="0" dirty="0"/>
                  <a:t> או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e-IL" sz="1800" b="0" dirty="0"/>
                  <a:t>)</a:t>
                </a:r>
              </a:p>
              <a:p>
                <a:pPr algn="r" rtl="1"/>
                <a:r>
                  <a:rPr lang="he-IL" sz="1800" b="0" dirty="0"/>
                  <a:t>המערכות יהיו בד"כ מהצורה של נגזרת:</a:t>
                </a:r>
              </a:p>
              <a:p>
                <a:pPr algn="r" rtl="1"/>
                <a:endParaRPr lang="he-IL" sz="1800" b="0" dirty="0"/>
              </a:p>
              <a:p>
                <a:pPr algn="r" rtl="1"/>
                <a:r>
                  <a:rPr lang="he-IL" sz="1800" b="0" dirty="0"/>
                  <a:t>למשל       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e-IL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e-IL" sz="1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he-IL" sz="1800" b="0" dirty="0"/>
                  <a:t>                       או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he-IL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e-IL" sz="18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b="0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he-IL" sz="1800" b="0" dirty="0"/>
                  <a:t> </a:t>
                </a:r>
              </a:p>
              <a:p>
                <a:pPr algn="r" rtl="1"/>
                <a:endParaRPr lang="he-IL" sz="1800" b="0" dirty="0"/>
              </a:p>
              <a:p>
                <a:pPr algn="r" rtl="1"/>
                <a:r>
                  <a:rPr lang="he-IL" sz="1800" b="0" dirty="0"/>
                  <a:t>מכיוון שאנו מתחילים במערכות לא לינאריות, נשתמש שוב </a:t>
                </a:r>
                <a:r>
                  <a:rPr lang="he-IL" sz="1800" b="0" dirty="0" err="1"/>
                  <a:t>ב</a:t>
                </a:r>
                <a:r>
                  <a:rPr lang="he-IL" sz="1800" u="sng" dirty="0" err="1"/>
                  <a:t>לינאריזציה</a:t>
                </a:r>
                <a:r>
                  <a:rPr lang="he-IL" sz="1800" b="0" dirty="0"/>
                  <a:t>.</a:t>
                </a:r>
              </a:p>
              <a:p>
                <a:pPr algn="r" rtl="1"/>
                <a:r>
                  <a:rPr lang="he-IL" sz="1800" b="0" dirty="0"/>
                  <a:t>אבל איך עושים את זה במערכת דו-</a:t>
                </a:r>
                <a:r>
                  <a:rPr lang="he-IL" sz="1800" b="0" dirty="0" err="1"/>
                  <a:t>מימדית</a:t>
                </a:r>
                <a:r>
                  <a:rPr lang="he-IL" sz="1800" b="0" dirty="0"/>
                  <a:t>?</a:t>
                </a:r>
              </a:p>
              <a:p>
                <a:pPr algn="r" rtl="1"/>
                <a:r>
                  <a:rPr lang="he-IL" sz="1800" u="sng" dirty="0" err="1"/>
                  <a:t>יעקוביאן</a:t>
                </a:r>
                <a:endParaRPr lang="he-IL" sz="1800" u="sng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E5F3F750-C7F3-4A41-A63E-EC51FB65C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13" y="1203630"/>
                <a:ext cx="10717959" cy="1231041"/>
              </a:xfrm>
              <a:prstGeom prst="rect">
                <a:avLst/>
              </a:prstGeom>
              <a:blipFill>
                <a:blip r:embed="rId2"/>
                <a:stretch>
                  <a:fillRect t="-4455" r="-455" b="-2024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DBB455-6282-49B7-BDCE-8D89AAC42F41}"/>
                  </a:ext>
                </a:extLst>
              </p:cNvPr>
              <p:cNvSpPr txBox="1"/>
              <p:nvPr/>
            </p:nvSpPr>
            <p:spPr>
              <a:xfrm>
                <a:off x="1701450" y="5111422"/>
                <a:ext cx="1574405" cy="1315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DBB455-6282-49B7-BDCE-8D89AAC4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50" y="5111422"/>
                <a:ext cx="1574405" cy="1315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9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5B73B3-884A-4420-AC45-789A4A68F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מערכות דו מימדיות לא לינאריות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845A3-EDF4-458B-A452-9C209667E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3270" y="1250623"/>
            <a:ext cx="3802254" cy="430212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דרכים לפתרון בעיות: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5F3F750-C7F3-4A41-A63E-EC51FB65CCD9}"/>
              </a:ext>
            </a:extLst>
          </p:cNvPr>
          <p:cNvSpPr txBox="1">
            <a:spLocks/>
          </p:cNvSpPr>
          <p:nvPr/>
        </p:nvSpPr>
        <p:spPr>
          <a:xfrm>
            <a:off x="1047564" y="1802720"/>
            <a:ext cx="10717959" cy="1231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buAutoNum type="arabicPeriod"/>
            </a:pPr>
            <a:r>
              <a:rPr lang="he-IL" sz="1800" b="0" dirty="0"/>
              <a:t>לינאריזציה סביב נקודות השבת (בשני מימדים) – נעשית בעזרת מציאת ה</a:t>
            </a:r>
            <a:r>
              <a:rPr lang="he-IL" sz="1800" dirty="0"/>
              <a:t>יעקוביאן</a:t>
            </a:r>
            <a:r>
              <a:rPr lang="he-IL" sz="1800" b="0" dirty="0"/>
              <a:t> וחישובו בנקודת השבת</a:t>
            </a:r>
          </a:p>
          <a:p>
            <a:pPr marL="342900" indent="-342900" algn="r" rtl="1">
              <a:buAutoNum type="arabicPeriod"/>
            </a:pPr>
            <a:r>
              <a:rPr lang="he-IL" sz="1800" b="0" dirty="0"/>
              <a:t>עקומי אפס ווקטורים עצמיים</a:t>
            </a:r>
          </a:p>
          <a:p>
            <a:pPr marL="342900" indent="-342900" algn="r" rtl="1">
              <a:buAutoNum type="arabicPeriod"/>
            </a:pPr>
            <a:r>
              <a:rPr lang="he-IL" sz="1800" b="0" dirty="0"/>
              <a:t>כיווני זרימה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7F58C3F-BBCF-402D-971E-8EAC303E9152}"/>
              </a:ext>
            </a:extLst>
          </p:cNvPr>
          <p:cNvSpPr txBox="1">
            <a:spLocks/>
          </p:cNvSpPr>
          <p:nvPr/>
        </p:nvSpPr>
        <p:spPr>
          <a:xfrm>
            <a:off x="7963270" y="3500554"/>
            <a:ext cx="3802254" cy="430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דגשים: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13F5A71D-DAEF-4DBF-A19E-011CDA8E37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052651"/>
                <a:ext cx="11765523" cy="18357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r" rtl="1">
                  <a:buAutoNum type="arabicPeriod"/>
                </a:pPr>
                <a:r>
                  <a:rPr lang="he-IL" sz="1800" b="0" dirty="0"/>
                  <a:t>נקודות שבת נמצאות בנקודות המפגש של עקומי האפס – אבל לא תמיד זה מספיק להראות את זה גרפית – לפעמים צריך לפתור.</a:t>
                </a:r>
              </a:p>
              <a:p>
                <a:pPr marL="342900" indent="-342900" algn="r" rtl="1">
                  <a:buFont typeface="Arial" panose="020B0604020202020204" pitchFamily="34" charset="0"/>
                  <a:buAutoNum type="arabicPeriod"/>
                </a:pPr>
                <a:r>
                  <a:rPr lang="he-IL" sz="1800" b="0" dirty="0"/>
                  <a:t>כל פעם שחוצים עקום אפס הכיוון מתהפך</a:t>
                </a:r>
              </a:p>
              <a:p>
                <a:pPr marL="342900" indent="-342900" algn="r" rtl="1">
                  <a:buFont typeface="Arial" panose="020B0604020202020204" pitchFamily="34" charset="0"/>
                  <a:buAutoNum type="arabicPeriod"/>
                </a:pPr>
                <a:r>
                  <a:rPr lang="he-IL" sz="1800" b="0" dirty="0"/>
                  <a:t>על עקומי האפס החצייה היא רק בכיוון אחד (עבור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1800" b="0" dirty="0"/>
                  <a:t> – למעלה ולמטה, עבור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1800" b="0" dirty="0"/>
                  <a:t> – ימינה ושמאלה)</a:t>
                </a:r>
              </a:p>
              <a:p>
                <a:pPr marL="342900" indent="-342900" algn="r" rtl="1">
                  <a:buAutoNum type="arabicPeriod"/>
                </a:pPr>
                <a:r>
                  <a:rPr lang="he-IL" sz="1800" b="0" dirty="0"/>
                  <a:t>בנקודות השבת הכיוון מתהפך (למשל: אם באזור ליד נקודת השבת יש ירידה ימינה, אחריה תהיה עליה שמאלה)</a:t>
                </a:r>
              </a:p>
              <a:p>
                <a:pPr marL="342900" indent="-342900" algn="r" rtl="1">
                  <a:buAutoNum type="arabicPeriod"/>
                </a:pPr>
                <a:r>
                  <a:rPr lang="he-IL" sz="1800" b="0" dirty="0"/>
                  <a:t>הצבת נקודת שבת ביעקוביאן נותנת לנו את הערכים העצמיים בנקודה, ומכאן גם את יציבותה</a:t>
                </a:r>
              </a:p>
            </p:txBody>
          </p:sp>
        </mc:Choice>
        <mc:Fallback xmlns="">
          <p:sp>
            <p:nvSpPr>
              <p:cNvPr id="6" name="Text Placeholder 2">
                <a:extLst>
                  <a:ext uri="{FF2B5EF4-FFF2-40B4-BE49-F238E27FC236}">
                    <a16:creationId xmlns:a16="http://schemas.microsoft.com/office/drawing/2014/main" id="{13F5A71D-DAEF-4DBF-A19E-011CDA8E3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52651"/>
                <a:ext cx="11765523" cy="1835769"/>
              </a:xfrm>
              <a:prstGeom prst="rect">
                <a:avLst/>
              </a:prstGeom>
              <a:blipFill>
                <a:blip r:embed="rId2"/>
                <a:stretch>
                  <a:fillRect t="-3654" r="-466" b="-56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DBB455-6282-49B7-BDCE-8D89AAC42F41}"/>
                  </a:ext>
                </a:extLst>
              </p:cNvPr>
              <p:cNvSpPr txBox="1"/>
              <p:nvPr/>
            </p:nvSpPr>
            <p:spPr>
              <a:xfrm>
                <a:off x="1575326" y="5592270"/>
                <a:ext cx="1574405" cy="13150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DBB455-6282-49B7-BDCE-8D89AAC42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326" y="5592270"/>
                <a:ext cx="1574405" cy="13150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4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80DFC9-E793-4361-AA7B-A135EA9B1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40BB03-2C2F-4EEF-A795-219B681B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16" y="865079"/>
            <a:ext cx="3389780" cy="3154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1A298E-8B9A-48EC-961E-C6053C72C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5079"/>
            <a:ext cx="3429000" cy="31544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8C02CB-5E66-45D1-B877-52E7BD821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176" y="3709146"/>
            <a:ext cx="3473824" cy="3148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8F64D-BCF0-4F59-AC6B-D0ED38951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308" y="3731558"/>
            <a:ext cx="3389780" cy="3126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DB5E9-A753-64C5-5555-F2626BF92A3E}"/>
                  </a:ext>
                </a:extLst>
              </p:cNvPr>
              <p:cNvSpPr txBox="1"/>
              <p:nvPr/>
            </p:nvSpPr>
            <p:spPr>
              <a:xfrm>
                <a:off x="9582151" y="1083737"/>
                <a:ext cx="247186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r" rtl="1"/>
                <a:endParaRPr lang="he-IL" dirty="0"/>
              </a:p>
              <a:p>
                <a:pPr algn="r" rtl="1"/>
                <a:r>
                  <a:rPr lang="he-IL" dirty="0"/>
                  <a:t>לפי הנלמד בהרצאות, איזה שרטוט במרחב הפאזה מתאים לפתרון המערכת (שימו לב לעקומי האפס)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4DB5E9-A753-64C5-5555-F2626BF92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151" y="1083737"/>
                <a:ext cx="2471862" cy="2308324"/>
              </a:xfrm>
              <a:prstGeom prst="rect">
                <a:avLst/>
              </a:prstGeom>
              <a:blipFill>
                <a:blip r:embed="rId6"/>
                <a:stretch>
                  <a:fillRect l="-4444" r="-1975" b="-3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31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FF019-C202-E4A0-C542-FB09B3E5A878}"/>
                  </a:ext>
                </a:extLst>
              </p:cNvPr>
              <p:cNvSpPr txBox="1"/>
              <p:nvPr/>
            </p:nvSpPr>
            <p:spPr>
              <a:xfrm>
                <a:off x="0" y="1096397"/>
                <a:ext cx="18954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FF019-C202-E4A0-C542-FB09B3E5A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96397"/>
                <a:ext cx="1895475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2A8B2E-B6AE-D943-7B5A-A97E6C1A6E1D}"/>
                  </a:ext>
                </a:extLst>
              </p:cNvPr>
              <p:cNvSpPr txBox="1"/>
              <p:nvPr/>
            </p:nvSpPr>
            <p:spPr>
              <a:xfrm>
                <a:off x="3252787" y="1092706"/>
                <a:ext cx="18240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2A8B2E-B6AE-D943-7B5A-A97E6C1A6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787" y="1092706"/>
                <a:ext cx="182403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8FED80-D86D-F995-B20E-15471631E097}"/>
              </a:ext>
            </a:extLst>
          </p:cNvPr>
          <p:cNvSpPr txBox="1"/>
          <p:nvPr/>
        </p:nvSpPr>
        <p:spPr>
          <a:xfrm>
            <a:off x="5953125" y="106515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AutoNum type="arabicPeriod"/>
            </a:pPr>
            <a:r>
              <a:rPr lang="he-IL" dirty="0"/>
              <a:t>מהן נקודות השבת? מה יציבותן?</a:t>
            </a:r>
          </a:p>
          <a:p>
            <a:pPr marL="342900" indent="-342900" algn="r" rtl="1">
              <a:buAutoNum type="arabicPeriod"/>
            </a:pPr>
            <a:r>
              <a:rPr lang="he-IL" dirty="0"/>
              <a:t>מהם עקומי האפס?</a:t>
            </a:r>
          </a:p>
          <a:p>
            <a:pPr marL="342900" indent="-342900" algn="r" rtl="1">
              <a:buAutoNum type="arabicPeriod"/>
            </a:pPr>
            <a:r>
              <a:rPr lang="he-IL" dirty="0"/>
              <a:t>מה כיווני הזרימה שנצפה להם?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DA09A-255C-4C89-AC7B-E9C601673EF1}"/>
                  </a:ext>
                </a:extLst>
              </p:cNvPr>
              <p:cNvSpPr txBox="1"/>
              <p:nvPr/>
            </p:nvSpPr>
            <p:spPr>
              <a:xfrm>
                <a:off x="-419451" y="1919815"/>
                <a:ext cx="32527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CDA09A-255C-4C89-AC7B-E9C601673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9451" y="1919815"/>
                <a:ext cx="3252788" cy="646331"/>
              </a:xfrm>
              <a:prstGeom prst="rect">
                <a:avLst/>
              </a:prstGeom>
              <a:blipFill>
                <a:blip r:embed="rId4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4CE802-64C7-4895-B164-9E0A9D74C449}"/>
                  </a:ext>
                </a:extLst>
              </p:cNvPr>
              <p:cNvSpPr txBox="1"/>
              <p:nvPr/>
            </p:nvSpPr>
            <p:spPr>
              <a:xfrm>
                <a:off x="3153517" y="1919815"/>
                <a:ext cx="182403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4CE802-64C7-4895-B164-9E0A9D74C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17" y="1919815"/>
                <a:ext cx="1824038" cy="646331"/>
              </a:xfrm>
              <a:prstGeom prst="rect">
                <a:avLst/>
              </a:prstGeom>
              <a:blipFill>
                <a:blip r:embed="rId5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41E8C0-D046-4D71-AE2A-31F7AE9DE84B}"/>
              </a:ext>
            </a:extLst>
          </p:cNvPr>
          <p:cNvCxnSpPr>
            <a:cxnSpLocks/>
          </p:cNvCxnSpPr>
          <p:nvPr/>
        </p:nvCxnSpPr>
        <p:spPr>
          <a:xfrm flipV="1">
            <a:off x="6526635" y="2566146"/>
            <a:ext cx="0" cy="36668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87F53E-012E-4B62-972A-79B53D2564F9}"/>
              </a:ext>
            </a:extLst>
          </p:cNvPr>
          <p:cNvCxnSpPr>
            <a:cxnSpLocks/>
          </p:cNvCxnSpPr>
          <p:nvPr/>
        </p:nvCxnSpPr>
        <p:spPr>
          <a:xfrm>
            <a:off x="4370664" y="4404220"/>
            <a:ext cx="45803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494139-BF5C-4DEC-9670-849E0633F9E5}"/>
                  </a:ext>
                </a:extLst>
              </p:cNvPr>
              <p:cNvSpPr txBox="1"/>
              <p:nvPr/>
            </p:nvSpPr>
            <p:spPr>
              <a:xfrm>
                <a:off x="6207853" y="2289147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494139-BF5C-4DEC-9670-849E0633F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53" y="2289147"/>
                <a:ext cx="186718" cy="276999"/>
              </a:xfrm>
              <a:prstGeom prst="rect">
                <a:avLst/>
              </a:prstGeom>
              <a:blipFill>
                <a:blip r:embed="rId6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5A6128-4FF1-4B4E-80DE-75847A848898}"/>
                  </a:ext>
                </a:extLst>
              </p:cNvPr>
              <p:cNvSpPr txBox="1"/>
              <p:nvPr/>
            </p:nvSpPr>
            <p:spPr>
              <a:xfrm>
                <a:off x="9083117" y="4399583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05A6128-4FF1-4B4E-80DE-75847A848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117" y="4399583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16129" r="-129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D259EC-77CD-4DC7-9B1C-F0FF944CEB5F}"/>
              </a:ext>
            </a:extLst>
          </p:cNvPr>
          <p:cNvCxnSpPr/>
          <p:nvPr/>
        </p:nvCxnSpPr>
        <p:spPr>
          <a:xfrm>
            <a:off x="4370664" y="3556932"/>
            <a:ext cx="4412609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960070-0B8F-4729-89A1-81C2E5EB6695}"/>
              </a:ext>
            </a:extLst>
          </p:cNvPr>
          <p:cNvCxnSpPr/>
          <p:nvPr/>
        </p:nvCxnSpPr>
        <p:spPr>
          <a:xfrm>
            <a:off x="4370664" y="4399583"/>
            <a:ext cx="4412609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86C4EA-FF12-4DD4-90D0-31D25376238E}"/>
              </a:ext>
            </a:extLst>
          </p:cNvPr>
          <p:cNvCxnSpPr/>
          <p:nvPr/>
        </p:nvCxnSpPr>
        <p:spPr>
          <a:xfrm>
            <a:off x="4370664" y="5227739"/>
            <a:ext cx="4412609" cy="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96C4525-7A4B-4932-BB26-06A0581CF0EF}"/>
              </a:ext>
            </a:extLst>
          </p:cNvPr>
          <p:cNvSpPr/>
          <p:nvPr/>
        </p:nvSpPr>
        <p:spPr>
          <a:xfrm>
            <a:off x="4193930" y="3182815"/>
            <a:ext cx="2332703" cy="2453054"/>
          </a:xfrm>
          <a:custGeom>
            <a:avLst/>
            <a:gdLst>
              <a:gd name="connsiteX0" fmla="*/ 8792 w 1907932"/>
              <a:gd name="connsiteY0" fmla="*/ 0 h 2453054"/>
              <a:gd name="connsiteX1" fmla="*/ 1907931 w 1907932"/>
              <a:gd name="connsiteY1" fmla="*/ 1239716 h 2453054"/>
              <a:gd name="connsiteX2" fmla="*/ 0 w 1907932"/>
              <a:gd name="connsiteY2" fmla="*/ 2453054 h 245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7932" h="2453054">
                <a:moveTo>
                  <a:pt x="8792" y="0"/>
                </a:moveTo>
                <a:cubicBezTo>
                  <a:pt x="959094" y="415437"/>
                  <a:pt x="1909396" y="830874"/>
                  <a:pt x="1907931" y="1239716"/>
                </a:cubicBezTo>
                <a:cubicBezTo>
                  <a:pt x="1906466" y="1648558"/>
                  <a:pt x="375138" y="2228850"/>
                  <a:pt x="0" y="2453054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B8106F-351A-4C95-B18A-C32F1A9F08E6}"/>
                  </a:ext>
                </a:extLst>
              </p:cNvPr>
              <p:cNvSpPr/>
              <p:nvPr/>
            </p:nvSpPr>
            <p:spPr>
              <a:xfrm>
                <a:off x="4370664" y="2884120"/>
                <a:ext cx="852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B8106F-351A-4C95-B18A-C32F1A9F0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64" y="2884120"/>
                <a:ext cx="852285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EF174E3-6ABC-451B-81DF-5793B84EF421}"/>
                  </a:ext>
                </a:extLst>
              </p:cNvPr>
              <p:cNvSpPr/>
              <p:nvPr/>
            </p:nvSpPr>
            <p:spPr>
              <a:xfrm>
                <a:off x="3556220" y="4224676"/>
                <a:ext cx="797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EF174E3-6ABC-451B-81DF-5793B84EF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220" y="4224676"/>
                <a:ext cx="79759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858D736-6832-440B-B31C-F81D81A68E47}"/>
                  </a:ext>
                </a:extLst>
              </p:cNvPr>
              <p:cNvSpPr/>
              <p:nvPr/>
            </p:nvSpPr>
            <p:spPr>
              <a:xfrm>
                <a:off x="8075716" y="2353752"/>
                <a:ext cx="2097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=(+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,+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858D736-6832-440B-B31C-F81D81A68E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716" y="2353752"/>
                <a:ext cx="209762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733B2FD-BFE0-41A3-AB8E-1F59ABAB1966}"/>
              </a:ext>
            </a:extLst>
          </p:cNvPr>
          <p:cNvCxnSpPr/>
          <p:nvPr/>
        </p:nvCxnSpPr>
        <p:spPr>
          <a:xfrm flipH="1">
            <a:off x="7904285" y="2629941"/>
            <a:ext cx="254977" cy="19239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1D49E8-D8E2-4C4C-9145-548447DDC484}"/>
              </a:ext>
            </a:extLst>
          </p:cNvPr>
          <p:cNvCxnSpPr>
            <a:cxnSpLocks/>
          </p:cNvCxnSpPr>
          <p:nvPr/>
        </p:nvCxnSpPr>
        <p:spPr>
          <a:xfrm flipH="1">
            <a:off x="7926266" y="3420381"/>
            <a:ext cx="1" cy="2920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2DCBE3F-F102-437A-8D87-51DE67E01059}"/>
              </a:ext>
            </a:extLst>
          </p:cNvPr>
          <p:cNvCxnSpPr>
            <a:cxnSpLocks/>
          </p:cNvCxnSpPr>
          <p:nvPr/>
        </p:nvCxnSpPr>
        <p:spPr>
          <a:xfrm>
            <a:off x="7818831" y="3869112"/>
            <a:ext cx="226899" cy="1991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CF3F28-4717-493F-8B0E-C1F5389569B6}"/>
              </a:ext>
            </a:extLst>
          </p:cNvPr>
          <p:cNvCxnSpPr>
            <a:cxnSpLocks/>
          </p:cNvCxnSpPr>
          <p:nvPr/>
        </p:nvCxnSpPr>
        <p:spPr>
          <a:xfrm>
            <a:off x="7818831" y="5548451"/>
            <a:ext cx="258592" cy="24439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6EB4C0-FB7B-41BA-BED7-67B1A95F677E}"/>
              </a:ext>
            </a:extLst>
          </p:cNvPr>
          <p:cNvCxnSpPr>
            <a:cxnSpLocks/>
          </p:cNvCxnSpPr>
          <p:nvPr/>
        </p:nvCxnSpPr>
        <p:spPr>
          <a:xfrm flipH="1">
            <a:off x="7790835" y="4819610"/>
            <a:ext cx="226899" cy="19916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C58AE1-C497-4E63-A8D1-3DB10759802F}"/>
              </a:ext>
            </a:extLst>
          </p:cNvPr>
          <p:cNvCxnSpPr>
            <a:cxnSpLocks/>
          </p:cNvCxnSpPr>
          <p:nvPr/>
        </p:nvCxnSpPr>
        <p:spPr>
          <a:xfrm flipH="1">
            <a:off x="7895470" y="4301978"/>
            <a:ext cx="1" cy="2920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64C172-996F-4F0B-8441-71FC3581A647}"/>
              </a:ext>
            </a:extLst>
          </p:cNvPr>
          <p:cNvCxnSpPr>
            <a:cxnSpLocks/>
          </p:cNvCxnSpPr>
          <p:nvPr/>
        </p:nvCxnSpPr>
        <p:spPr>
          <a:xfrm>
            <a:off x="5953125" y="3959993"/>
            <a:ext cx="348087" cy="69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2082EB-E15B-460F-AB15-7A384478A5E7}"/>
              </a:ext>
            </a:extLst>
          </p:cNvPr>
          <p:cNvCxnSpPr>
            <a:cxnSpLocks/>
          </p:cNvCxnSpPr>
          <p:nvPr/>
        </p:nvCxnSpPr>
        <p:spPr>
          <a:xfrm flipH="1">
            <a:off x="4478871" y="3318725"/>
            <a:ext cx="31793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3080DAA-0DBC-4549-A682-BF936D12E8A1}"/>
              </a:ext>
            </a:extLst>
          </p:cNvPr>
          <p:cNvCxnSpPr>
            <a:cxnSpLocks/>
          </p:cNvCxnSpPr>
          <p:nvPr/>
        </p:nvCxnSpPr>
        <p:spPr>
          <a:xfrm flipV="1">
            <a:off x="5360281" y="3984194"/>
            <a:ext cx="340468" cy="16331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0D893EF-3FFB-4CA8-AFB3-705D917C2559}"/>
              </a:ext>
            </a:extLst>
          </p:cNvPr>
          <p:cNvCxnSpPr>
            <a:cxnSpLocks/>
          </p:cNvCxnSpPr>
          <p:nvPr/>
        </p:nvCxnSpPr>
        <p:spPr>
          <a:xfrm flipH="1" flipV="1">
            <a:off x="5440220" y="4267247"/>
            <a:ext cx="1" cy="2920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192B944-A1A2-4B85-AE6C-CC2F7CB16006}"/>
              </a:ext>
            </a:extLst>
          </p:cNvPr>
          <p:cNvCxnSpPr>
            <a:cxnSpLocks/>
          </p:cNvCxnSpPr>
          <p:nvPr/>
        </p:nvCxnSpPr>
        <p:spPr>
          <a:xfrm flipH="1" flipV="1">
            <a:off x="5360281" y="4701466"/>
            <a:ext cx="340468" cy="16331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71778C7-B420-4CD1-9670-C368B67B7751}"/>
              </a:ext>
            </a:extLst>
          </p:cNvPr>
          <p:cNvCxnSpPr>
            <a:cxnSpLocks/>
          </p:cNvCxnSpPr>
          <p:nvPr/>
        </p:nvCxnSpPr>
        <p:spPr>
          <a:xfrm flipH="1">
            <a:off x="5774774" y="4912433"/>
            <a:ext cx="348087" cy="69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622BEA4-61F2-4BCA-A01A-CD827CF1006C}"/>
              </a:ext>
            </a:extLst>
          </p:cNvPr>
          <p:cNvCxnSpPr>
            <a:cxnSpLocks/>
          </p:cNvCxnSpPr>
          <p:nvPr/>
        </p:nvCxnSpPr>
        <p:spPr>
          <a:xfrm flipH="1">
            <a:off x="7908778" y="5081724"/>
            <a:ext cx="1" cy="2920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DC145F5-0517-41A1-B45E-90060501A7FF}"/>
              </a:ext>
            </a:extLst>
          </p:cNvPr>
          <p:cNvCxnSpPr>
            <a:cxnSpLocks/>
          </p:cNvCxnSpPr>
          <p:nvPr/>
        </p:nvCxnSpPr>
        <p:spPr>
          <a:xfrm flipH="1">
            <a:off x="4370664" y="5484199"/>
            <a:ext cx="339717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0EF81B0C-987C-496E-99A1-0B64B5766E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14" y="3692020"/>
            <a:ext cx="3389780" cy="3126442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333F172-7EAD-486D-89F8-A91E89C32BB7}"/>
              </a:ext>
            </a:extLst>
          </p:cNvPr>
          <p:cNvCxnSpPr>
            <a:cxnSpLocks/>
          </p:cNvCxnSpPr>
          <p:nvPr/>
        </p:nvCxnSpPr>
        <p:spPr>
          <a:xfrm flipH="1" flipV="1">
            <a:off x="4540522" y="3424789"/>
            <a:ext cx="1" cy="2920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BDC9CCF-8DDD-4C6D-8F43-4FD80CAF39C0}"/>
              </a:ext>
            </a:extLst>
          </p:cNvPr>
          <p:cNvCxnSpPr>
            <a:cxnSpLocks/>
          </p:cNvCxnSpPr>
          <p:nvPr/>
        </p:nvCxnSpPr>
        <p:spPr>
          <a:xfrm flipH="1" flipV="1">
            <a:off x="4540521" y="5100856"/>
            <a:ext cx="1" cy="2920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 animBg="1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8FED80-D86D-F995-B20E-15471631E097}"/>
                  </a:ext>
                </a:extLst>
              </p:cNvPr>
              <p:cNvSpPr txBox="1"/>
              <p:nvPr/>
            </p:nvSpPr>
            <p:spPr>
              <a:xfrm>
                <a:off x="4852219" y="1065153"/>
                <a:ext cx="719690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he-IL" dirty="0"/>
                  <a:t>נתונה המערכת הדינמית הבאה:</a:t>
                </a:r>
                <a:endParaRPr lang="en-US" dirty="0"/>
              </a:p>
              <a:p>
                <a:pPr algn="r" rtl="1"/>
                <a:endParaRPr lang="en-US" dirty="0"/>
              </a:p>
              <a:p>
                <a:pPr algn="r" rtl="1"/>
                <a:endParaRPr lang="en-US" dirty="0"/>
              </a:p>
              <a:p>
                <a:pPr algn="r" rtl="1"/>
                <a:endParaRPr lang="en-US" dirty="0"/>
              </a:p>
              <a:p>
                <a:pPr marL="342900" indent="-342900" algn="r" rtl="1">
                  <a:buAutoNum type="arabicPeriod"/>
                </a:pPr>
                <a:r>
                  <a:rPr lang="he-IL" dirty="0"/>
                  <a:t>כמה נקודות מתאימות להגדרת נקודות שבת?</a:t>
                </a:r>
              </a:p>
              <a:p>
                <a:pPr marL="342900" indent="-342900" algn="r" rtl="1">
                  <a:buAutoNum type="arabicPeriod"/>
                </a:pPr>
                <a:r>
                  <a:rPr lang="he-IL" dirty="0"/>
                  <a:t>מהו סכום ערכי ה-</a:t>
                </a:r>
                <a:r>
                  <a:rPr lang="en-US" dirty="0"/>
                  <a:t>y</a:t>
                </a:r>
                <a:r>
                  <a:rPr lang="he-IL" dirty="0"/>
                  <a:t> של נקודות אלו?</a:t>
                </a:r>
              </a:p>
              <a:p>
                <a:pPr marL="342900" indent="-342900" algn="r" rtl="1">
                  <a:buAutoNum type="arabicPeriod"/>
                </a:pPr>
                <a:r>
                  <a:rPr lang="he-IL" dirty="0"/>
                  <a:t>כמה נקודות שבת יש מכל סוג?</a:t>
                </a:r>
              </a:p>
              <a:p>
                <a:pPr marL="342900" indent="-342900" algn="r" rtl="1">
                  <a:buAutoNum type="arabicPeriod"/>
                </a:pPr>
                <a:r>
                  <a:rPr lang="he-IL" dirty="0"/>
                  <a:t>מהו כיוון התנועה ההתחלתי של מסלול אשר מתחיל בנקודה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e-IL" dirty="0"/>
                  <a:t>?</a:t>
                </a:r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8FED80-D86D-F995-B20E-15471631E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219" y="1065153"/>
                <a:ext cx="7196906" cy="2308324"/>
              </a:xfrm>
              <a:prstGeom prst="rect">
                <a:avLst/>
              </a:prstGeom>
              <a:blipFill>
                <a:blip r:embed="rId2"/>
                <a:stretch>
                  <a:fillRect t="-1852" r="-762" b="-3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FF019-C202-E4A0-C542-FB09B3E5A878}"/>
                  </a:ext>
                </a:extLst>
              </p:cNvPr>
              <p:cNvSpPr txBox="1"/>
              <p:nvPr/>
            </p:nvSpPr>
            <p:spPr>
              <a:xfrm>
                <a:off x="4498258" y="1434485"/>
                <a:ext cx="53684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FFF019-C202-E4A0-C542-FB09B3E5A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258" y="1434485"/>
                <a:ext cx="5368413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56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929D36-4CF4-46D6-8A5F-09ED2CF6D0AF}"/>
                  </a:ext>
                </a:extLst>
              </p:cNvPr>
              <p:cNvSpPr txBox="1"/>
              <p:nvPr/>
            </p:nvSpPr>
            <p:spPr>
              <a:xfrm>
                <a:off x="342900" y="1332120"/>
                <a:ext cx="6110654" cy="3275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(1)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(2)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(3)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(4)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929D36-4CF4-46D6-8A5F-09ED2CF6D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332120"/>
                <a:ext cx="6110654" cy="3275512"/>
              </a:xfrm>
              <a:prstGeom prst="rect">
                <a:avLst/>
              </a:prstGeom>
              <a:blipFill>
                <a:blip r:embed="rId2"/>
                <a:stretch>
                  <a:fillRect l="-997" b="-24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2</a:t>
            </a:r>
            <a:endParaRPr lang="en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79FFC-044A-739E-6B18-F6EC2447A888}"/>
              </a:ext>
            </a:extLst>
          </p:cNvPr>
          <p:cNvSpPr txBox="1"/>
          <p:nvPr/>
        </p:nvSpPr>
        <p:spPr>
          <a:xfrm>
            <a:off x="2038112" y="860425"/>
            <a:ext cx="150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נקודות שבת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A50CE1-D2A9-4BA1-5130-6679260C4FC8}"/>
                  </a:ext>
                </a:extLst>
              </p:cNvPr>
              <p:cNvSpPr txBox="1"/>
              <p:nvPr/>
            </p:nvSpPr>
            <p:spPr>
              <a:xfrm>
                <a:off x="1485614" y="5182559"/>
                <a:ext cx="3480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A50CE1-D2A9-4BA1-5130-6679260C4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14" y="5182559"/>
                <a:ext cx="3480620" cy="461665"/>
              </a:xfrm>
              <a:prstGeom prst="rect">
                <a:avLst/>
              </a:prstGeom>
              <a:blipFill>
                <a:blip r:embed="rId3"/>
                <a:stretch>
                  <a:fillRect r="-27671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A23501A-DD04-620A-5ABD-89BE8B85BA2A}"/>
              </a:ext>
            </a:extLst>
          </p:cNvPr>
          <p:cNvSpPr txBox="1"/>
          <p:nvPr/>
        </p:nvSpPr>
        <p:spPr>
          <a:xfrm>
            <a:off x="7042638" y="1055122"/>
            <a:ext cx="5025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AutoNum type="arabicPeriod"/>
            </a:pPr>
            <a:r>
              <a:rPr lang="he-IL" dirty="0"/>
              <a:t>כמה נקודות מתאימות להגדרת נקודות שבת?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03C69-43F6-4F51-93B6-20E127B85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94" y="2612774"/>
            <a:ext cx="4842100" cy="363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7A699-4DFF-401C-A9A6-38F3DB7C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94" y="2612774"/>
            <a:ext cx="4842100" cy="363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3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A50CE1-D2A9-4BA1-5130-6679260C4FC8}"/>
                  </a:ext>
                </a:extLst>
              </p:cNvPr>
              <p:cNvSpPr txBox="1"/>
              <p:nvPr/>
            </p:nvSpPr>
            <p:spPr>
              <a:xfrm>
                <a:off x="1501689" y="1193621"/>
                <a:ext cx="3480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A50CE1-D2A9-4BA1-5130-6679260C4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689" y="1193621"/>
                <a:ext cx="3480620" cy="461665"/>
              </a:xfrm>
              <a:prstGeom prst="rect">
                <a:avLst/>
              </a:prstGeom>
              <a:blipFill>
                <a:blip r:embed="rId2"/>
                <a:stretch>
                  <a:fillRect r="-27846" b="-17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A23501A-DD04-620A-5ABD-89BE8B85BA2A}"/>
              </a:ext>
            </a:extLst>
          </p:cNvPr>
          <p:cNvSpPr txBox="1"/>
          <p:nvPr/>
        </p:nvSpPr>
        <p:spPr>
          <a:xfrm>
            <a:off x="7209692" y="1055122"/>
            <a:ext cx="4858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2. מהו סכום ערכי ה-</a:t>
            </a:r>
            <a:r>
              <a:rPr lang="en-US" dirty="0"/>
              <a:t>y</a:t>
            </a:r>
            <a:r>
              <a:rPr lang="he-IL" dirty="0"/>
              <a:t> של נקודות אלו?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421720-B9FC-4A03-A961-DC2A0E01CD3A}"/>
                  </a:ext>
                </a:extLst>
              </p:cNvPr>
              <p:cNvSpPr txBox="1"/>
              <p:nvPr/>
            </p:nvSpPr>
            <p:spPr>
              <a:xfrm>
                <a:off x="2233710" y="2136530"/>
                <a:ext cx="13072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800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421720-B9FC-4A03-A961-DC2A0E01C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710" y="2136530"/>
                <a:ext cx="130728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2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A7EE-E419-F1F8-DB94-AD9B670804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שאלה 4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501A-DD04-620A-5ABD-89BE8B85BA2A}"/>
              </a:ext>
            </a:extLst>
          </p:cNvPr>
          <p:cNvSpPr txBox="1"/>
          <p:nvPr/>
        </p:nvSpPr>
        <p:spPr>
          <a:xfrm>
            <a:off x="7209692" y="1055122"/>
            <a:ext cx="4858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dirty="0"/>
              <a:t>3</a:t>
            </a:r>
            <a:r>
              <a:rPr lang="he-IL" dirty="0"/>
              <a:t>. כמה נקודות שבת יש מכל סוג?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966286-4BE5-44FA-85B9-E9449DE2B3DE}"/>
                  </a:ext>
                </a:extLst>
              </p:cNvPr>
              <p:cNvSpPr txBox="1"/>
              <p:nvPr/>
            </p:nvSpPr>
            <p:spPr>
              <a:xfrm>
                <a:off x="304327" y="860425"/>
                <a:ext cx="53684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966286-4BE5-44FA-85B9-E9449DE2B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7" y="860425"/>
                <a:ext cx="5368413" cy="646331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BCACF7-4FB7-4174-9789-91FCF9D1CD2C}"/>
                  </a:ext>
                </a:extLst>
              </p:cNvPr>
              <p:cNvSpPr txBox="1"/>
              <p:nvPr/>
            </p:nvSpPr>
            <p:spPr>
              <a:xfrm>
                <a:off x="602410" y="1720850"/>
                <a:ext cx="5903897" cy="9162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BCACF7-4FB7-4174-9789-91FCF9D1C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10" y="1720850"/>
                <a:ext cx="5903897" cy="916213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9B4176-2877-44A7-BFA7-DA93D0E1DC41}"/>
                  </a:ext>
                </a:extLst>
              </p:cNvPr>
              <p:cNvSpPr txBox="1"/>
              <p:nvPr/>
            </p:nvSpPr>
            <p:spPr>
              <a:xfrm>
                <a:off x="304327" y="2851157"/>
                <a:ext cx="34806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9B4176-2877-44A7-BFA7-DA93D0E1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7" y="2851157"/>
                <a:ext cx="3480620" cy="461665"/>
              </a:xfrm>
              <a:prstGeom prst="rect">
                <a:avLst/>
              </a:prstGeom>
              <a:blipFill>
                <a:blip r:embed="rId4"/>
                <a:stretch>
                  <a:fillRect r="-27671" b="-18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320421-1AF8-41CB-9E60-74D769492609}"/>
                  </a:ext>
                </a:extLst>
              </p:cNvPr>
              <p:cNvSpPr txBox="1"/>
              <p:nvPr/>
            </p:nvSpPr>
            <p:spPr>
              <a:xfrm>
                <a:off x="508626" y="3703937"/>
                <a:ext cx="5587373" cy="738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he-IL" dirty="0"/>
                  <a:t>    </a:t>
                </a:r>
                <a:r>
                  <a:rPr lang="en-US" dirty="0"/>
                  <a:t> </a:t>
                </a:r>
                <a:r>
                  <a:rPr lang="he-IL" dirty="0"/>
                  <a:t>צומת לא יציבה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320421-1AF8-41CB-9E60-74D769492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6" y="3703937"/>
                <a:ext cx="5587373" cy="738920"/>
              </a:xfrm>
              <a:prstGeom prst="rect">
                <a:avLst/>
              </a:prstGeom>
              <a:blipFill>
                <a:blip r:embed="rId5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FC5747-1726-416B-A61B-932F25EFD209}"/>
                  </a:ext>
                </a:extLst>
              </p:cNvPr>
              <p:cNvSpPr txBox="1"/>
              <p:nvPr/>
            </p:nvSpPr>
            <p:spPr>
              <a:xfrm>
                <a:off x="508626" y="4287763"/>
                <a:ext cx="5587373" cy="738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e-I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he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he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he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he-IL" dirty="0"/>
                  <a:t>    </a:t>
                </a:r>
                <a:r>
                  <a:rPr lang="en-US" dirty="0"/>
                  <a:t> </a:t>
                </a:r>
                <a:r>
                  <a:rPr lang="he-IL" dirty="0"/>
                  <a:t>אוכף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FC5747-1726-416B-A61B-932F25EFD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6" y="4287763"/>
                <a:ext cx="5587373" cy="738920"/>
              </a:xfrm>
              <a:prstGeom prst="rect">
                <a:avLst/>
              </a:prstGeom>
              <a:blipFill>
                <a:blip r:embed="rId6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EC26F3-2CA0-4C20-96F1-93B0B3959438}"/>
                  </a:ext>
                </a:extLst>
              </p:cNvPr>
              <p:cNvSpPr txBox="1"/>
              <p:nvPr/>
            </p:nvSpPr>
            <p:spPr>
              <a:xfrm>
                <a:off x="508626" y="4871589"/>
                <a:ext cx="5587373" cy="738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dirty="0"/>
                  <a:t>    </a:t>
                </a:r>
                <a:r>
                  <a:rPr lang="en-US" dirty="0"/>
                  <a:t> </a:t>
                </a:r>
                <a:r>
                  <a:rPr lang="he-IL" dirty="0"/>
                  <a:t>אוכף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EC26F3-2CA0-4C20-96F1-93B0B3959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6" y="4871589"/>
                <a:ext cx="5587373" cy="738920"/>
              </a:xfrm>
              <a:prstGeom prst="rect">
                <a:avLst/>
              </a:prstGeom>
              <a:blipFill>
                <a:blip r:embed="rId7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B50B80-415C-42D2-95B9-112F9595093D}"/>
                  </a:ext>
                </a:extLst>
              </p:cNvPr>
              <p:cNvSpPr txBox="1"/>
              <p:nvPr/>
            </p:nvSpPr>
            <p:spPr>
              <a:xfrm>
                <a:off x="508625" y="5384473"/>
                <a:ext cx="5587373" cy="7389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he-IL" dirty="0"/>
                  <a:t>    </a:t>
                </a:r>
                <a:r>
                  <a:rPr lang="en-US" dirty="0"/>
                  <a:t> </a:t>
                </a:r>
                <a:r>
                  <a:rPr lang="he-IL" dirty="0"/>
                  <a:t>צומת יציבה</a:t>
                </a:r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B50B80-415C-42D2-95B9-112F9595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25" y="5384473"/>
                <a:ext cx="5587373" cy="738920"/>
              </a:xfrm>
              <a:prstGeom prst="rect">
                <a:avLst/>
              </a:prstGeom>
              <a:blipFill>
                <a:blip r:embed="rId8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64B4022-3980-4C7D-A160-62E4D4AE3847}"/>
              </a:ext>
            </a:extLst>
          </p:cNvPr>
          <p:cNvSpPr txBox="1"/>
          <p:nvPr/>
        </p:nvSpPr>
        <p:spPr>
          <a:xfrm>
            <a:off x="5767754" y="3410603"/>
            <a:ext cx="2294792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כאשר המטריצה אלכסונית או משולשת </a:t>
            </a:r>
            <a:r>
              <a:rPr lang="he-IL" dirty="0" err="1"/>
              <a:t>הע"ע</a:t>
            </a:r>
            <a:r>
              <a:rPr lang="he-IL" dirty="0"/>
              <a:t> הם איברי האלכסון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DA8E6-3CCC-45BD-A469-4F1B57B570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8141" y="2178956"/>
            <a:ext cx="2276793" cy="235300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7F82FF5-5EA3-487E-8053-70CC72B45975}"/>
              </a:ext>
            </a:extLst>
          </p:cNvPr>
          <p:cNvSpPr/>
          <p:nvPr/>
        </p:nvSpPr>
        <p:spPr>
          <a:xfrm>
            <a:off x="11106812" y="2895117"/>
            <a:ext cx="272562" cy="278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9816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  <p:bldP spid="15" grpId="0"/>
      <p:bldP spid="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10790</TotalTime>
  <Words>1249</Words>
  <Application>Microsoft Office PowerPoint</Application>
  <PresentationFormat>Widescreen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Aviv Ratzon</cp:lastModifiedBy>
  <cp:revision>151</cp:revision>
  <dcterms:created xsi:type="dcterms:W3CDTF">2020-05-05T06:19:03Z</dcterms:created>
  <dcterms:modified xsi:type="dcterms:W3CDTF">2023-05-11T07:31:39Z</dcterms:modified>
</cp:coreProperties>
</file>