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283" r:id="rId3"/>
    <p:sldId id="269" r:id="rId4"/>
    <p:sldId id="271" r:id="rId5"/>
    <p:sldId id="272" r:id="rId6"/>
    <p:sldId id="273" r:id="rId7"/>
    <p:sldId id="275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5" r:id="rId17"/>
    <p:sldId id="288" r:id="rId18"/>
    <p:sldId id="296" r:id="rId19"/>
    <p:sldId id="287" r:id="rId20"/>
    <p:sldId id="289" r:id="rId21"/>
    <p:sldId id="290" r:id="rId22"/>
    <p:sldId id="297" r:id="rId23"/>
    <p:sldId id="284" r:id="rId24"/>
    <p:sldId id="291" r:id="rId25"/>
    <p:sldId id="298" r:id="rId26"/>
    <p:sldId id="292" r:id="rId27"/>
    <p:sldId id="293" r:id="rId28"/>
    <p:sldId id="295" r:id="rId29"/>
    <p:sldId id="2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9C6079-C7B8-41A2-973F-D78C06E947FA}" v="218" dt="2022-05-24T09:37:53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364" autoAdjust="0"/>
  </p:normalViewPr>
  <p:slideViewPr>
    <p:cSldViewPr snapToGrid="0">
      <p:cViewPr varScale="1">
        <p:scale>
          <a:sx n="159" d="100"/>
          <a:sy n="159" d="100"/>
        </p:scale>
        <p:origin x="31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139C6079-C7B8-41A2-973F-D78C06E947FA}"/>
    <pc:docChg chg="undo custSel addSld delSld modSld">
      <pc:chgData name="Mayan Briller" userId="fadfc235-5092-4476-b94c-6f16f0276611" providerId="ADAL" clId="{139C6079-C7B8-41A2-973F-D78C06E947FA}" dt="2022-05-24T09:38:28.296" v="1728" actId="1076"/>
      <pc:docMkLst>
        <pc:docMk/>
      </pc:docMkLst>
      <pc:sldChg chg="addSp delSp modSp mod">
        <pc:chgData name="Mayan Briller" userId="fadfc235-5092-4476-b94c-6f16f0276611" providerId="ADAL" clId="{139C6079-C7B8-41A2-973F-D78C06E947FA}" dt="2022-05-24T08:27:18.113" v="556" actId="478"/>
        <pc:sldMkLst>
          <pc:docMk/>
          <pc:sldMk cId="717232626" sldId="271"/>
        </pc:sldMkLst>
        <pc:spChg chg="mod">
          <ac:chgData name="Mayan Briller" userId="fadfc235-5092-4476-b94c-6f16f0276611" providerId="ADAL" clId="{139C6079-C7B8-41A2-973F-D78C06E947FA}" dt="2022-05-22T13:06:50.757" v="1" actId="1076"/>
          <ac:spMkLst>
            <pc:docMk/>
            <pc:sldMk cId="717232626" sldId="271"/>
            <ac:spMk id="6" creationId="{22A770A7-A922-4BA6-A64B-323F5D51A8FE}"/>
          </ac:spMkLst>
        </pc:spChg>
        <pc:spChg chg="add del mod">
          <ac:chgData name="Mayan Briller" userId="fadfc235-5092-4476-b94c-6f16f0276611" providerId="ADAL" clId="{139C6079-C7B8-41A2-973F-D78C06E947FA}" dt="2022-05-24T08:27:18.113" v="556" actId="478"/>
          <ac:spMkLst>
            <pc:docMk/>
            <pc:sldMk cId="717232626" sldId="271"/>
            <ac:spMk id="8" creationId="{790FD6BC-F9E2-25F5-8A25-F7707B64C7BB}"/>
          </ac:spMkLst>
        </pc:spChg>
        <pc:spChg chg="add del mod">
          <ac:chgData name="Mayan Briller" userId="fadfc235-5092-4476-b94c-6f16f0276611" providerId="ADAL" clId="{139C6079-C7B8-41A2-973F-D78C06E947FA}" dt="2022-05-24T08:27:11.256" v="546"/>
          <ac:spMkLst>
            <pc:docMk/>
            <pc:sldMk cId="717232626" sldId="271"/>
            <ac:spMk id="9" creationId="{9A1A806B-BFFF-6E6D-8415-C4C0B44FAEF8}"/>
          </ac:spMkLst>
        </pc:spChg>
        <pc:graphicFrameChg chg="mod">
          <ac:chgData name="Mayan Briller" userId="fadfc235-5092-4476-b94c-6f16f0276611" providerId="ADAL" clId="{139C6079-C7B8-41A2-973F-D78C06E947FA}" dt="2022-05-22T13:06:50.757" v="1" actId="1076"/>
          <ac:graphicFrameMkLst>
            <pc:docMk/>
            <pc:sldMk cId="717232626" sldId="271"/>
            <ac:graphicFrameMk id="5" creationId="{E91B0929-9A74-41BE-952E-08C742DDA52E}"/>
          </ac:graphicFrameMkLst>
        </pc:graphicFrameChg>
        <pc:picChg chg="add mod">
          <ac:chgData name="Mayan Briller" userId="fadfc235-5092-4476-b94c-6f16f0276611" providerId="ADAL" clId="{139C6079-C7B8-41A2-973F-D78C06E947FA}" dt="2022-05-22T13:07:01.373" v="6" actId="1076"/>
          <ac:picMkLst>
            <pc:docMk/>
            <pc:sldMk cId="717232626" sldId="271"/>
            <ac:picMk id="7" creationId="{19926AC8-0F44-1BDE-1493-125334CF703F}"/>
          </ac:picMkLst>
        </pc:picChg>
      </pc:sldChg>
      <pc:sldChg chg="addSp modSp mod">
        <pc:chgData name="Mayan Briller" userId="fadfc235-5092-4476-b94c-6f16f0276611" providerId="ADAL" clId="{139C6079-C7B8-41A2-973F-D78C06E947FA}" dt="2022-05-24T08:52:05.531" v="671" actId="20577"/>
        <pc:sldMkLst>
          <pc:docMk/>
          <pc:sldMk cId="3314201612" sldId="272"/>
        </pc:sldMkLst>
        <pc:spChg chg="mod">
          <ac:chgData name="Mayan Briller" userId="fadfc235-5092-4476-b94c-6f16f0276611" providerId="ADAL" clId="{139C6079-C7B8-41A2-973F-D78C06E947FA}" dt="2022-05-24T08:51:39.808" v="641" actId="1076"/>
          <ac:spMkLst>
            <pc:docMk/>
            <pc:sldMk cId="3314201612" sldId="272"/>
            <ac:spMk id="6" creationId="{8D4F20D9-D745-4BF0-B408-CF56DC4F02AB}"/>
          </ac:spMkLst>
        </pc:spChg>
        <pc:spChg chg="mod">
          <ac:chgData name="Mayan Briller" userId="fadfc235-5092-4476-b94c-6f16f0276611" providerId="ADAL" clId="{139C6079-C7B8-41A2-973F-D78C06E947FA}" dt="2022-05-24T08:47:53.216" v="568" actId="1076"/>
          <ac:spMkLst>
            <pc:docMk/>
            <pc:sldMk cId="3314201612" sldId="272"/>
            <ac:spMk id="7" creationId="{8D4F20D9-D745-4BF0-B408-CF56DC4F02AB}"/>
          </ac:spMkLst>
        </pc:spChg>
        <pc:spChg chg="add mod">
          <ac:chgData name="Mayan Briller" userId="fadfc235-5092-4476-b94c-6f16f0276611" providerId="ADAL" clId="{139C6079-C7B8-41A2-973F-D78C06E947FA}" dt="2022-05-24T08:49:06.580" v="637" actId="6549"/>
          <ac:spMkLst>
            <pc:docMk/>
            <pc:sldMk cId="3314201612" sldId="272"/>
            <ac:spMk id="9" creationId="{5ADA0CD1-E1FC-045C-DF0E-44E267B596B0}"/>
          </ac:spMkLst>
        </pc:spChg>
        <pc:spChg chg="add mod">
          <ac:chgData name="Mayan Briller" userId="fadfc235-5092-4476-b94c-6f16f0276611" providerId="ADAL" clId="{139C6079-C7B8-41A2-973F-D78C06E947FA}" dt="2022-05-24T08:51:53.629" v="658" actId="115"/>
          <ac:spMkLst>
            <pc:docMk/>
            <pc:sldMk cId="3314201612" sldId="272"/>
            <ac:spMk id="19" creationId="{FB018323-EC24-418D-F1D8-0E58B5E1271C}"/>
          </ac:spMkLst>
        </pc:spChg>
        <pc:spChg chg="add mod">
          <ac:chgData name="Mayan Briller" userId="fadfc235-5092-4476-b94c-6f16f0276611" providerId="ADAL" clId="{139C6079-C7B8-41A2-973F-D78C06E947FA}" dt="2022-05-24T08:52:05.531" v="671" actId="20577"/>
          <ac:spMkLst>
            <pc:docMk/>
            <pc:sldMk cId="3314201612" sldId="272"/>
            <ac:spMk id="20" creationId="{11BDA347-1150-8929-6B76-85D924ED5E20}"/>
          </ac:spMkLst>
        </pc:spChg>
        <pc:picChg chg="mod modCrop">
          <ac:chgData name="Mayan Briller" userId="fadfc235-5092-4476-b94c-6f16f0276611" providerId="ADAL" clId="{139C6079-C7B8-41A2-973F-D78C06E947FA}" dt="2022-05-24T08:47:33.784" v="565" actId="732"/>
          <ac:picMkLst>
            <pc:docMk/>
            <pc:sldMk cId="3314201612" sldId="272"/>
            <ac:picMk id="3" creationId="{C3F16730-078E-461A-99CD-37DF707918BC}"/>
          </ac:picMkLst>
        </pc:picChg>
        <pc:picChg chg="mod modCrop">
          <ac:chgData name="Mayan Briller" userId="fadfc235-5092-4476-b94c-6f16f0276611" providerId="ADAL" clId="{139C6079-C7B8-41A2-973F-D78C06E947FA}" dt="2022-05-24T08:47:56.662" v="569" actId="1076"/>
          <ac:picMkLst>
            <pc:docMk/>
            <pc:sldMk cId="3314201612" sldId="272"/>
            <ac:picMk id="4" creationId="{00000000-0000-0000-0000-000000000000}"/>
          </ac:picMkLst>
        </pc:picChg>
        <pc:cxnChg chg="add mod">
          <ac:chgData name="Mayan Briller" userId="fadfc235-5092-4476-b94c-6f16f0276611" providerId="ADAL" clId="{139C6079-C7B8-41A2-973F-D78C06E947FA}" dt="2022-05-24T08:49:25.609" v="640" actId="1582"/>
          <ac:cxnSpMkLst>
            <pc:docMk/>
            <pc:sldMk cId="3314201612" sldId="272"/>
            <ac:cxnSpMk id="13" creationId="{24A5934B-F790-6B1E-C543-060ED98E2DF1}"/>
          </ac:cxnSpMkLst>
        </pc:cxnChg>
      </pc:sldChg>
      <pc:sldChg chg="modSp">
        <pc:chgData name="Mayan Briller" userId="fadfc235-5092-4476-b94c-6f16f0276611" providerId="ADAL" clId="{139C6079-C7B8-41A2-973F-D78C06E947FA}" dt="2022-05-22T13:52:10.385" v="18" actId="115"/>
        <pc:sldMkLst>
          <pc:docMk/>
          <pc:sldMk cId="4150403164" sldId="277"/>
        </pc:sldMkLst>
        <pc:spChg chg="mod">
          <ac:chgData name="Mayan Briller" userId="fadfc235-5092-4476-b94c-6f16f0276611" providerId="ADAL" clId="{139C6079-C7B8-41A2-973F-D78C06E947FA}" dt="2022-05-22T13:52:10.385" v="18" actId="115"/>
          <ac:spMkLst>
            <pc:docMk/>
            <pc:sldMk cId="4150403164" sldId="277"/>
            <ac:spMk id="4" creationId="{00000000-0000-0000-0000-000000000000}"/>
          </ac:spMkLst>
        </pc:spChg>
      </pc:sldChg>
      <pc:sldChg chg="modSp mod">
        <pc:chgData name="Mayan Briller" userId="fadfc235-5092-4476-b94c-6f16f0276611" providerId="ADAL" clId="{139C6079-C7B8-41A2-973F-D78C06E947FA}" dt="2022-05-24T09:36:07.833" v="1718" actId="1076"/>
        <pc:sldMkLst>
          <pc:docMk/>
          <pc:sldMk cId="3764938769" sldId="279"/>
        </pc:sldMkLst>
        <pc:spChg chg="mod">
          <ac:chgData name="Mayan Briller" userId="fadfc235-5092-4476-b94c-6f16f0276611" providerId="ADAL" clId="{139C6079-C7B8-41A2-973F-D78C06E947FA}" dt="2022-05-24T09:36:07.833" v="1718" actId="1076"/>
          <ac:spMkLst>
            <pc:docMk/>
            <pc:sldMk cId="3764938769" sldId="279"/>
            <ac:spMk id="5" creationId="{00000000-0000-0000-0000-000000000000}"/>
          </ac:spMkLst>
        </pc:spChg>
      </pc:sldChg>
      <pc:sldChg chg="addSp delSp modSp mod modAnim">
        <pc:chgData name="Mayan Briller" userId="fadfc235-5092-4476-b94c-6f16f0276611" providerId="ADAL" clId="{139C6079-C7B8-41A2-973F-D78C06E947FA}" dt="2022-05-24T09:38:28.296" v="1728" actId="1076"/>
        <pc:sldMkLst>
          <pc:docMk/>
          <pc:sldMk cId="3671749568" sldId="280"/>
        </pc:sldMkLst>
        <pc:spChg chg="mod">
          <ac:chgData name="Mayan Briller" userId="fadfc235-5092-4476-b94c-6f16f0276611" providerId="ADAL" clId="{139C6079-C7B8-41A2-973F-D78C06E947FA}" dt="2022-05-24T09:35:48.048" v="1715" actId="1076"/>
          <ac:spMkLst>
            <pc:docMk/>
            <pc:sldMk cId="3671749568" sldId="280"/>
            <ac:spMk id="5" creationId="{00000000-0000-0000-0000-000000000000}"/>
          </ac:spMkLst>
        </pc:spChg>
        <pc:spChg chg="mod">
          <ac:chgData name="Mayan Briller" userId="fadfc235-5092-4476-b94c-6f16f0276611" providerId="ADAL" clId="{139C6079-C7B8-41A2-973F-D78C06E947FA}" dt="2022-05-24T09:35:39.346" v="1712" actId="1076"/>
          <ac:spMkLst>
            <pc:docMk/>
            <pc:sldMk cId="3671749568" sldId="280"/>
            <ac:spMk id="7" creationId="{00000000-0000-0000-0000-000000000000}"/>
          </ac:spMkLst>
        </pc:spChg>
        <pc:spChg chg="add mod">
          <ac:chgData name="Mayan Briller" userId="fadfc235-5092-4476-b94c-6f16f0276611" providerId="ADAL" clId="{139C6079-C7B8-41A2-973F-D78C06E947FA}" dt="2022-05-24T09:36:16.561" v="1720" actId="1076"/>
          <ac:spMkLst>
            <pc:docMk/>
            <pc:sldMk cId="3671749568" sldId="280"/>
            <ac:spMk id="16" creationId="{3A2EE3FF-C700-057D-1804-13C4703304F1}"/>
          </ac:spMkLst>
        </pc:spChg>
        <pc:picChg chg="del">
          <ac:chgData name="Mayan Briller" userId="fadfc235-5092-4476-b94c-6f16f0276611" providerId="ADAL" clId="{139C6079-C7B8-41A2-973F-D78C06E947FA}" dt="2022-05-24T09:33:06.924" v="1699" actId="478"/>
          <ac:picMkLst>
            <pc:docMk/>
            <pc:sldMk cId="3671749568" sldId="280"/>
            <ac:picMk id="3" creationId="{00000000-0000-0000-0000-000000000000}"/>
          </ac:picMkLst>
        </pc:picChg>
        <pc:picChg chg="del">
          <ac:chgData name="Mayan Briller" userId="fadfc235-5092-4476-b94c-6f16f0276611" providerId="ADAL" clId="{139C6079-C7B8-41A2-973F-D78C06E947FA}" dt="2022-05-24T09:35:32.291" v="1709" actId="478"/>
          <ac:picMkLst>
            <pc:docMk/>
            <pc:sldMk cId="3671749568" sldId="280"/>
            <ac:picMk id="6" creationId="{00000000-0000-0000-0000-000000000000}"/>
          </ac:picMkLst>
        </pc:picChg>
        <pc:picChg chg="add mod">
          <ac:chgData name="Mayan Briller" userId="fadfc235-5092-4476-b94c-6f16f0276611" providerId="ADAL" clId="{139C6079-C7B8-41A2-973F-D78C06E947FA}" dt="2022-05-24T09:35:46.233" v="1714" actId="1076"/>
          <ac:picMkLst>
            <pc:docMk/>
            <pc:sldMk cId="3671749568" sldId="280"/>
            <ac:picMk id="11" creationId="{F1EBBD63-68A7-CF65-0373-C8F50718E9CB}"/>
          </ac:picMkLst>
        </pc:picChg>
        <pc:picChg chg="add mod">
          <ac:chgData name="Mayan Briller" userId="fadfc235-5092-4476-b94c-6f16f0276611" providerId="ADAL" clId="{139C6079-C7B8-41A2-973F-D78C06E947FA}" dt="2022-05-24T09:35:46.233" v="1714" actId="1076"/>
          <ac:picMkLst>
            <pc:docMk/>
            <pc:sldMk cId="3671749568" sldId="280"/>
            <ac:picMk id="13" creationId="{054E35B8-7CF5-653C-B47E-3C179A3214DF}"/>
          </ac:picMkLst>
        </pc:picChg>
        <pc:picChg chg="add mod modCrop">
          <ac:chgData name="Mayan Briller" userId="fadfc235-5092-4476-b94c-6f16f0276611" providerId="ADAL" clId="{139C6079-C7B8-41A2-973F-D78C06E947FA}" dt="2022-05-24T09:38:28.296" v="1728" actId="1076"/>
          <ac:picMkLst>
            <pc:docMk/>
            <pc:sldMk cId="3671749568" sldId="280"/>
            <ac:picMk id="15" creationId="{1D9D3987-000D-2566-3977-6A3466DB8F1E}"/>
          </ac:picMkLst>
        </pc:picChg>
        <pc:picChg chg="add mod">
          <ac:chgData name="Mayan Briller" userId="fadfc235-5092-4476-b94c-6f16f0276611" providerId="ADAL" clId="{139C6079-C7B8-41A2-973F-D78C06E947FA}" dt="2022-05-24T09:38:28.296" v="1728" actId="1076"/>
          <ac:picMkLst>
            <pc:docMk/>
            <pc:sldMk cId="3671749568" sldId="280"/>
            <ac:picMk id="18" creationId="{DB15016D-A69D-1AD3-2753-65F790F2FBD9}"/>
          </ac:picMkLst>
        </pc:picChg>
      </pc:sldChg>
      <pc:sldChg chg="addSp delSp modSp mod modAnim">
        <pc:chgData name="Mayan Briller" userId="fadfc235-5092-4476-b94c-6f16f0276611" providerId="ADAL" clId="{139C6079-C7B8-41A2-973F-D78C06E947FA}" dt="2022-05-24T09:07:05.152" v="723" actId="20577"/>
        <pc:sldMkLst>
          <pc:docMk/>
          <pc:sldMk cId="3119476358" sldId="281"/>
        </pc:sldMkLst>
        <pc:spChg chg="add mod">
          <ac:chgData name="Mayan Briller" userId="fadfc235-5092-4476-b94c-6f16f0276611" providerId="ADAL" clId="{139C6079-C7B8-41A2-973F-D78C06E947FA}" dt="2022-05-24T09:06:58.052" v="713" actId="20577"/>
          <ac:spMkLst>
            <pc:docMk/>
            <pc:sldMk cId="3119476358" sldId="281"/>
            <ac:spMk id="12" creationId="{1D080462-F021-23AA-B935-20DB1EE62692}"/>
          </ac:spMkLst>
        </pc:spChg>
        <pc:spChg chg="add mod">
          <ac:chgData name="Mayan Briller" userId="fadfc235-5092-4476-b94c-6f16f0276611" providerId="ADAL" clId="{139C6079-C7B8-41A2-973F-D78C06E947FA}" dt="2022-05-24T09:07:05.152" v="723" actId="20577"/>
          <ac:spMkLst>
            <pc:docMk/>
            <pc:sldMk cId="3119476358" sldId="281"/>
            <ac:spMk id="13" creationId="{4C6DD9E0-00D7-5026-E02E-C5D45CC4A2D8}"/>
          </ac:spMkLst>
        </pc:spChg>
        <pc:graphicFrameChg chg="modGraphic">
          <ac:chgData name="Mayan Briller" userId="fadfc235-5092-4476-b94c-6f16f0276611" providerId="ADAL" clId="{139C6079-C7B8-41A2-973F-D78C06E947FA}" dt="2022-05-24T09:06:49.223" v="698" actId="13926"/>
          <ac:graphicFrameMkLst>
            <pc:docMk/>
            <pc:sldMk cId="3119476358" sldId="281"/>
            <ac:graphicFrameMk id="3" creationId="{00000000-0000-0000-0000-000000000000}"/>
          </ac:graphicFrameMkLst>
        </pc:graphicFrameChg>
        <pc:graphicFrameChg chg="add del mod">
          <ac:chgData name="Mayan Briller" userId="fadfc235-5092-4476-b94c-6f16f0276611" providerId="ADAL" clId="{139C6079-C7B8-41A2-973F-D78C06E947FA}" dt="2022-05-24T09:06:36.249" v="696"/>
          <ac:graphicFrameMkLst>
            <pc:docMk/>
            <pc:sldMk cId="3119476358" sldId="281"/>
            <ac:graphicFrameMk id="4" creationId="{6E1A0255-1B05-20E2-1EC5-4D9673033818}"/>
          </ac:graphicFrameMkLst>
        </pc:graphicFrameChg>
        <pc:graphicFrameChg chg="mod modGraphic">
          <ac:chgData name="Mayan Briller" userId="fadfc235-5092-4476-b94c-6f16f0276611" providerId="ADAL" clId="{139C6079-C7B8-41A2-973F-D78C06E947FA}" dt="2022-05-24T09:06:41.353" v="697" actId="13926"/>
          <ac:graphicFrameMkLst>
            <pc:docMk/>
            <pc:sldMk cId="3119476358" sldId="281"/>
            <ac:graphicFrameMk id="7" creationId="{00000000-0000-0000-0000-000000000000}"/>
          </ac:graphicFrameMkLst>
        </pc:graphicFrameChg>
        <pc:graphicFrameChg chg="add del mod">
          <ac:chgData name="Mayan Briller" userId="fadfc235-5092-4476-b94c-6f16f0276611" providerId="ADAL" clId="{139C6079-C7B8-41A2-973F-D78C06E947FA}" dt="2022-05-24T09:06:35.711" v="694"/>
          <ac:graphicFrameMkLst>
            <pc:docMk/>
            <pc:sldMk cId="3119476358" sldId="281"/>
            <ac:graphicFrameMk id="10" creationId="{753954E3-BE33-15EC-00EE-739C5DF00467}"/>
          </ac:graphicFrameMkLst>
        </pc:graphicFrameChg>
        <pc:graphicFrameChg chg="add del mod">
          <ac:chgData name="Mayan Briller" userId="fadfc235-5092-4476-b94c-6f16f0276611" providerId="ADAL" clId="{139C6079-C7B8-41A2-973F-D78C06E947FA}" dt="2022-05-24T09:06:34.910" v="692"/>
          <ac:graphicFrameMkLst>
            <pc:docMk/>
            <pc:sldMk cId="3119476358" sldId="281"/>
            <ac:graphicFrameMk id="11" creationId="{6FF76C5E-9138-3FD4-86A9-2C67C8659354}"/>
          </ac:graphicFrameMkLst>
        </pc:graphicFrameChg>
      </pc:sldChg>
      <pc:sldChg chg="delSp del mod">
        <pc:chgData name="Mayan Briller" userId="fadfc235-5092-4476-b94c-6f16f0276611" providerId="ADAL" clId="{139C6079-C7B8-41A2-973F-D78C06E947FA}" dt="2022-05-22T13:07:08.103" v="7" actId="47"/>
        <pc:sldMkLst>
          <pc:docMk/>
          <pc:sldMk cId="2964252411" sldId="283"/>
        </pc:sldMkLst>
        <pc:picChg chg="del">
          <ac:chgData name="Mayan Briller" userId="fadfc235-5092-4476-b94c-6f16f0276611" providerId="ADAL" clId="{139C6079-C7B8-41A2-973F-D78C06E947FA}" dt="2022-05-22T13:06:44.617" v="0" actId="21"/>
          <ac:picMkLst>
            <pc:docMk/>
            <pc:sldMk cId="2964252411" sldId="283"/>
            <ac:picMk id="4" creationId="{00000000-0000-0000-0000-000000000000}"/>
          </ac:picMkLst>
        </pc:picChg>
      </pc:sldChg>
      <pc:sldChg chg="addSp delSp modSp new mod">
        <pc:chgData name="Mayan Briller" userId="fadfc235-5092-4476-b94c-6f16f0276611" providerId="ADAL" clId="{139C6079-C7B8-41A2-973F-D78C06E947FA}" dt="2022-05-24T08:26:56.911" v="543" actId="20577"/>
        <pc:sldMkLst>
          <pc:docMk/>
          <pc:sldMk cId="2969905684" sldId="283"/>
        </pc:sldMkLst>
        <pc:spChg chg="mod">
          <ac:chgData name="Mayan Briller" userId="fadfc235-5092-4476-b94c-6f16f0276611" providerId="ADAL" clId="{139C6079-C7B8-41A2-973F-D78C06E947FA}" dt="2022-05-22T13:59:15.083" v="37" actId="20577"/>
          <ac:spMkLst>
            <pc:docMk/>
            <pc:sldMk cId="2969905684" sldId="283"/>
            <ac:spMk id="2" creationId="{68C9A8AF-3D7A-469A-1F9B-76CB111F1216}"/>
          </ac:spMkLst>
        </pc:spChg>
        <pc:spChg chg="del">
          <ac:chgData name="Mayan Briller" userId="fadfc235-5092-4476-b94c-6f16f0276611" providerId="ADAL" clId="{139C6079-C7B8-41A2-973F-D78C06E947FA}" dt="2022-05-22T13:59:17.588" v="38" actId="478"/>
          <ac:spMkLst>
            <pc:docMk/>
            <pc:sldMk cId="2969905684" sldId="283"/>
            <ac:spMk id="3" creationId="{E9227AC4-3253-4DA4-0FFF-4F2479E46C73}"/>
          </ac:spMkLst>
        </pc:spChg>
        <pc:spChg chg="add mod">
          <ac:chgData name="Mayan Briller" userId="fadfc235-5092-4476-b94c-6f16f0276611" providerId="ADAL" clId="{139C6079-C7B8-41A2-973F-D78C06E947FA}" dt="2022-05-24T08:26:56.911" v="543" actId="20577"/>
          <ac:spMkLst>
            <pc:docMk/>
            <pc:sldMk cId="2969905684" sldId="283"/>
            <ac:spMk id="4" creationId="{01664EF5-5377-C91E-2F1C-920365B2D750}"/>
          </ac:spMkLst>
        </pc:spChg>
      </pc:sldChg>
      <pc:sldChg chg="addSp delSp modSp new mod">
        <pc:chgData name="Mayan Briller" userId="fadfc235-5092-4476-b94c-6f16f0276611" providerId="ADAL" clId="{139C6079-C7B8-41A2-973F-D78C06E947FA}" dt="2022-05-24T09:32:25.559" v="1698" actId="207"/>
        <pc:sldMkLst>
          <pc:docMk/>
          <pc:sldMk cId="2414666303" sldId="284"/>
        </pc:sldMkLst>
        <pc:spChg chg="mod">
          <ac:chgData name="Mayan Briller" userId="fadfc235-5092-4476-b94c-6f16f0276611" providerId="ADAL" clId="{139C6079-C7B8-41A2-973F-D78C06E947FA}" dt="2022-05-24T09:15:57.432" v="749" actId="20577"/>
          <ac:spMkLst>
            <pc:docMk/>
            <pc:sldMk cId="2414666303" sldId="284"/>
            <ac:spMk id="2" creationId="{9FAFA758-AFA2-46C3-836B-DF74374F3001}"/>
          </ac:spMkLst>
        </pc:spChg>
        <pc:spChg chg="del">
          <ac:chgData name="Mayan Briller" userId="fadfc235-5092-4476-b94c-6f16f0276611" providerId="ADAL" clId="{139C6079-C7B8-41A2-973F-D78C06E947FA}" dt="2022-05-24T09:15:59.237" v="750" actId="478"/>
          <ac:spMkLst>
            <pc:docMk/>
            <pc:sldMk cId="2414666303" sldId="284"/>
            <ac:spMk id="3" creationId="{18272535-49FF-0717-3456-AD087323FF03}"/>
          </ac:spMkLst>
        </pc:spChg>
        <pc:spChg chg="add del mod">
          <ac:chgData name="Mayan Briller" userId="fadfc235-5092-4476-b94c-6f16f0276611" providerId="ADAL" clId="{139C6079-C7B8-41A2-973F-D78C06E947FA}" dt="2022-05-24T09:16:50.775" v="760" actId="478"/>
          <ac:spMkLst>
            <pc:docMk/>
            <pc:sldMk cId="2414666303" sldId="284"/>
            <ac:spMk id="6" creationId="{F28052E3-218F-43C7-7592-2664D6C3A435}"/>
          </ac:spMkLst>
        </pc:spChg>
        <pc:graphicFrameChg chg="add mod modGraphic">
          <ac:chgData name="Mayan Briller" userId="fadfc235-5092-4476-b94c-6f16f0276611" providerId="ADAL" clId="{139C6079-C7B8-41A2-973F-D78C06E947FA}" dt="2022-05-24T09:32:25.559" v="1698" actId="207"/>
          <ac:graphicFrameMkLst>
            <pc:docMk/>
            <pc:sldMk cId="2414666303" sldId="284"/>
            <ac:graphicFrameMk id="7" creationId="{D742F9EA-A9DC-A65B-D5E0-222C4710B234}"/>
          </ac:graphicFrameMkLst>
        </pc:graphicFrameChg>
        <pc:picChg chg="add mod">
          <ac:chgData name="Mayan Briller" userId="fadfc235-5092-4476-b94c-6f16f0276611" providerId="ADAL" clId="{139C6079-C7B8-41A2-973F-D78C06E947FA}" dt="2022-05-24T09:16:36.215" v="752" actId="1076"/>
          <ac:picMkLst>
            <pc:docMk/>
            <pc:sldMk cId="2414666303" sldId="284"/>
            <ac:picMk id="5" creationId="{6CA89B6A-DEB4-AC09-432A-900916729A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240CB-DAB9-4916-9BE8-53352218C1A3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EE14E-5458-49FE-9155-AC98225E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869E-9C2D-457F-B981-7ED447CBE60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12192000" cy="8604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452536" y="1250623"/>
            <a:ext cx="2312988" cy="430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76926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869E-9C2D-457F-B981-7ED447CBE605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70056-45FB-4940-B670-1CA9980EC94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667996-9FEE-4F3F-8A5E-B9623026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96DCF-6F05-4D22-B03C-E9C24B1EC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4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da.gov/media/137910/download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/>
              <a:t>מה זה רב מימד?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EDE58-34D2-40B2-B300-A40B519E6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"/>
          <a:stretch/>
        </p:blipFill>
        <p:spPr>
          <a:xfrm>
            <a:off x="997194" y="888011"/>
            <a:ext cx="10474316" cy="59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4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השערות מרובות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r" rtl="1"/>
            <a:r>
              <a:rPr lang="he-IL" dirty="0"/>
              <a:t>שאלה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1064" y="1680835"/>
                <a:ext cx="11594460" cy="421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/>
                  <a:t>נניח ועשינו 40 מבחני </a:t>
                </a:r>
                <a:r>
                  <a:rPr lang="en-US" sz="1600" dirty="0"/>
                  <a:t>t</a:t>
                </a:r>
                <a:r>
                  <a:rPr lang="he-IL" sz="1600" dirty="0"/>
                  <a:t> עם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מהי ההסתברות לעשות </a:t>
                </a:r>
                <a:r>
                  <a:rPr lang="he-IL" sz="1600" u="sng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לפחות טעות אחת 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מסוג 1?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4" y="1680835"/>
                <a:ext cx="11594460" cy="421847"/>
              </a:xfrm>
              <a:prstGeom prst="rect">
                <a:avLst/>
              </a:prstGeom>
              <a:blipFill>
                <a:blip r:embed="rId2"/>
                <a:stretch>
                  <a:fillRect r="-315" b="-1884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2"/>
          <p:cNvSpPr txBox="1">
            <a:spLocks/>
          </p:cNvSpPr>
          <p:nvPr/>
        </p:nvSpPr>
        <p:spPr>
          <a:xfrm>
            <a:off x="9452536" y="2426838"/>
            <a:ext cx="2312988" cy="430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פתרון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1064" y="2970282"/>
                <a:ext cx="11594460" cy="1649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/>
                  <a:t>אנחנו בעצם מחפשים מה הסיכוי לעשות טעות מסוג 1 אחת או יותר </a:t>
                </a:r>
                <a:r>
                  <a:rPr lang="he-IL" sz="1600" u="sng" dirty="0"/>
                  <a:t>בכל הניסוי</a:t>
                </a:r>
                <a:r>
                  <a:rPr lang="he-IL" sz="1600" dirty="0"/>
                  <a:t> במקום בכל מבחן בנפרד. 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לשם כך נשתמש בהגדרה אחרת לשגיאה 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lang="he-IL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Family-wise 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error rate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FWER</a:t>
                </a:r>
                <a:r>
                  <a:rPr lang="he-IL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על מנת לתאר את ה-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הזה: </a:t>
                </a:r>
                <a:endParaRPr lang="he-IL" sz="1600" dirty="0" smtClean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he-IL" sz="1600" dirty="0" smtClean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   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𝐹𝑊𝐸𝑅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𝑐𝑜𝑚𝑝𝑎𝑟𝑖𝑠𝑜𝑛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𝑛𝑢𝑚𝑏𝑒𝑟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𝑐𝑜𝑚𝑝𝑎𝑟𝑖𝑠𝑜𝑛𝑠</m:t>
                        </m:r>
                      </m:sup>
                    </m:sSup>
                  </m:oMath>
                </a14:m>
                <a:endParaRPr lang="he-IL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64" y="2970282"/>
                <a:ext cx="11594460" cy="1649041"/>
              </a:xfrm>
              <a:prstGeom prst="rect">
                <a:avLst/>
              </a:prstGeom>
              <a:blipFill>
                <a:blip r:embed="rId3"/>
                <a:stretch>
                  <a:fillRect r="-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 rot="5400000">
            <a:off x="5668028" y="4024354"/>
            <a:ext cx="334061" cy="1524000"/>
          </a:xfrm>
          <a:prstGeom prst="rightBrace">
            <a:avLst>
              <a:gd name="adj1" fmla="val 59801"/>
              <a:gd name="adj2" fmla="val 535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10535" y="5054685"/>
            <a:ext cx="1649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1000" dirty="0"/>
              <a:t>החלטה נכונה (</a:t>
            </a:r>
            <a:r>
              <a:rPr lang="en-US" sz="1000" dirty="0"/>
              <a:t>true negative</a:t>
            </a:r>
            <a:r>
              <a:rPr lang="he-IL" sz="1000" dirty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04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Family-Wise Error Rate (FWER)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15564" r="13324" b="1402"/>
          <a:stretch/>
        </p:blipFill>
        <p:spPr bwMode="auto">
          <a:xfrm>
            <a:off x="3040185" y="1766277"/>
            <a:ext cx="4954953" cy="4079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83254" y="6182497"/>
            <a:ext cx="6268813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ככל שעושים יותר מבחנים הסיכוי לטעות טעות מסוג 1 שואף ל-100%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03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תיקון </a:t>
            </a:r>
            <a:r>
              <a:rPr lang="he-IL" dirty="0" err="1"/>
              <a:t>בונפרוני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5323" y="1196281"/>
            <a:ext cx="1101790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על מנת לפתור את בעיית ההשוואות המרובות (</a:t>
            </a:r>
            <a:r>
              <a:rPr lang="en-US" sz="1600" dirty="0"/>
              <a:t>FWER</a:t>
            </a:r>
            <a:r>
              <a:rPr lang="he-IL" sz="1600" dirty="0"/>
              <a:t> גבוה), נצטרך לשלם "קנס"</a:t>
            </a:r>
            <a:r>
              <a:rPr lang="en-US" sz="1600" dirty="0"/>
              <a:t> </a:t>
            </a:r>
            <a:r>
              <a:rPr lang="he-IL" sz="1600" dirty="0"/>
              <a:t>על כל מבחן שעשינו.</a:t>
            </a:r>
          </a:p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תיקון </a:t>
            </a:r>
            <a:r>
              <a:rPr lang="he-IL" sz="16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בונפרוני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הוא תיקון מאוד מחמיר שמנסה לשלוט ב-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FWER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רמת המובהקות של הניסוי מותאמת לכמות ההשוואות שעשינו.</a:t>
            </a:r>
          </a:p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עבור </a:t>
            </a:r>
            <a:r>
              <a:rPr lang="he-IL" sz="16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כל השוואה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הקבוצות יוכרזו כשונות רק אם: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7711" y="3255107"/>
                <a:ext cx="1679114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11" y="3255107"/>
                <a:ext cx="1679114" cy="4742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75322" y="4069201"/>
            <a:ext cx="11017907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כאשר </a:t>
            </a:r>
            <a:r>
              <a:rPr lang="en-US" sz="1600" dirty="0"/>
              <a:t>m</a:t>
            </a:r>
            <a:r>
              <a:rPr lang="he-IL" sz="1600" dirty="0"/>
              <a:t> הוא מספר ההשוואות.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8769" y="4672372"/>
                <a:ext cx="11594460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/>
                  <a:t>נניח ועשינו 100 מבחני </a:t>
                </a:r>
                <a:r>
                  <a:rPr lang="en-US" sz="1600" dirty="0"/>
                  <a:t>t</a:t>
                </a:r>
                <a:r>
                  <a:rPr lang="he-IL" sz="1600" dirty="0"/>
                  <a:t> עם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כל אחד מהמבחנים צריך: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על מנת להיות מובהק.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אבל כך יכול להיות שנפספס הבדלים </a:t>
                </a:r>
                <a:r>
                  <a:rPr lang="he-IL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אמיתיים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! </a:t>
                </a:r>
                <a:r>
                  <a:rPr lang="he-IL" sz="1600" dirty="0" err="1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בונפרוני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מעלה את הסיכוי לטעות מסוג 2.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69" y="4672372"/>
                <a:ext cx="11594460" cy="1508105"/>
              </a:xfrm>
              <a:prstGeom prst="rect">
                <a:avLst/>
              </a:prstGeom>
              <a:blipFill>
                <a:blip r:embed="rId3"/>
                <a:stretch>
                  <a:fillRect r="-315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01526" y="4672372"/>
                <a:ext cx="3978397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526" y="4672372"/>
                <a:ext cx="3978397" cy="52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93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נחזור לדוגמת הסטודנטים והריטלין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2462D6-FCA8-4227-9CDC-2AAA7B316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53" y="1139412"/>
            <a:ext cx="9673494" cy="430212"/>
          </a:xfrm>
        </p:spPr>
        <p:txBody>
          <a:bodyPr>
            <a:normAutofit fontScale="92500"/>
          </a:bodyPr>
          <a:lstStyle/>
          <a:p>
            <a:pPr algn="ctr" rtl="1"/>
            <a:r>
              <a:rPr lang="he-IL" dirty="0"/>
              <a:t>נרצה לדעת באילו בחינות יש הבדל בציון בין סטודנטים הנוטלים ריטלין לבין אלו שלא</a:t>
            </a:r>
            <a:endParaRPr lang="en-IL" dirty="0"/>
          </a:p>
        </p:txBody>
      </p:sp>
      <p:sp>
        <p:nvSpPr>
          <p:cNvPr id="5" name="Rectangle 4"/>
          <p:cNvSpPr/>
          <p:nvPr/>
        </p:nvSpPr>
        <p:spPr>
          <a:xfrm>
            <a:off x="3254502" y="2408484"/>
            <a:ext cx="4998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11 מבחנים בהם ההבדלים בין הקבוצות מובהקים (</a:t>
            </a:r>
            <a:r>
              <a:rPr lang="en-US" sz="1600" dirty="0"/>
              <a:t>p&lt;0.05</a:t>
            </a:r>
            <a:r>
              <a:rPr lang="he-IL" sz="1600" dirty="0"/>
              <a:t>)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1005" y="5207460"/>
            <a:ext cx="4998275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4 מבחנים בהם ההבדלים בין הקבוצות מובהקים (</a:t>
            </a:r>
            <a:r>
              <a:rPr lang="en-US" sz="1600" dirty="0"/>
              <a:t>p&lt;0.05/40</a:t>
            </a:r>
            <a:r>
              <a:rPr lang="he-IL" sz="1600" dirty="0"/>
              <a:t>)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174892" y="3384062"/>
            <a:ext cx="0" cy="1581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86954" y="3964080"/>
            <a:ext cx="938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 err="1"/>
              <a:t>בונפרוני</a:t>
            </a:r>
            <a:endParaRPr lang="he-IL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EBBD63-68A7-CF65-0373-C8F50718E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368" y="2283050"/>
            <a:ext cx="3467100" cy="390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4E35B8-7CF5-653C-B47E-3C179A321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368" y="2639317"/>
            <a:ext cx="904875" cy="371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9D3987-000D-2566-3977-6A3466DB8F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133"/>
          <a:stretch/>
        </p:blipFill>
        <p:spPr>
          <a:xfrm>
            <a:off x="8469368" y="5358447"/>
            <a:ext cx="3352800" cy="541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2EE3FF-C700-057D-1804-13C4703304F1}"/>
                  </a:ext>
                </a:extLst>
              </p:cNvPr>
              <p:cNvSpPr txBox="1"/>
              <p:nvPr/>
            </p:nvSpPr>
            <p:spPr>
              <a:xfrm>
                <a:off x="5256443" y="3987852"/>
                <a:ext cx="1679114" cy="474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𝑡𝑜𝑡𝑎𝑙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2EE3FF-C700-057D-1804-13C470330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443" y="3987852"/>
                <a:ext cx="1679114" cy="474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DB15016D-A69D-1AD3-2753-65F790F2F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368" y="4996497"/>
            <a:ext cx="10572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פרמוטציות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0125" y="1061023"/>
                <a:ext cx="11631749" cy="2099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נניח ויש לנו קבוצה של אנשים עם סוכרת וקבוצה לא, ואנו רואים הבדל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𝑚𝑔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𝑑𝐿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ברמות הכולסטרול הממוצעות בין שתי הקבוצות. </a:t>
                </a: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האם זהו הבדל משמעותי? </a:t>
                </a:r>
              </a:p>
              <a:p>
                <a:pPr algn="r" rtl="1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כדי לבדוק זאת אפשר לערבל באופן אקראי את ה"תוויות" עבור כל אחד מהאנשים, לחלק לשתי קבוצות בגודלן המקורי ולבדוק שוב האם יש הבדל (מבחן 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p-value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...) בממוצע הכולסטרול בין קבוצת ה"סכרתיים" לקבוצת ה"לא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סכרתיים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".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5" y="1061023"/>
                <a:ext cx="11631749" cy="2099934"/>
              </a:xfrm>
              <a:prstGeom prst="rect">
                <a:avLst/>
              </a:prstGeom>
              <a:blipFill>
                <a:blip r:embed="rId2"/>
                <a:stretch>
                  <a:fillRect r="-419"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22054" y="3355720"/>
                <a:ext cx="3772828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𝑝𝑎𝑠𝑠𝑒𝑑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𝑜𝑙𝑑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𝑝𝑒𝑟𝑚𝑢𝑡𝑎𝑡𝑖𝑜𝑛𝑠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054" y="3355720"/>
                <a:ext cx="3772828" cy="666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292065"/>
              </p:ext>
            </p:extLst>
          </p:nvPr>
        </p:nvGraphicFramePr>
        <p:xfrm>
          <a:off x="917303" y="4387224"/>
          <a:ext cx="4029166" cy="228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028">
                  <a:extLst>
                    <a:ext uri="{9D8B030D-6E8A-4147-A177-3AD203B41FA5}">
                      <a16:colId xmlns:a16="http://schemas.microsoft.com/office/drawing/2014/main" val="297765720"/>
                    </a:ext>
                  </a:extLst>
                </a:gridCol>
                <a:gridCol w="556919">
                  <a:extLst>
                    <a:ext uri="{9D8B030D-6E8A-4147-A177-3AD203B41FA5}">
                      <a16:colId xmlns:a16="http://schemas.microsoft.com/office/drawing/2014/main" val="907866664"/>
                    </a:ext>
                  </a:extLst>
                </a:gridCol>
                <a:gridCol w="784393">
                  <a:extLst>
                    <a:ext uri="{9D8B030D-6E8A-4147-A177-3AD203B41FA5}">
                      <a16:colId xmlns:a16="http://schemas.microsoft.com/office/drawing/2014/main" val="3286362223"/>
                    </a:ext>
                  </a:extLst>
                </a:gridCol>
                <a:gridCol w="925584">
                  <a:extLst>
                    <a:ext uri="{9D8B030D-6E8A-4147-A177-3AD203B41FA5}">
                      <a16:colId xmlns:a16="http://schemas.microsoft.com/office/drawing/2014/main" val="3359543253"/>
                    </a:ext>
                  </a:extLst>
                </a:gridCol>
                <a:gridCol w="1043242">
                  <a:extLst>
                    <a:ext uri="{9D8B030D-6E8A-4147-A177-3AD203B41FA5}">
                      <a16:colId xmlns:a16="http://schemas.microsoft.com/office/drawing/2014/main" val="4105221854"/>
                    </a:ext>
                  </a:extLst>
                </a:gridCol>
              </a:tblGrid>
              <a:tr h="5028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Patient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Age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Gender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Diabetes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Cholesterol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8869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80743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71870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2237103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686065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65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962800"/>
              </p:ext>
            </p:extLst>
          </p:nvPr>
        </p:nvGraphicFramePr>
        <p:xfrm>
          <a:off x="6526294" y="4387224"/>
          <a:ext cx="4029166" cy="2283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028">
                  <a:extLst>
                    <a:ext uri="{9D8B030D-6E8A-4147-A177-3AD203B41FA5}">
                      <a16:colId xmlns:a16="http://schemas.microsoft.com/office/drawing/2014/main" val="297765720"/>
                    </a:ext>
                  </a:extLst>
                </a:gridCol>
                <a:gridCol w="556919">
                  <a:extLst>
                    <a:ext uri="{9D8B030D-6E8A-4147-A177-3AD203B41FA5}">
                      <a16:colId xmlns:a16="http://schemas.microsoft.com/office/drawing/2014/main" val="907866664"/>
                    </a:ext>
                  </a:extLst>
                </a:gridCol>
                <a:gridCol w="784393">
                  <a:extLst>
                    <a:ext uri="{9D8B030D-6E8A-4147-A177-3AD203B41FA5}">
                      <a16:colId xmlns:a16="http://schemas.microsoft.com/office/drawing/2014/main" val="3286362223"/>
                    </a:ext>
                  </a:extLst>
                </a:gridCol>
                <a:gridCol w="925584">
                  <a:extLst>
                    <a:ext uri="{9D8B030D-6E8A-4147-A177-3AD203B41FA5}">
                      <a16:colId xmlns:a16="http://schemas.microsoft.com/office/drawing/2014/main" val="3359543253"/>
                    </a:ext>
                  </a:extLst>
                </a:gridCol>
                <a:gridCol w="1043242">
                  <a:extLst>
                    <a:ext uri="{9D8B030D-6E8A-4147-A177-3AD203B41FA5}">
                      <a16:colId xmlns:a16="http://schemas.microsoft.com/office/drawing/2014/main" val="4105221854"/>
                    </a:ext>
                  </a:extLst>
                </a:gridCol>
              </a:tblGrid>
              <a:tr h="5028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Patient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Age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Gender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Diabetes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Cholesterol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78869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480743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8718700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2237103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686065"/>
                  </a:ext>
                </a:extLst>
              </a:tr>
              <a:tr h="3561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65004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085806" y="5528994"/>
            <a:ext cx="12453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16137" y="5190309"/>
            <a:ext cx="151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permutation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80462-F021-23AA-B935-20DB1EE62692}"/>
              </a:ext>
            </a:extLst>
          </p:cNvPr>
          <p:cNvSpPr txBox="1"/>
          <p:nvPr/>
        </p:nvSpPr>
        <p:spPr>
          <a:xfrm>
            <a:off x="2176807" y="4048670"/>
            <a:ext cx="151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Original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6DD9E0-00D7-5026-E02E-C5D45CC4A2D8}"/>
              </a:ext>
            </a:extLst>
          </p:cNvPr>
          <p:cNvSpPr txBox="1"/>
          <p:nvPr/>
        </p:nvSpPr>
        <p:spPr>
          <a:xfrm>
            <a:off x="7945450" y="4022569"/>
            <a:ext cx="1510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Permuted Data</a:t>
            </a:r>
          </a:p>
        </p:txBody>
      </p:sp>
    </p:spTree>
    <p:extLst>
      <p:ext uri="{BB962C8B-B14F-4D97-AF65-F5344CB8AC3E}">
        <p14:creationId xmlns:p14="http://schemas.microsoft.com/office/powerpoint/2010/main" val="31194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פרמוטציות - דוגמא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8404" y="1064157"/>
            <a:ext cx="3766820" cy="55670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82831" y="1205412"/>
                <a:ext cx="7463692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b="1" dirty="0">
                    <a:latin typeface="Calibri" panose="020F0502020204030204" pitchFamily="34" charset="0"/>
                    <a:ea typeface="Calibri" panose="020F0502020204030204" pitchFamily="34" charset="0"/>
                  </a:rPr>
                  <a:t>שאלה: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בדוגמא הבאה מוצג משקל ההיפוקמפוס אצל 6 אנשים. 3 עם מחלת אלצהיימר (ירוק) ו-3 בריאים (כחול).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 smtClean="0">
                    <a:latin typeface="Calibri" panose="020F0502020204030204" pitchFamily="34" charset="0"/>
                    <a:ea typeface="Calibri" panose="020F0502020204030204" pitchFamily="34" charset="0"/>
                  </a:rPr>
                  <a:t>חישבנו את 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וקיבלנו הבדל בין הקבוצות עם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𝑟𝑒𝑎𝑙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7361</m:t>
                    </m:r>
                  </m:oMath>
                </a14:m>
                <a:r>
                  <a:rPr lang="he-IL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. על מנת לבדוק את ההשערה, ערכנו 20 פרמוטציות שתוצאותיהן מוצגות בתמונה. 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חשבו את ה- </a:t>
                </a:r>
                <a:r>
                  <a:rPr lang="en-US" i="1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p-value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  עבור המבחן </a:t>
                </a:r>
                <a:r>
                  <a:rPr lang="he-IL" dirty="0" err="1">
                    <a:latin typeface="Calibri" panose="020F0502020204030204" pitchFamily="34" charset="0"/>
                    <a:ea typeface="Calibri" panose="020F0502020204030204" pitchFamily="34" charset="0"/>
                  </a:rPr>
                  <a:t>האמיתי</a:t>
                </a:r>
                <a:r>
                  <a:rPr lang="he-IL" dirty="0"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831" y="1205412"/>
                <a:ext cx="7463692" cy="2169825"/>
              </a:xfrm>
              <a:prstGeom prst="rect">
                <a:avLst/>
              </a:prstGeom>
              <a:blipFill>
                <a:blip r:embed="rId3"/>
                <a:stretch>
                  <a:fillRect l="-2042" r="-654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88136" y="4588581"/>
                <a:ext cx="12858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136" y="4588581"/>
                <a:ext cx="128580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918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1</a:t>
            </a:r>
            <a:endParaRPr lang="en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75" y="981987"/>
            <a:ext cx="10517716" cy="3613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507" y="3244132"/>
            <a:ext cx="426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מהו ה </a:t>
            </a:r>
            <a:r>
              <a:rPr lang="en-US" dirty="0" smtClean="0"/>
              <a:t>H0</a:t>
            </a:r>
            <a:r>
              <a:rPr lang="he-IL" dirty="0" smtClean="0"/>
              <a:t> ? איך נוכל להשוות אליו 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864" y="4806564"/>
            <a:ext cx="4886527" cy="178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0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1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411110" y="1205412"/>
                <a:ext cx="8335413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b="1" dirty="0" smtClean="0">
                    <a:latin typeface="Calibri" panose="020F0502020204030204" pitchFamily="34" charset="0"/>
                  </a:rPr>
                  <a:t>מה בעצם 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e-IL" b="1" dirty="0" smtClean="0"/>
                  <a:t> שלנו ?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 smtClean="0"/>
                  <a:t>עבור כל קבוצה, ה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e-IL" dirty="0" smtClean="0"/>
                  <a:t>הוא שזו קבוצה של בריאים.</a:t>
                </a:r>
              </a:p>
              <a:p>
                <a:pPr algn="r" rtl="1">
                  <a:lnSpc>
                    <a:spcPct val="150000"/>
                  </a:lnSpc>
                </a:pPr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r>
                  <a:rPr lang="he-IL" b="1" dirty="0" smtClean="0">
                    <a:latin typeface="Calibri" panose="020F0502020204030204" pitchFamily="34" charset="0"/>
                  </a:rPr>
                  <a:t>איך נדע איך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e-IL" b="1" dirty="0"/>
                  <a:t> </a:t>
                </a:r>
                <a:r>
                  <a:rPr lang="he-IL" b="1" dirty="0" smtClean="0"/>
                  <a:t>מתפלג </a:t>
                </a:r>
                <a:r>
                  <a:rPr lang="he-IL" b="1" dirty="0"/>
                  <a:t>?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 smtClean="0"/>
                  <a:t>מכוון שרוב </a:t>
                </a:r>
                <a:r>
                  <a:rPr lang="he-IL" dirty="0" smtClean="0"/>
                  <a:t>הקבוצות מורכבות </a:t>
                </a:r>
                <a:r>
                  <a:rPr lang="he-IL" dirty="0" smtClean="0"/>
                  <a:t>מבריאים, נניח שכל שאר הקבוצות הן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he-IL" dirty="0" smtClean="0"/>
              </a:p>
              <a:p>
                <a:pPr algn="r" rtl="1">
                  <a:lnSpc>
                    <a:spcPct val="150000"/>
                  </a:lnSpc>
                </a:pPr>
                <a:endParaRPr lang="he-IL" dirty="0" smtClean="0"/>
              </a:p>
              <a:p>
                <a:pPr algn="r" rtl="1">
                  <a:lnSpc>
                    <a:spcPct val="150000"/>
                  </a:lnSpc>
                </a:pPr>
                <a:r>
                  <a:rPr lang="he-IL" b="1" dirty="0" smtClean="0">
                    <a:latin typeface="Calibri" panose="020F0502020204030204" pitchFamily="34" charset="0"/>
                  </a:rPr>
                  <a:t>אז איך נשווה 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he-IL" b="1" dirty="0"/>
                  <a:t> </a:t>
                </a:r>
                <a:r>
                  <a:rPr lang="he-IL" b="1" dirty="0" smtClean="0"/>
                  <a:t>? 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 smtClean="0"/>
                  <a:t>נשווה כל קבוצה ל9 הקבוצות האחרות. מכוון שה "קבוצות האחרות" מתפלגות כמו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he-IL" dirty="0" smtClean="0"/>
                  <a:t>נבדוק עד כמה אנחנו שונים מהממוצע שלהם.</a:t>
                </a:r>
              </a:p>
              <a:p>
                <a:pPr algn="r" rtl="1"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110" y="1205412"/>
                <a:ext cx="8335413" cy="4247317"/>
              </a:xfrm>
              <a:prstGeom prst="rect">
                <a:avLst/>
              </a:prstGeom>
              <a:blipFill>
                <a:blip r:embed="rId2"/>
                <a:stretch>
                  <a:fillRect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254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1</a:t>
            </a:r>
            <a:endParaRPr lang="en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675" y="981987"/>
            <a:ext cx="10517716" cy="3613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507" y="3244132"/>
            <a:ext cx="426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מהו ה </a:t>
            </a:r>
            <a:r>
              <a:rPr lang="en-US" dirty="0" smtClean="0"/>
              <a:t>H0</a:t>
            </a:r>
            <a:r>
              <a:rPr lang="he-IL" dirty="0" smtClean="0"/>
              <a:t> ? איך נוכל להשוות אליו ?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864" y="4806564"/>
            <a:ext cx="4886527" cy="17805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565172" y="3375328"/>
            <a:ext cx="310101" cy="31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58115" y="5581816"/>
            <a:ext cx="437321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6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3</a:t>
            </a:r>
            <a:endParaRPr lang="en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680" y="1224500"/>
            <a:ext cx="8577096" cy="53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1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9A8AF-3D7A-469A-1F9B-76CB111F1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מה נעשה בשיעור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664EF5-5377-C91E-2F1C-920365B2D750}"/>
                  </a:ext>
                </a:extLst>
              </p:cNvPr>
              <p:cNvSpPr txBox="1"/>
              <p:nvPr/>
            </p:nvSpPr>
            <p:spPr>
              <a:xfrm>
                <a:off x="2905125" y="1400175"/>
                <a:ext cx="882015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dirty="0"/>
                  <a:t>נגדיר </a:t>
                </a:r>
                <a:r>
                  <a:rPr lang="he-IL" dirty="0" smtClean="0"/>
                  <a:t>מהן </a:t>
                </a:r>
                <a:r>
                  <a:rPr lang="he-IL" dirty="0"/>
                  <a:t>השערות המחקר</a:t>
                </a:r>
              </a:p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dirty="0" smtClean="0"/>
                  <a:t>נתאר את </a:t>
                </a:r>
                <a:r>
                  <a:rPr lang="he-IL" dirty="0"/>
                  <a:t>סף הטעות שמקובל עלינו עבור מבחן </a:t>
                </a:r>
                <a:r>
                  <a:rPr lang="he-IL" dirty="0" smtClean="0"/>
                  <a:t>יחיד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dirty="0"/>
                  <a:t>)</a:t>
                </a:r>
              </a:p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dirty="0"/>
                  <a:t>נראה שככל שמספר ההשוואות (או המבחנים) </a:t>
                </a:r>
                <a:r>
                  <a:rPr lang="he-IL" dirty="0" smtClean="0"/>
                  <a:t>גדל </a:t>
                </a:r>
                <a:r>
                  <a:rPr lang="he-IL" dirty="0"/>
                  <a:t>– כך הסיכוי </a:t>
                </a:r>
                <a:r>
                  <a:rPr lang="he-IL" dirty="0" smtClean="0"/>
                  <a:t>לטעות מסוג 1 גדל</a:t>
                </a:r>
                <a:endParaRPr lang="he-IL" dirty="0"/>
              </a:p>
              <a:p>
                <a:pPr marL="800100" lvl="1" indent="-342900" algn="r" rtl="1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Family-wise </a:t>
                </a:r>
                <a:r>
                  <a:rPr lang="en-US" dirty="0"/>
                  <a:t>error rate</a:t>
                </a:r>
                <a:endParaRPr lang="he-IL" dirty="0"/>
              </a:p>
              <a:p>
                <a:pPr marL="342900" indent="-342900" algn="r" rtl="1">
                  <a:lnSpc>
                    <a:spcPct val="200000"/>
                  </a:lnSpc>
                  <a:buAutoNum type="arabicPeriod"/>
                </a:pPr>
                <a:r>
                  <a:rPr lang="he-IL" dirty="0"/>
                  <a:t>נרצה לקבוע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𝑎𝑙𝑝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e-IL" dirty="0"/>
                  <a:t> חדש עבורו הסיכוי לטעות קטן (ולחשב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r>
                  <a:rPr lang="he-IL" dirty="0"/>
                  <a:t>)</a:t>
                </a:r>
              </a:p>
              <a:p>
                <a:pPr marL="800100" lvl="1" indent="-342900" algn="r" rtl="1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he-IL" dirty="0" smtClean="0"/>
                  <a:t>תיקון </a:t>
                </a:r>
                <a:r>
                  <a:rPr lang="he-IL" dirty="0" err="1" smtClean="0"/>
                  <a:t>בונפרוני</a:t>
                </a:r>
                <a:endParaRPr lang="he-IL" dirty="0" smtClean="0"/>
              </a:p>
              <a:p>
                <a:pPr marL="342900" indent="-342900" algn="r" rtl="1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he-IL" dirty="0" smtClean="0"/>
                  <a:t>חישוב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𝑣𝑎𝑙𝑢𝑒</m:t>
                    </m:r>
                  </m:oMath>
                </a14:m>
                <a:r>
                  <a:rPr lang="he-IL" dirty="0"/>
                  <a:t> בעזרת פרמוטציות</a:t>
                </a:r>
              </a:p>
              <a:p>
                <a:pPr marL="342900" indent="-342900" algn="r" rtl="1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he-IL" dirty="0"/>
                  <a:t>נתקן עם </a:t>
                </a:r>
                <a:r>
                  <a:rPr lang="en-US" dirty="0"/>
                  <a:t>False Discovery Rate</a:t>
                </a:r>
                <a:r>
                  <a:rPr lang="he-IL" dirty="0"/>
                  <a:t> (שבוע הבא)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664EF5-5377-C91E-2F1C-920365B2D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25" y="1400175"/>
                <a:ext cx="8820150" cy="4524315"/>
              </a:xfrm>
              <a:prstGeom prst="rect">
                <a:avLst/>
              </a:prstGeom>
              <a:blipFill>
                <a:blip r:embed="rId2"/>
                <a:stretch>
                  <a:fillRect r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905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3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8760" y="5039582"/>
                <a:ext cx="11107972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𝑎𝑡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𝑙𝑒𝑎𝑠𝑡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𝐹𝑃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𝑛𝑜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𝐹𝑃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01</m:t>
                              </m:r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067</m:t>
                      </m:r>
                    </m:oMath>
                  </m:oMathPara>
                </a14:m>
                <a:endParaRPr lang="he-IL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60" y="5039582"/>
                <a:ext cx="11107972" cy="6617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9962472"/>
                  </p:ext>
                </p:extLst>
              </p:nvPr>
            </p:nvGraphicFramePr>
            <p:xfrm>
              <a:off x="2815598" y="1091219"/>
              <a:ext cx="7074296" cy="3238294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580082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455796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הקבוצה</a:t>
                          </a:r>
                          <a:r>
                            <a:rPr lang="he-IL" sz="1800" b="1" baseline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היא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45415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בריאה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חולה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118145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חולים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טעות מסוג 1 (</a:t>
                          </a:r>
                          <a:r>
                            <a:rPr lang="en-US" sz="1600" dirty="0">
                              <a:effectLst/>
                            </a:rPr>
                            <a:t>false positive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החלטה נכונה (</a:t>
                          </a:r>
                          <a:r>
                            <a:rPr lang="en-US" sz="1600" dirty="0">
                              <a:effectLst/>
                            </a:rPr>
                            <a:t>true positive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11468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בריאים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החלטה נכונה (</a:t>
                          </a:r>
                          <a:r>
                            <a:rPr lang="en-US" sz="1600" dirty="0">
                              <a:effectLst/>
                            </a:rPr>
                            <a:t>true negative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טעות מסוג </a:t>
                          </a: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r>
                            <a:rPr lang="he-IL" sz="1600" dirty="0">
                              <a:effectLst/>
                            </a:rPr>
                            <a:t> (</a:t>
                          </a:r>
                          <a:r>
                            <a:rPr lang="en-US" sz="1600" dirty="0">
                              <a:effectLst/>
                            </a:rPr>
                            <a:t>false negative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9962472"/>
                  </p:ext>
                </p:extLst>
              </p:nvPr>
            </p:nvGraphicFramePr>
            <p:xfrm>
              <a:off x="2815598" y="1091219"/>
              <a:ext cx="7074296" cy="3238294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580082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455796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הקבוצה</a:t>
                          </a:r>
                          <a:r>
                            <a:rPr lang="he-IL" sz="1800" b="1" baseline="0" dirty="0" smtClean="0">
                              <a:solidFill>
                                <a:schemeClr val="bg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היא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45415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בריאה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חולה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118145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חולים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7871" t="-77436" r="-100443" b="-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7871" t="-77436" r="-443" b="-974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11468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בריאים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57871" t="-184043" r="-100443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57871" t="-184043" r="-443" b="-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8760" y="5907600"/>
                <a:ext cx="11107972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𝑎𝑡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𝑙𝑒𝑎𝑠𝑡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𝐹𝑃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𝑛𝑜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𝐹𝑃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.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01</m:t>
                              </m:r>
                            </m:e>
                          </m:d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.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31</m:t>
                      </m:r>
                    </m:oMath>
                  </m:oMathPara>
                </a14:m>
                <a:endParaRPr lang="he-IL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60" y="5907600"/>
                <a:ext cx="11107972" cy="661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599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 smtClean="0"/>
              <a:t>שאלה </a:t>
            </a:r>
            <a:r>
              <a:rPr lang="en-US" dirty="0" smtClean="0"/>
              <a:t>5</a:t>
            </a:r>
            <a:endParaRPr lang="en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37" y="1184743"/>
            <a:ext cx="10823588" cy="283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6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 smtClean="0"/>
              <a:t>שאלה </a:t>
            </a:r>
            <a:r>
              <a:rPr lang="en-US" dirty="0" smtClean="0"/>
              <a:t>5</a:t>
            </a:r>
            <a:endParaRPr lang="en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37" y="1184743"/>
            <a:ext cx="10823588" cy="2830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21363" y="2584174"/>
            <a:ext cx="136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0.001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07859" y="2514924"/>
            <a:ext cx="43915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 smtClean="0">
                <a:latin typeface="Calibri" panose="020F0502020204030204" pitchFamily="34" charset="0"/>
              </a:rPr>
              <a:t>זוהי כמובן חלוקה פשוטה במספר ההיפותזות.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68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6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89B6A-DEB4-AC09-432A-900916729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425"/>
            <a:ext cx="8953500" cy="344805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42F9EA-A9DC-A65B-D5E0-222C4710B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87744"/>
              </p:ext>
            </p:extLst>
          </p:nvPr>
        </p:nvGraphicFramePr>
        <p:xfrm>
          <a:off x="3365938" y="3752193"/>
          <a:ext cx="8733222" cy="3000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1000">
                  <a:extLst>
                    <a:ext uri="{9D8B030D-6E8A-4147-A177-3AD203B41FA5}">
                      <a16:colId xmlns:a16="http://schemas.microsoft.com/office/drawing/2014/main" val="262583070"/>
                    </a:ext>
                  </a:extLst>
                </a:gridCol>
                <a:gridCol w="592222">
                  <a:extLst>
                    <a:ext uri="{9D8B030D-6E8A-4147-A177-3AD203B41FA5}">
                      <a16:colId xmlns:a16="http://schemas.microsoft.com/office/drawing/2014/main" val="3697135456"/>
                    </a:ext>
                  </a:extLst>
                </a:gridCol>
              </a:tblGrid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מה עושים בשורה?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שורה</a:t>
                      </a:r>
                      <a:endParaRPr lang="en-IL" sz="1050" dirty="0"/>
                    </a:p>
                  </a:txBody>
                  <a:tcPr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00606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טוענים את מטריצת הנתונים בעזרת פונקציית </a:t>
                      </a:r>
                      <a:r>
                        <a:rPr lang="en-US" sz="1050" dirty="0"/>
                        <a:t>load</a:t>
                      </a:r>
                      <a:r>
                        <a:rPr lang="he-IL" sz="1050" dirty="0"/>
                        <a:t> לתוך אובייקט שקוראים לו </a:t>
                      </a:r>
                      <a:r>
                        <a:rPr lang="en-US" sz="1050" dirty="0"/>
                        <a:t>Data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0720"/>
                  </a:ext>
                </a:extLst>
              </a:tr>
              <a:tr h="385498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מייצרים מפת חום (</a:t>
                      </a:r>
                      <a:r>
                        <a:rPr lang="en-US" sz="1050" dirty="0"/>
                        <a:t>heatmap</a:t>
                      </a:r>
                      <a:r>
                        <a:rPr lang="he-IL" sz="1050" dirty="0"/>
                        <a:t>) בעזרת פונקציית </a:t>
                      </a:r>
                      <a:r>
                        <a:rPr lang="en-US" sz="1050" dirty="0"/>
                        <a:t>heatmap</a:t>
                      </a:r>
                      <a:r>
                        <a:rPr lang="he-IL" sz="1050" dirty="0"/>
                        <a:t>. בחרנו לא לעשות אשכול לשורות והעמודות (</a:t>
                      </a:r>
                      <a:r>
                        <a:rPr lang="en-US" sz="1050" dirty="0" err="1"/>
                        <a:t>Rowv,Colv</a:t>
                      </a:r>
                      <a:r>
                        <a:rPr lang="he-IL" sz="1050" dirty="0"/>
                        <a:t>) ולא לעשות נרמול ומרכוז לנתונים (</a:t>
                      </a:r>
                      <a:r>
                        <a:rPr lang="en-US" sz="1050" dirty="0"/>
                        <a:t>scale=“none”</a:t>
                      </a:r>
                      <a:r>
                        <a:rPr lang="he-IL" sz="1050" dirty="0"/>
                        <a:t>). </a:t>
                      </a:r>
                      <a:r>
                        <a:rPr lang="en-US" sz="1050" dirty="0" err="1"/>
                        <a:t>xlab</a:t>
                      </a:r>
                      <a:r>
                        <a:rPr lang="he-IL" sz="1050" dirty="0"/>
                        <a:t> ו-</a:t>
                      </a:r>
                      <a:r>
                        <a:rPr lang="en-US" sz="1050" dirty="0" err="1"/>
                        <a:t>ylab</a:t>
                      </a:r>
                      <a:r>
                        <a:rPr lang="he-IL" sz="1050" dirty="0"/>
                        <a:t> נותנים שמות לצירים.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2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71700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קביעת ה-</a:t>
                      </a:r>
                      <a:r>
                        <a:rPr lang="en-US" sz="1050" dirty="0"/>
                        <a:t>alpha</a:t>
                      </a:r>
                      <a:r>
                        <a:rPr lang="he-IL" sz="1050" dirty="0"/>
                        <a:t> הרצוי לנו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3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1540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הגדרת קבוצות הסטודנטים – קבוצה 1 (מטופלים בריטלין) וקבוצה 2 (לא מטופלים בריטלין)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6-7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47315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וקטור מספרי (בפונקצייה </a:t>
                      </a:r>
                      <a:r>
                        <a:rPr lang="en-US" sz="1050" dirty="0"/>
                        <a:t>numeric</a:t>
                      </a:r>
                      <a:r>
                        <a:rPr lang="he-IL" sz="1050" dirty="0"/>
                        <a:t>) באורך של מספר השורות של </a:t>
                      </a:r>
                      <a:r>
                        <a:rPr lang="en-US" sz="1050" dirty="0"/>
                        <a:t>Data</a:t>
                      </a:r>
                      <a:r>
                        <a:rPr lang="he-IL" sz="1050" dirty="0"/>
                        <a:t> (כלומר – מספר הבחינות)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10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45591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יצירת לולאת </a:t>
                      </a:r>
                      <a:r>
                        <a:rPr lang="en-US" sz="1050" dirty="0"/>
                        <a:t>for</a:t>
                      </a:r>
                      <a:r>
                        <a:rPr lang="he-IL" sz="1050" dirty="0"/>
                        <a:t> שנותנת למשתנה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ערך עולה בין 1 ל-20 בכל איטרציה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11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774576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הכנסה לתוך וקטור במיקום </a:t>
                      </a:r>
                      <a:r>
                        <a:rPr lang="en-US" sz="1050" dirty="0" err="1"/>
                        <a:t>i</a:t>
                      </a:r>
                      <a:r>
                        <a:rPr lang="he-IL" sz="1050" dirty="0"/>
                        <a:t> את ה-</a:t>
                      </a:r>
                      <a:r>
                        <a:rPr lang="en-US" sz="1050" dirty="0"/>
                        <a:t>p value</a:t>
                      </a:r>
                      <a:r>
                        <a:rPr lang="he-IL" sz="1050" dirty="0"/>
                        <a:t> המתקבל מה-</a:t>
                      </a:r>
                      <a:r>
                        <a:rPr lang="en-US" sz="1050" dirty="0"/>
                        <a:t>t test</a:t>
                      </a:r>
                      <a:r>
                        <a:rPr lang="he-IL" sz="1050" dirty="0"/>
                        <a:t> בין שתי הקבוצות. הוקטור הסופי נותן לנו את ה-</a:t>
                      </a:r>
                      <a:r>
                        <a:rPr lang="en-US" sz="1050" dirty="0"/>
                        <a:t>p value</a:t>
                      </a:r>
                      <a:r>
                        <a:rPr lang="he-IL" sz="1050" dirty="0"/>
                        <a:t> המתקבל לכל בחינה בנפרד.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12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63652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בדיקה אילו מהבחינות עומדות בתנאי הסף של </a:t>
                      </a:r>
                      <a:r>
                        <a:rPr lang="en-US" sz="1050" dirty="0"/>
                        <a:t>alpha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16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92244"/>
                  </a:ext>
                </a:extLst>
              </a:tr>
              <a:tr h="287637"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ספירה של כמות הבחינות שעומדות בתנאי הסף של </a:t>
                      </a:r>
                      <a:r>
                        <a:rPr lang="en-US" sz="1050" dirty="0"/>
                        <a:t>alpha</a:t>
                      </a:r>
                      <a:endParaRPr lang="en-IL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050" dirty="0"/>
                        <a:t>19</a:t>
                      </a:r>
                      <a:endParaRPr lang="en-IL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932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666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7</a:t>
            </a:r>
            <a:endParaRPr lang="en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10" y="1351721"/>
            <a:ext cx="10035898" cy="37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93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7</a:t>
            </a:r>
            <a:endParaRPr lang="en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010" y="1351721"/>
            <a:ext cx="10035898" cy="37530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686553" y="4635611"/>
            <a:ext cx="310101" cy="310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49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7</a:t>
            </a:r>
            <a:endParaRPr lang="en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312" y="1446305"/>
            <a:ext cx="9421540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77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 smtClean="0"/>
              <a:t>שאלה 8</a:t>
            </a:r>
            <a:endParaRPr lang="en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312" y="1446305"/>
            <a:ext cx="9421540" cy="2438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99082" y="2926081"/>
                <a:ext cx="3244132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0027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082" y="2926081"/>
                <a:ext cx="3244132" cy="6127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20114" y="3047781"/>
            <a:ext cx="324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שימו לב שהמבחן חד צדדי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43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שאלה </a:t>
            </a:r>
            <a:r>
              <a:rPr lang="en-US" dirty="0"/>
              <a:t>10 </a:t>
            </a:r>
            <a:endParaRPr lang="en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508" y="1160889"/>
            <a:ext cx="7542760" cy="53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69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FA758-AFA2-46C3-836B-DF74374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 smtClean="0"/>
              <a:t>שאלה </a:t>
            </a:r>
            <a:r>
              <a:rPr lang="en-US" dirty="0" smtClean="0"/>
              <a:t>10 </a:t>
            </a:r>
            <a:endParaRPr lang="en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508" y="1160889"/>
            <a:ext cx="7542760" cy="53818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24570" y="2655737"/>
                <a:ext cx="3244132" cy="61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𝑐𝑜𝑟𝑟𝑒𝑐𝑡𝑒𝑑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70" y="2655737"/>
                <a:ext cx="3244132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1251096" y="4619708"/>
            <a:ext cx="166977" cy="151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9D14E5-F0DE-492D-8F75-FAFEA0925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איך אנחנו אמורים לנתח את זה??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6FC93-B4DB-4CEA-8B6B-C923E0F44A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5379" y="1139412"/>
            <a:ext cx="9681243" cy="430212"/>
          </a:xfrm>
        </p:spPr>
        <p:txBody>
          <a:bodyPr>
            <a:normAutofit fontScale="92500"/>
          </a:bodyPr>
          <a:lstStyle/>
          <a:p>
            <a:pPr algn="r" rtl="1"/>
            <a:r>
              <a:rPr lang="he-IL" dirty="0"/>
              <a:t>נרצה לדעת באילו בחינות יש הבדל בציון בין סטודנטים הנוטלים ריטלין לבין אלו שלא</a:t>
            </a:r>
            <a:endParaRPr lang="en-I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99297-CDD1-4F2F-912C-EA4C4F071BFB}"/>
              </a:ext>
            </a:extLst>
          </p:cNvPr>
          <p:cNvSpPr txBox="1"/>
          <p:nvPr/>
        </p:nvSpPr>
        <p:spPr>
          <a:xfrm>
            <a:off x="6474941" y="1729946"/>
            <a:ext cx="54635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dirty="0"/>
              <a:t>40 בחינות</a:t>
            </a:r>
          </a:p>
          <a:p>
            <a:pPr algn="r" rtl="1">
              <a:spcAft>
                <a:spcPts val="1200"/>
              </a:spcAft>
            </a:pPr>
            <a:r>
              <a:rPr lang="he-IL" dirty="0"/>
              <a:t>78 סטודנטים – חצי מטופלים בריטלין וחצי לא</a:t>
            </a:r>
            <a:endParaRPr lang="en-IL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0C9F095A-580E-40BD-9191-E855F55A0BD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639168" y="2530165"/>
            <a:ext cx="691978" cy="324246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04572C-3A66-47F5-986D-6D8F5B57E2FF}"/>
              </a:ext>
            </a:extLst>
          </p:cNvPr>
          <p:cNvSpPr txBox="1"/>
          <p:nvPr/>
        </p:nvSpPr>
        <p:spPr>
          <a:xfrm>
            <a:off x="5070390" y="2690487"/>
            <a:ext cx="546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dirty="0"/>
              <a:t>שתי קבוצות שנרצה לבחון את ההבדלים בינהן</a:t>
            </a:r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FADC41-DC59-4904-9516-37468ED1DEC2}"/>
              </a:ext>
            </a:extLst>
          </p:cNvPr>
          <p:cNvSpPr txBox="1"/>
          <p:nvPr/>
        </p:nvSpPr>
        <p:spPr>
          <a:xfrm>
            <a:off x="6474941" y="3615855"/>
            <a:ext cx="5463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dirty="0" smtClean="0"/>
              <a:t>איך ניתן </a:t>
            </a:r>
            <a:r>
              <a:rPr lang="he-IL" dirty="0"/>
              <a:t>למצוא את התשובה</a:t>
            </a:r>
            <a:r>
              <a:rPr lang="he-IL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/>
              <a:t>נבצע מבחן </a:t>
            </a:r>
            <a:r>
              <a:rPr lang="en-US" dirty="0"/>
              <a:t>t</a:t>
            </a:r>
            <a:r>
              <a:rPr lang="he-IL" dirty="0"/>
              <a:t> על מנת לבדוק את ההבדל בין </a:t>
            </a:r>
            <a:r>
              <a:rPr lang="he-IL" dirty="0" smtClean="0"/>
              <a:t>הקבוצות</a:t>
            </a:r>
            <a:r>
              <a:rPr lang="he-IL" dirty="0"/>
              <a:t>.</a:t>
            </a: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CD1037-64F0-473B-8022-177DCC7039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690" y="1743363"/>
            <a:ext cx="4984370" cy="45921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FB037D-38E9-4498-9D61-B854607ADB0B}"/>
              </a:ext>
            </a:extLst>
          </p:cNvPr>
          <p:cNvSpPr/>
          <p:nvPr/>
        </p:nvSpPr>
        <p:spPr>
          <a:xfrm>
            <a:off x="1658032" y="6376086"/>
            <a:ext cx="2963395" cy="33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Students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B6A86-92B0-4B50-B37A-648FDE525BED}"/>
              </a:ext>
            </a:extLst>
          </p:cNvPr>
          <p:cNvSpPr/>
          <p:nvPr/>
        </p:nvSpPr>
        <p:spPr>
          <a:xfrm rot="16200000">
            <a:off x="-37071" y="3550746"/>
            <a:ext cx="1155190" cy="374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Exams</a:t>
            </a:r>
            <a:endParaRPr lang="en-IL" dirty="0">
              <a:solidFill>
                <a:sysClr val="windowText" lastClr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7060" y="4950507"/>
            <a:ext cx="6320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he-IL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מה למדתם על </a:t>
            </a: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t-test</a:t>
            </a:r>
            <a:r>
              <a:rPr lang="he-IL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9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D6932-6257-47EC-8541-6E515F87C2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נגדיר </a:t>
            </a:r>
            <a:r>
              <a:rPr lang="he-IL" dirty="0" smtClean="0"/>
              <a:t>את </a:t>
            </a:r>
            <a:r>
              <a:rPr lang="he-IL" dirty="0"/>
              <a:t>השערות מחקר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F20D9-D745-4BF0-B408-CF56DC4F02AB}"/>
              </a:ext>
            </a:extLst>
          </p:cNvPr>
          <p:cNvSpPr txBox="1"/>
          <p:nvPr/>
        </p:nvSpPr>
        <p:spPr>
          <a:xfrm>
            <a:off x="185351" y="1285103"/>
            <a:ext cx="11664780" cy="98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השערת האפס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null hypothesis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) –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המניחה שממוצעי שתי הקבוצות שווים (כלומר אין הבדל בין הקבוצות).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השערה אלטרנטיבית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alternative hypothesis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) –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המניחה שממוצעי שתי הקבוצות לא שווים (כלומר יש הבדל בין הקבוצות).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168441"/>
                  </p:ext>
                </p:extLst>
              </p:nvPr>
            </p:nvGraphicFramePr>
            <p:xfrm>
              <a:off x="4652561" y="2690947"/>
              <a:ext cx="7074296" cy="3238294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580082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455796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השערת האפס היא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45415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118145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דחיית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טעות מסוג 1</a:t>
                          </a:r>
                          <a:r>
                            <a:rPr lang="he-IL" sz="1600" dirty="0" smtClean="0">
                              <a:effectLst/>
                            </a:rPr>
                            <a:t> (</a:t>
                          </a:r>
                          <a:r>
                            <a:rPr lang="en-US" sz="1600" dirty="0">
                              <a:effectLst/>
                            </a:rPr>
                            <a:t>false positive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החלטה נכונה </a:t>
                          </a:r>
                          <a:r>
                            <a:rPr lang="he-IL" sz="1600" dirty="0" smtClean="0">
                              <a:effectLst/>
                            </a:rPr>
                            <a:t>(</a:t>
                          </a:r>
                          <a:r>
                            <a:rPr lang="en-US" sz="1600" dirty="0">
                              <a:effectLst/>
                            </a:rPr>
                            <a:t>true positive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11468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קבלת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החלטה נכונה (</a:t>
                          </a:r>
                          <a:r>
                            <a:rPr lang="en-US" sz="1600" dirty="0">
                              <a:effectLst/>
                            </a:rPr>
                            <a:t>true negative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טעות מסוג </a:t>
                          </a: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r>
                            <a:rPr lang="he-IL" sz="1600" dirty="0">
                              <a:effectLst/>
                            </a:rPr>
                            <a:t> (</a:t>
                          </a:r>
                          <a:r>
                            <a:rPr lang="en-US" sz="1600" dirty="0">
                              <a:effectLst/>
                            </a:rPr>
                            <a:t>false negative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3168441"/>
                  </p:ext>
                </p:extLst>
              </p:nvPr>
            </p:nvGraphicFramePr>
            <p:xfrm>
              <a:off x="4652561" y="2690947"/>
              <a:ext cx="7074296" cy="3238294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580082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455796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השערת האפס היא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45415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118145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דחיית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50" t="-76923" r="-100443" b="-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50" t="-76923" r="-443" b="-974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11468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קבלת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50" t="-183511" r="-100443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50" t="-183511" r="-443" b="-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A770A7-A922-4BA6-A64B-323F5D51A8FE}"/>
                  </a:ext>
                </a:extLst>
              </p:cNvPr>
              <p:cNvSpPr txBox="1"/>
              <p:nvPr/>
            </p:nvSpPr>
            <p:spPr>
              <a:xfrm>
                <a:off x="9919389" y="6065166"/>
                <a:ext cx="1930742" cy="373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800" smtClean="0">
                        <a:effectLst/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e-IL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- הסתברויות</a:t>
                </a:r>
                <a:endParaRPr lang="en-IL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A770A7-A922-4BA6-A64B-323F5D51A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389" y="6065166"/>
                <a:ext cx="1930742" cy="373757"/>
              </a:xfrm>
              <a:prstGeom prst="rect">
                <a:avLst/>
              </a:prstGeom>
              <a:blipFill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9926AC8-0F44-1BDE-1493-125334CF70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8"/>
          <a:stretch/>
        </p:blipFill>
        <p:spPr>
          <a:xfrm>
            <a:off x="95250" y="2783674"/>
            <a:ext cx="4401330" cy="30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3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D6932-6257-47EC-8541-6E515F87C2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1"/>
            <a:r>
              <a:rPr lang="he-IL" dirty="0"/>
              <a:t>דוגמא – בדיקת קורונה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452809"/>
                  </p:ext>
                </p:extLst>
              </p:nvPr>
            </p:nvGraphicFramePr>
            <p:xfrm>
              <a:off x="247008" y="4267200"/>
              <a:ext cx="5848992" cy="2494798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306404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351148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המטופל הוא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349880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בריא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חולה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9101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חולה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טעות מסוג 1 (</a:t>
                          </a:r>
                          <a:r>
                            <a:rPr lang="en-US" sz="1400" dirty="0">
                              <a:effectLst/>
                            </a:rPr>
                            <a:t>false positive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החלטה נכונה (</a:t>
                          </a:r>
                          <a:r>
                            <a:rPr lang="en-US" sz="1400" dirty="0">
                              <a:effectLst/>
                            </a:rPr>
                            <a:t>true positive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8835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בריא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החלטה נכונה (</a:t>
                          </a:r>
                          <a:r>
                            <a:rPr lang="en-US" sz="1400" dirty="0">
                              <a:effectLst/>
                            </a:rPr>
                            <a:t>true negative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טעות מסוג </a:t>
                          </a: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r>
                            <a:rPr lang="he-IL" sz="1400" dirty="0">
                              <a:effectLst/>
                            </a:rPr>
                            <a:t> (</a:t>
                          </a:r>
                          <a:r>
                            <a:rPr lang="en-US" sz="1400" dirty="0">
                              <a:effectLst/>
                            </a:rPr>
                            <a:t>false negative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452809"/>
                  </p:ext>
                </p:extLst>
              </p:nvPr>
            </p:nvGraphicFramePr>
            <p:xfrm>
              <a:off x="247008" y="4267200"/>
              <a:ext cx="5848992" cy="2494798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306404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351148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המטופל הוא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349880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בריא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חולה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9101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חולה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41" t="-78000" r="-100804" b="-9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41" t="-78000" r="-804" b="-9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8835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בריא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41" t="-184138" r="-100804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41" t="-184138" r="-804" b="-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3F16730-078E-461A-99CD-37DF70791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16" r="23609" b="7063"/>
          <a:stretch/>
        </p:blipFill>
        <p:spPr>
          <a:xfrm>
            <a:off x="247008" y="1472302"/>
            <a:ext cx="3309852" cy="1662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23063" r="25591" b="9778"/>
          <a:stretch/>
        </p:blipFill>
        <p:spPr>
          <a:xfrm>
            <a:off x="5635272" y="1472302"/>
            <a:ext cx="3942947" cy="1452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4F20D9-D745-4BF0-B408-CF56DC4F02AB}"/>
              </a:ext>
            </a:extLst>
          </p:cNvPr>
          <p:cNvSpPr txBox="1"/>
          <p:nvPr/>
        </p:nvSpPr>
        <p:spPr>
          <a:xfrm>
            <a:off x="184882" y="1195302"/>
            <a:ext cx="2589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All samples are COVID-19 </a:t>
            </a:r>
            <a:r>
              <a:rPr lang="en-US" sz="1200" b="1" dirty="0"/>
              <a:t>positive</a:t>
            </a:r>
            <a:endParaRPr lang="en-IL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4F20D9-D745-4BF0-B408-CF56DC4F02AB}"/>
              </a:ext>
            </a:extLst>
          </p:cNvPr>
          <p:cNvSpPr txBox="1"/>
          <p:nvPr/>
        </p:nvSpPr>
        <p:spPr>
          <a:xfrm>
            <a:off x="5549986" y="1197828"/>
            <a:ext cx="247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samples are COVID-19 </a:t>
            </a:r>
            <a:r>
              <a:rPr lang="en-US" sz="1200" b="1" dirty="0"/>
              <a:t>negative</a:t>
            </a:r>
            <a:endParaRPr lang="en-IL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4F20D9-D745-4BF0-B408-CF56DC4F02AB}"/>
                  </a:ext>
                </a:extLst>
              </p:cNvPr>
              <p:cNvSpPr txBox="1"/>
              <p:nvPr/>
            </p:nvSpPr>
            <p:spPr>
              <a:xfrm>
                <a:off x="8020594" y="3552315"/>
                <a:ext cx="404742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spcAft>
                    <a:spcPts val="1200"/>
                  </a:spcAft>
                </a:pPr>
                <a:r>
                  <a:rPr lang="he-IL" sz="1200" dirty="0"/>
                  <a:t>נרצה לדעת:</a:t>
                </a:r>
              </a:p>
              <a:p>
                <a:pPr marL="228600" indent="-228600" algn="r" rtl="1">
                  <a:spcAft>
                    <a:spcPts val="1200"/>
                  </a:spcAft>
                  <a:buAutoNum type="arabicPeriod"/>
                </a:pPr>
                <a:r>
                  <a:rPr lang="he-IL" sz="1200" dirty="0"/>
                  <a:t>כמה דוגמאות מ</a:t>
                </a:r>
                <a:r>
                  <a:rPr lang="he-IL" sz="1200" u="sng" dirty="0"/>
                  <a:t>חולים</a:t>
                </a:r>
                <a:r>
                  <a:rPr lang="he-IL" sz="1200" dirty="0"/>
                  <a:t> נמצאו חיוביות (</a:t>
                </a:r>
                <a:r>
                  <a:rPr lang="en-US" sz="1200" dirty="0"/>
                  <a:t>true positive</a:t>
                </a:r>
                <a:r>
                  <a:rPr lang="he-IL" sz="1200" dirty="0"/>
                  <a:t>)</a:t>
                </a:r>
              </a:p>
              <a:p>
                <a:pPr marL="228600" indent="-228600" algn="r" rtl="1">
                  <a:spcAft>
                    <a:spcPts val="1200"/>
                  </a:spcAft>
                  <a:buAutoNum type="arabicPeriod"/>
                </a:pPr>
                <a:r>
                  <a:rPr lang="he-IL" sz="1200" dirty="0"/>
                  <a:t>כמה דוגמאות מ</a:t>
                </a:r>
                <a:r>
                  <a:rPr lang="he-IL" sz="1200" u="sng" dirty="0"/>
                  <a:t>חולים</a:t>
                </a:r>
                <a:r>
                  <a:rPr lang="he-IL" sz="1200" dirty="0"/>
                  <a:t> נמצאו שליליות (</a:t>
                </a:r>
                <a:r>
                  <a:rPr lang="en-US" sz="1200" dirty="0"/>
                  <a:t>false positive</a:t>
                </a:r>
                <a:r>
                  <a:rPr lang="he-IL" sz="1200" dirty="0"/>
                  <a:t>)</a:t>
                </a:r>
              </a:p>
              <a:p>
                <a:pPr marL="228600" indent="-228600" algn="r" rtl="1">
                  <a:spcAft>
                    <a:spcPts val="1200"/>
                  </a:spcAft>
                  <a:buAutoNum type="arabicPeriod"/>
                </a:pPr>
                <a:r>
                  <a:rPr lang="he-IL" sz="1200" dirty="0"/>
                  <a:t>כמה דוגמאות מ</a:t>
                </a:r>
                <a:r>
                  <a:rPr lang="he-IL" sz="1200" u="sng" dirty="0"/>
                  <a:t>בריאים</a:t>
                </a:r>
                <a:r>
                  <a:rPr lang="he-IL" sz="1200" dirty="0"/>
                  <a:t> נמצאו חיוביות (</a:t>
                </a:r>
                <a:r>
                  <a:rPr lang="en-US" sz="1200" dirty="0"/>
                  <a:t>true negative</a:t>
                </a:r>
                <a:r>
                  <a:rPr lang="he-IL" sz="1200" dirty="0"/>
                  <a:t>)</a:t>
                </a:r>
              </a:p>
              <a:p>
                <a:pPr marL="228600" indent="-228600" algn="r" rtl="1">
                  <a:spcAft>
                    <a:spcPts val="1200"/>
                  </a:spcAft>
                  <a:buAutoNum type="arabicPeriod"/>
                </a:pPr>
                <a:r>
                  <a:rPr lang="he-IL" sz="1200" dirty="0"/>
                  <a:t>כמה דוגמאות מ</a:t>
                </a:r>
                <a:r>
                  <a:rPr lang="he-IL" sz="1200" u="sng" dirty="0"/>
                  <a:t>בריאים</a:t>
                </a:r>
                <a:r>
                  <a:rPr lang="he-IL" sz="1200" dirty="0"/>
                  <a:t> נמצאו שליליות (</a:t>
                </a:r>
                <a:r>
                  <a:rPr lang="en-US" sz="1200" dirty="0"/>
                  <a:t>false negative</a:t>
                </a:r>
                <a:r>
                  <a:rPr lang="he-IL" sz="1200" dirty="0"/>
                  <a:t>)</a:t>
                </a:r>
              </a:p>
              <a:p>
                <a:pPr marL="228600" indent="-228600" algn="r" rtl="1">
                  <a:spcAft>
                    <a:spcPts val="1200"/>
                  </a:spcAft>
                  <a:buAutoNum type="arabicPeriod"/>
                </a:pPr>
                <a:endParaRPr lang="he-IL" sz="1200" dirty="0"/>
              </a:p>
              <a:p>
                <a:pPr algn="r" rtl="1">
                  <a:spcAft>
                    <a:spcPts val="1200"/>
                  </a:spcAft>
                </a:pPr>
                <a:r>
                  <a:rPr lang="he-IL" sz="1200" dirty="0"/>
                  <a:t>מהי הטעות החמורה יותר ב</a:t>
                </a:r>
                <a:r>
                  <a:rPr lang="he-IL" sz="1200" u="sng" dirty="0"/>
                  <a:t>מקרה הזה</a:t>
                </a:r>
                <a:r>
                  <a:rPr lang="he-IL" sz="1200" dirty="0"/>
                  <a:t>?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e-IL" sz="1200" dirty="0"/>
                  <a:t> או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e-IL" sz="1200" dirty="0"/>
                  <a:t>?</a:t>
                </a:r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4F20D9-D745-4BF0-B408-CF56DC4F0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594" y="3552315"/>
                <a:ext cx="4047420" cy="2308324"/>
              </a:xfrm>
              <a:prstGeom prst="rect">
                <a:avLst/>
              </a:prstGeom>
              <a:blipFill>
                <a:blip r:embed="rId5"/>
                <a:stretch>
                  <a:fillRect t="-529" r="-301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247008" y="3436689"/>
            <a:ext cx="2271467" cy="3325308"/>
            <a:chOff x="247008" y="3436689"/>
            <a:chExt cx="2271467" cy="3325308"/>
          </a:xfrm>
        </p:grpSpPr>
        <p:sp>
          <p:nvSpPr>
            <p:cNvPr id="10" name="Rectangle 9"/>
            <p:cNvSpPr/>
            <p:nvPr/>
          </p:nvSpPr>
          <p:spPr>
            <a:xfrm>
              <a:off x="247008" y="4618494"/>
              <a:ext cx="2271467" cy="21435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4" name="Straight Arrow Connector 23"/>
            <p:cNvCxnSpPr>
              <a:stCxn id="10" idx="0"/>
            </p:cNvCxnSpPr>
            <p:nvPr/>
          </p:nvCxnSpPr>
          <p:spPr>
            <a:xfrm flipH="1" flipV="1">
              <a:off x="1363851" y="3436689"/>
              <a:ext cx="0" cy="118180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18475" y="3427525"/>
            <a:ext cx="3014420" cy="3334472"/>
            <a:chOff x="247008" y="3427525"/>
            <a:chExt cx="3014420" cy="3334472"/>
          </a:xfrm>
        </p:grpSpPr>
        <p:sp>
          <p:nvSpPr>
            <p:cNvPr id="27" name="Rectangle 26"/>
            <p:cNvSpPr/>
            <p:nvPr/>
          </p:nvSpPr>
          <p:spPr>
            <a:xfrm>
              <a:off x="247008" y="4618494"/>
              <a:ext cx="2271467" cy="21435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8" name="Straight Arrow Connector 27"/>
            <p:cNvCxnSpPr>
              <a:stCxn id="27" idx="0"/>
            </p:cNvCxnSpPr>
            <p:nvPr/>
          </p:nvCxnSpPr>
          <p:spPr>
            <a:xfrm flipV="1">
              <a:off x="1382742" y="3427525"/>
              <a:ext cx="1878686" cy="119096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9753512" y="6627168"/>
            <a:ext cx="243848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hlinkClick r:id="rId6"/>
              </a:rPr>
              <a:t>https://www.fda.gov/media/137910/download</a:t>
            </a:r>
            <a:r>
              <a:rPr lang="en-US" sz="9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DA0CD1-E1FC-045C-DF0E-44E267B596B0}"/>
              </a:ext>
            </a:extLst>
          </p:cNvPr>
          <p:cNvSpPr txBox="1"/>
          <p:nvPr/>
        </p:nvSpPr>
        <p:spPr>
          <a:xfrm>
            <a:off x="247008" y="3122543"/>
            <a:ext cx="3309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Total	                  122	        109	13</a:t>
            </a:r>
            <a:endParaRPr lang="en-IL" sz="1200" b="1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A5934B-F790-6B1E-C543-060ED98E2DF1}"/>
              </a:ext>
            </a:extLst>
          </p:cNvPr>
          <p:cNvCxnSpPr/>
          <p:nvPr/>
        </p:nvCxnSpPr>
        <p:spPr>
          <a:xfrm>
            <a:off x="247008" y="3134392"/>
            <a:ext cx="330985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B018323-EC24-418D-F1D8-0E58B5E1271C}"/>
              </a:ext>
            </a:extLst>
          </p:cNvPr>
          <p:cNvSpPr txBox="1"/>
          <p:nvPr/>
        </p:nvSpPr>
        <p:spPr>
          <a:xfrm>
            <a:off x="636834" y="881156"/>
            <a:ext cx="2589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Sensitivity</a:t>
            </a:r>
            <a:endParaRPr lang="en-IL" sz="1200" b="1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BDA347-1150-8929-6B76-85D924ED5E20}"/>
              </a:ext>
            </a:extLst>
          </p:cNvPr>
          <p:cNvSpPr txBox="1"/>
          <p:nvPr/>
        </p:nvSpPr>
        <p:spPr>
          <a:xfrm>
            <a:off x="6312154" y="881156"/>
            <a:ext cx="2589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/>
              <a:t>Specificity</a:t>
            </a:r>
            <a:endParaRPr lang="en-IL" sz="1200" b="1" u="sng" dirty="0"/>
          </a:p>
        </p:txBody>
      </p:sp>
    </p:spTree>
    <p:extLst>
      <p:ext uri="{BB962C8B-B14F-4D97-AF65-F5344CB8AC3E}">
        <p14:creationId xmlns:p14="http://schemas.microsoft.com/office/powerpoint/2010/main" val="33142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אבל נניח שמישהו עומד למשפט על רצח...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2717006"/>
                  </p:ext>
                </p:extLst>
              </p:nvPr>
            </p:nvGraphicFramePr>
            <p:xfrm>
              <a:off x="2796479" y="1919207"/>
              <a:ext cx="5848992" cy="2494798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306404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351148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רצח</a:t>
                          </a:r>
                          <a:r>
                            <a:rPr lang="he-IL" sz="1600" b="1" baseline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או לא?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349880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9101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טעות מסוג 1 (</a:t>
                          </a:r>
                          <a:r>
                            <a:rPr lang="en-US" sz="1400" dirty="0">
                              <a:effectLst/>
                            </a:rPr>
                            <a:t>false positive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החלטה נכונה (</a:t>
                          </a:r>
                          <a:r>
                            <a:rPr lang="en-US" sz="1400" dirty="0">
                              <a:effectLst/>
                            </a:rPr>
                            <a:t>true positive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8835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baseline="0" dirty="0">
                              <a:solidFill>
                                <a:schemeClr val="bg1"/>
                              </a:solidFill>
                              <a:effectLst/>
                            </a:rPr>
                            <a:t>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החלטה נכונה (</a:t>
                          </a:r>
                          <a:r>
                            <a:rPr lang="en-US" sz="1400" dirty="0">
                              <a:effectLst/>
                            </a:rPr>
                            <a:t>true negative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400" dirty="0">
                              <a:effectLst/>
                            </a:rPr>
                            <a:t>טעות מסוג </a:t>
                          </a: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r>
                            <a:rPr lang="he-IL" sz="1400" dirty="0">
                              <a:effectLst/>
                            </a:rPr>
                            <a:t> (</a:t>
                          </a:r>
                          <a:r>
                            <a:rPr lang="en-US" sz="1400" dirty="0">
                              <a:effectLst/>
                            </a:rPr>
                            <a:t>false negative</a:t>
                          </a:r>
                          <a:r>
                            <a:rPr lang="he-IL" sz="1400" dirty="0">
                              <a:effectLst/>
                            </a:rPr>
                            <a:t>)</a:t>
                          </a:r>
                          <a:endParaRPr lang="en-IL" sz="14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2717006"/>
                  </p:ext>
                </p:extLst>
              </p:nvPr>
            </p:nvGraphicFramePr>
            <p:xfrm>
              <a:off x="2796479" y="1919207"/>
              <a:ext cx="5848992" cy="2494798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306404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271294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351148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רצח</a:t>
                          </a:r>
                          <a:r>
                            <a:rPr lang="he-IL" sz="1600" b="1" baseline="0" dirty="0" smtClean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או לא?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349880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לא 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9101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לא 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909" t="-77333" r="-100536" b="-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909" t="-77333" r="-536" b="-9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883574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b="1" baseline="0" dirty="0" smtClean="0">
                              <a:solidFill>
                                <a:schemeClr val="bg1"/>
                              </a:solidFill>
                              <a:effectLst/>
                            </a:rPr>
                            <a:t>רצח</a:t>
                          </a:r>
                          <a:endParaRPr lang="en-IL" sz="16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909" t="-182192" r="-100536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909" t="-182192" r="-536" b="-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41000" y="1205150"/>
                <a:ext cx="353141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>
                  <a:spcAft>
                    <a:spcPts val="1200"/>
                  </a:spcAft>
                </a:pPr>
                <a:r>
                  <a:rPr lang="he-IL" sz="1400" dirty="0"/>
                  <a:t>מהי הטעות החמורה יותר במקרה הזה?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e-IL" sz="1400" dirty="0"/>
                  <a:t> או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e-IL" sz="1400" dirty="0"/>
                  <a:t>?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00" y="1205150"/>
                <a:ext cx="3531416" cy="307777"/>
              </a:xfrm>
              <a:prstGeom prst="rect">
                <a:avLst/>
              </a:prstGeom>
              <a:blipFill>
                <a:blip r:embed="rId3"/>
                <a:stretch>
                  <a:fillRect t="-4000" r="-3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2796479" y="3549112"/>
            <a:ext cx="2224972" cy="774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4"/>
          </p:cNvCxnSpPr>
          <p:nvPr/>
        </p:nvCxnSpPr>
        <p:spPr>
          <a:xfrm>
            <a:off x="3908965" y="4324027"/>
            <a:ext cx="0" cy="6431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4934" y="4967207"/>
            <a:ext cx="1728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400" dirty="0"/>
              <a:t>אדם יושב בכלא לשווא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5095394" y="2632129"/>
            <a:ext cx="2224972" cy="774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46267" y="3166606"/>
            <a:ext cx="1858987" cy="2404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05254" y="3253155"/>
            <a:ext cx="1412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400" dirty="0"/>
              <a:t>רוצח יוצא לחופשי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316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D6932-6257-47EC-8541-6E515F87C2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נחזור לדוגמת הסטודנטים והריטלין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4F20D9-D745-4BF0-B408-CF56DC4F02AB}"/>
              </a:ext>
            </a:extLst>
          </p:cNvPr>
          <p:cNvSpPr txBox="1"/>
          <p:nvPr/>
        </p:nvSpPr>
        <p:spPr>
          <a:xfrm>
            <a:off x="250806" y="1678112"/>
            <a:ext cx="11671900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השערת האפס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null hypothesis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) –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מניחה שאין הבדל בין סטודנטים הנוטלים ריטלין לאלו שלא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השערה אלטרנטיבית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b="1" baseline="-25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alternative hypothesis</a:t>
            </a:r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) – 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</a:rPr>
              <a:t>מניחה שיש הבדל בין סטודנטים הנוטלים ריטלין לאלו שלא</a:t>
            </a:r>
            <a:endParaRPr lang="en-I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582117"/>
                  </p:ext>
                </p:extLst>
              </p:nvPr>
            </p:nvGraphicFramePr>
            <p:xfrm>
              <a:off x="366596" y="3025758"/>
              <a:ext cx="7074296" cy="3238294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580082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455796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השערת האפס היא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45415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118145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דחיית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טעות מסוג 1 (</a:t>
                          </a:r>
                          <a:r>
                            <a:rPr lang="en-US" sz="1600" dirty="0">
                              <a:effectLst/>
                            </a:rPr>
                            <a:t>false positive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החלטה נכונה (</a:t>
                          </a:r>
                          <a:r>
                            <a:rPr lang="en-US" sz="1600" dirty="0">
                              <a:effectLst/>
                            </a:rPr>
                            <a:t>true positive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11468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קבלת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החלטה נכונה (</a:t>
                          </a:r>
                          <a:r>
                            <a:rPr lang="en-US" sz="1600" dirty="0">
                              <a:effectLst/>
                            </a:rPr>
                            <a:t>true negative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600" dirty="0">
                              <a:effectLst/>
                            </a:rPr>
                            <a:t>טעות מסוג </a:t>
                          </a:r>
                          <a:r>
                            <a:rPr lang="en-US" sz="1600" dirty="0">
                              <a:effectLst/>
                            </a:rPr>
                            <a:t>2</a:t>
                          </a:r>
                          <a:r>
                            <a:rPr lang="he-IL" sz="1600" dirty="0">
                              <a:effectLst/>
                            </a:rPr>
                            <a:t> (</a:t>
                          </a:r>
                          <a:r>
                            <a:rPr lang="en-US" sz="1600" dirty="0">
                              <a:effectLst/>
                            </a:rPr>
                            <a:t>false negative</a:t>
                          </a:r>
                          <a:r>
                            <a:rPr lang="he-IL" sz="1600" dirty="0">
                              <a:effectLst/>
                            </a:rPr>
                            <a:t>)</a:t>
                          </a:r>
                          <a:endParaRPr lang="en-IL" sz="1600" dirty="0">
                            <a:effectLst/>
                          </a:endParaRPr>
                        </a:p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IL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91B0929-9A74-41BE-952E-08C742DDA52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0582117"/>
                  </p:ext>
                </p:extLst>
              </p:nvPr>
            </p:nvGraphicFramePr>
            <p:xfrm>
              <a:off x="366596" y="3025758"/>
              <a:ext cx="7074296" cy="3238294"/>
            </p:xfrm>
            <a:graphic>
              <a:graphicData uri="http://schemas.openxmlformats.org/drawingml/2006/table">
                <a:tbl>
                  <a:tblPr rtl="1" firstRow="1" firstCol="1" bandRow="1">
                    <a:tableStyleId>{5940675A-B579-460E-94D1-54222C63F5DA}</a:tableStyleId>
                  </a:tblPr>
                  <a:tblGrid>
                    <a:gridCol w="1580082">
                      <a:extLst>
                        <a:ext uri="{9D8B030D-6E8A-4147-A177-3AD203B41FA5}">
                          <a16:colId xmlns:a16="http://schemas.microsoft.com/office/drawing/2014/main" val="1865079898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786546859"/>
                        </a:ext>
                      </a:extLst>
                    </a:gridCol>
                    <a:gridCol w="2747107">
                      <a:extLst>
                        <a:ext uri="{9D8B030D-6E8A-4147-A177-3AD203B41FA5}">
                          <a16:colId xmlns:a16="http://schemas.microsoft.com/office/drawing/2014/main" val="1834816349"/>
                        </a:ext>
                      </a:extLst>
                    </a:gridCol>
                  </a:tblGrid>
                  <a:tr h="455796">
                    <a:tc rowSpan="2">
                      <a:txBody>
                        <a:bodyPr/>
                        <a:lstStyle/>
                        <a:p>
                          <a:pPr algn="l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מציאות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 algn="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החלטה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  <a:solidFill>
                          <a:srgbClr val="44546A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השערת האפס היא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536398"/>
                      </a:ext>
                    </a:extLst>
                  </a:tr>
                  <a:tr h="454151">
                    <a:tc vMerge="1">
                      <a:txBody>
                        <a:bodyPr/>
                        <a:lstStyle/>
                        <a:p>
                          <a:endParaRPr lang="en-I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לא נכונה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7588893"/>
                      </a:ext>
                    </a:extLst>
                  </a:tr>
                  <a:tr h="1181451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דחיית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50" t="-76923" r="-100443" b="-97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50" t="-76923" r="-443" b="-974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024398"/>
                      </a:ext>
                    </a:extLst>
                  </a:tr>
                  <a:tr h="1146896">
                    <a:tc>
                      <a:txBody>
                        <a:bodyPr/>
                        <a:lstStyle/>
                        <a:p>
                          <a:pPr algn="ctr" rtl="1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e-IL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קבלת </a:t>
                          </a:r>
                          <a:r>
                            <a:rPr lang="en-US" sz="18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1800" b="1" baseline="-25000" dirty="0">
                              <a:solidFill>
                                <a:schemeClr val="bg1"/>
                              </a:solidFill>
                              <a:effectLst/>
                            </a:rPr>
                            <a:t>0</a:t>
                          </a:r>
                          <a:endParaRPr lang="en-IL" sz="1800" b="1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rgbClr val="44546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57650" t="-183511" r="-100443" b="-10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57650" t="-183511" r="-443" b="-1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7062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2462D6-FCA8-4227-9CDC-2AAA7B316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53" y="1139412"/>
            <a:ext cx="9673494" cy="430212"/>
          </a:xfrm>
        </p:spPr>
        <p:txBody>
          <a:bodyPr>
            <a:normAutofit fontScale="92500"/>
          </a:bodyPr>
          <a:lstStyle/>
          <a:p>
            <a:pPr algn="ctr" rtl="1"/>
            <a:r>
              <a:rPr lang="he-IL" dirty="0"/>
              <a:t>נרצה לדעת באילו בחינות יש הבדל בציון בין סטודנטים הנוטלים ריטלין לבין אלו שלא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539925" y="2996968"/>
                <a:ext cx="4382781" cy="2616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/>
                  <a:t>לפני שנבצע את המבחן נקבע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רמת המובהקות הסטטיסטית </a:t>
                </a:r>
                <a:r>
                  <a:rPr lang="en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ההסתברות לטעות טעות מסוג ראשון.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בדוגמא שלנו, זו ההסתברות להסיק שיש הבדל בין סטודנטים הנוטלים ריטלין לאלו שלא </a:t>
                </a:r>
                <a:r>
                  <a:rPr lang="en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למרות שאין כזה הבדל.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דוחים את השערת האפס אם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he-IL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925" y="2996968"/>
                <a:ext cx="4382781" cy="2616101"/>
              </a:xfrm>
              <a:prstGeom prst="rect">
                <a:avLst/>
              </a:prstGeom>
              <a:blipFill>
                <a:blip r:embed="rId3"/>
                <a:stretch>
                  <a:fillRect r="-695" b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711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נחזור לדוגמת הסטודנטים והריטלין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2462D6-FCA8-4227-9CDC-2AAA7B3169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53" y="1139412"/>
            <a:ext cx="9673494" cy="430212"/>
          </a:xfrm>
        </p:spPr>
        <p:txBody>
          <a:bodyPr>
            <a:normAutofit fontScale="92500"/>
          </a:bodyPr>
          <a:lstStyle/>
          <a:p>
            <a:pPr algn="ctr" rtl="1"/>
            <a:r>
              <a:rPr lang="he-IL" dirty="0"/>
              <a:t>נרצה לדעת באילו בחינות יש הבדל בציון בין סטודנטים הנוטלים ריטלין לבין אלו שלא</a:t>
            </a:r>
            <a:endParaRPr lang="en-IL" dirty="0"/>
          </a:p>
        </p:txBody>
      </p:sp>
      <p:sp>
        <p:nvSpPr>
          <p:cNvPr id="5" name="Rectangle 4"/>
          <p:cNvSpPr/>
          <p:nvPr/>
        </p:nvSpPr>
        <p:spPr>
          <a:xfrm>
            <a:off x="5177481" y="2700534"/>
            <a:ext cx="6297213" cy="94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/>
              <a:t>11 מבחנים בהם ההבדלים בין הקבוצות מובהקים (</a:t>
            </a:r>
            <a:r>
              <a:rPr lang="en-US" sz="1600" dirty="0"/>
              <a:t>p&lt;0.05</a:t>
            </a:r>
            <a:r>
              <a:rPr lang="he-IL" sz="1600" dirty="0"/>
              <a:t>)</a:t>
            </a:r>
            <a:endParaRPr lang="en-US" sz="1600" dirty="0"/>
          </a:p>
          <a:p>
            <a:pPr algn="r" rtl="1">
              <a:lnSpc>
                <a:spcPct val="150000"/>
              </a:lnSpc>
              <a:spcAft>
                <a:spcPts val="1200"/>
              </a:spcAft>
            </a:pP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האם זה אומר שיש סיכוי של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0.05</a:t>
            </a:r>
            <a:r>
              <a:rPr lang="he-IL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לטעות מסוג 1 ב-11 המבחנים האלו?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28F09-B410-4EE5-A8B4-FB5188966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409" y="1973154"/>
            <a:ext cx="8286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e-IL" dirty="0"/>
              <a:t>השערות מרובות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4463" y="1074383"/>
                <a:ext cx="1159446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/>
                  <a:t>כאשר עושים השערות מרובות יש סיכוי לקבל תוצאות חיוביות שגויות (</a:t>
                </a:r>
                <a:r>
                  <a:rPr lang="en-US" sz="1600" dirty="0"/>
                  <a:t>false positive</a:t>
                </a:r>
                <a:r>
                  <a:rPr lang="he-IL" sz="1600" dirty="0"/>
                  <a:t> או </a:t>
                </a:r>
                <a:r>
                  <a:rPr lang="en-US" sz="1600" dirty="0"/>
                  <a:t>false discovery</a:t>
                </a:r>
                <a:r>
                  <a:rPr lang="he-IL" sz="1600" dirty="0"/>
                  <a:t>). למה?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אם עשינו למשל 200 מבחנים סטטיסטיים בהם השערת האפס נכונה, ובכל אחד רצינו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05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בעצם רצינו 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</a:rPr>
                  <a:t>שהסיכוי שלנו לפחות לטעות אחת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יהיה 5%, כלומר: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endParaRPr lang="he-IL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endParaRPr lang="he-IL" sz="16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נצפה ש-10 מתוך 200 המבחנים שלנו יהיו מובהקים רק במקרה (</a:t>
                </a: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false positive</a:t>
                </a: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r" rtl="1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he-IL" sz="1600" dirty="0"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ככל שכמות ההשוואות גדלה, כך הסיכוי שטעינו לפחות פעם אחת גדל, על אף ששמרנו על סיכוי נמוך לטעות בכל מבחן בפני עצמו.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63" y="1074383"/>
                <a:ext cx="11594460" cy="3600986"/>
              </a:xfrm>
              <a:prstGeom prst="rect">
                <a:avLst/>
              </a:prstGeom>
              <a:blipFill>
                <a:blip r:embed="rId2"/>
                <a:stretch>
                  <a:fillRect r="-3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54062" y="2942491"/>
                <a:ext cx="1643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200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062" y="2942491"/>
                <a:ext cx="1643079" cy="276999"/>
              </a:xfrm>
              <a:prstGeom prst="rect">
                <a:avLst/>
              </a:prstGeom>
              <a:blipFill>
                <a:blip r:embed="rId3"/>
                <a:stretch>
                  <a:fillRect l="-2593" r="-296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931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13218</TotalTime>
  <Words>1324</Words>
  <Application>Microsoft Office PowerPoint</Application>
  <PresentationFormat>Widescreen</PresentationFormat>
  <Paragraphs>286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Benny Peretz</cp:lastModifiedBy>
  <cp:revision>98</cp:revision>
  <dcterms:created xsi:type="dcterms:W3CDTF">2020-05-05T06:19:03Z</dcterms:created>
  <dcterms:modified xsi:type="dcterms:W3CDTF">2023-05-31T16:50:06Z</dcterms:modified>
</cp:coreProperties>
</file>