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67" r:id="rId4"/>
    <p:sldId id="270" r:id="rId5"/>
    <p:sldId id="266" r:id="rId6"/>
    <p:sldId id="269" r:id="rId7"/>
    <p:sldId id="271" r:id="rId8"/>
    <p:sldId id="272" r:id="rId9"/>
    <p:sldId id="274" r:id="rId10"/>
    <p:sldId id="273" r:id="rId11"/>
    <p:sldId id="268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47" autoAdjust="0"/>
  </p:normalViewPr>
  <p:slideViewPr>
    <p:cSldViewPr snapToGrid="0">
      <p:cViewPr varScale="1">
        <p:scale>
          <a:sx n="102" d="100"/>
          <a:sy n="102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4EC4B-475C-4CC4-A735-4A5B5E62BA67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D59F-AFBE-4D19-9EE3-48A68268D6A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126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9F-AFBE-4D19-9EE3-48A68268D6AE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852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למעשה למדתם כנראה גם על האינטגרל המסוים וגם על האינטגרל הלא מסוים, אלו שני דברים קצת שונים שקשורים אחד לשני דרך המשפט היסודי של </a:t>
            </a:r>
            <a:r>
              <a:rPr lang="he-IL" dirty="0" err="1"/>
              <a:t>החדו"א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9F-AFBE-4D19-9EE3-48A68268D6AE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4770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לנגזרת יש דרך חישוב אנליטית</a:t>
            </a:r>
          </a:p>
          <a:p>
            <a:r>
              <a:rPr lang="he-IL" dirty="0"/>
              <a:t>מה לגבי אינטגרל? קצת מביך אבל פשוט מנחשים. שימו לב שזו משפחה של פונקציות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9F-AFBE-4D19-9EE3-48A68268D6AE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3386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9F-AFBE-4D19-9EE3-48A68268D6AE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1641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9F-AFBE-4D19-9EE3-48A68268D6AE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0148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9F-AFBE-4D19-9EE3-48A68268D6AE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497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9F-AFBE-4D19-9EE3-48A68268D6AE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8737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8D59F-AFBE-4D19-9EE3-48A68268D6AE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912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EA57-AB5C-4192-A89F-EF89BFBB1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494D2-1DBC-41A9-8FA8-8D170012A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0F9CD-C567-460B-B37D-1AB95841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9EB6F-B06B-4656-8757-6C6CA613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2AC82-BFD2-41AA-B988-7FC2DE51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864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8361-5333-4EEB-A3EE-5DD599AF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BEBCC-E073-4078-AD34-D98D5898A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81D6-25A5-4D10-98D8-BFB81FC9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5ADC6-EA2F-4E5E-8B2E-8751684A1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0320-5E61-46D9-BA15-62506CE7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5691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E1DC0-4F49-42EB-9DE3-150193C06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EE2A7-F1A6-4F52-845F-286B5F311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FE9D-054E-427D-9C28-B81BD224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441A-AB07-4BF8-B3A8-83930607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5EAF2-AC9A-4AF5-8A90-877F8EBE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8048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E137-BF95-496D-8211-C23EFE38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2039-DBA1-4910-BCCA-99D3C54EC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D30F-BFE7-48AF-AF4B-420FC2CD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79F19-74AC-4F97-88DC-7A97D003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84F8-2331-4ACB-B6D2-B2626831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6664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CB29-64B5-41DC-9302-8F584776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DF21-ED22-4563-8425-5F795AD7D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0A1B6-1059-4BBB-B8FB-AB3B08AE5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323EC-E9EB-4AFF-8C4E-B4F28BBF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AA786-AD9B-4AC2-980E-5ABF889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3500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7E20-CE97-497A-BB17-F9469404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E526C-88AF-4806-93BE-DDF458477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1BFC1-6E1C-442D-BCA5-EBA8C0C99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874B8-F554-4573-94B1-22AB2CD7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648B-E9D3-45D0-991D-1F25DDFF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C9BFF-C4DC-415B-8C56-E88AF8BD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7265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8349D-8460-4A39-9316-DF3104B5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6FB1F-17B5-4B1B-A541-DC29C14CA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7B574-04DD-4B13-8BD9-BECB14ABC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F6768-0F0C-430B-B4B3-3B92698D4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A1271-4483-4B67-A896-7E384E308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40C0E-359D-4F2B-A22A-6859C45C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EF6A7-A924-4BB4-B8B2-F1508893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5F8FB-5B5B-4401-B494-3798B740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812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3C3D-08AE-49E9-BC32-B17A06B2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84C50-DC42-4249-B297-3C4B9365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B90AD-7556-40AD-A5FA-8FD7FCF4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21EFB-4327-4C45-ACAB-3A6B6709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712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D7553-45D6-45A2-9A09-51F70399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77344-B330-4810-ABF2-72167170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F4FC0-8244-41BA-A2FC-41E6DE96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392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AC85-43AD-447F-8A7A-AA2B1DC9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DE7A4-2F06-4FF0-9EBC-0445ED18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25C2D-B0AE-4553-AB6D-F4BE062F3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400E1-4887-4190-B7CD-6A5A9800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ADF63-6AFE-4A98-B93C-214F2EA0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19350-32CA-4A63-85BD-A04D83A5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738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D619-36B9-45E9-92AB-FFFD7583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28234-4A88-4A7C-B804-6B3858FE2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ED2CA-5193-4EED-985F-E979ACE11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48F08-6F9E-4492-8EDD-2CAD5A71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932FC-E32B-4305-BBEC-20880E18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9E771-734D-478C-A686-55FB3CD5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308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82E56A-9C4C-4FE1-BA4E-D5FE731F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7A04A-4F2B-4328-A0A2-07C20934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9FCAE-2755-4B7B-841D-3BEC3D3E4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D165-F080-4775-8CA2-4EE1D063586E}" type="datetimeFigureOut">
              <a:rPr lang="en-IL" smtClean="0"/>
              <a:t>24/01/2024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6CDA1-B7E2-404D-A013-FE750A71D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39C-067F-4224-A0B8-2B5C240E0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4ECA6-4412-494F-96E1-5F880B163209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6016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2D05-DBEE-4A6C-A375-6A6A1CFF3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תגבור מתמטיקה </a:t>
            </a:r>
            <a:r>
              <a:rPr lang="he-IL" dirty="0" err="1"/>
              <a:t>רפואנים</a:t>
            </a:r>
            <a:br>
              <a:rPr lang="he-IL" dirty="0"/>
            </a:br>
            <a:r>
              <a:rPr lang="he-IL" dirty="0" err="1"/>
              <a:t>אינטגרלים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24468-498A-438E-B90F-11CC36A76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2614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מחשבים אינטגרל? </a:t>
            </a:r>
            <a:r>
              <a:rPr lang="he-IL" dirty="0">
                <a:solidFill>
                  <a:srgbClr val="FF0000"/>
                </a:solidFill>
              </a:rPr>
              <a:t>(אינטגרל מסוים)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42ED7-B33D-425F-9DB9-45D267C14209}"/>
                  </a:ext>
                </a:extLst>
              </p:cNvPr>
              <p:cNvSpPr txBox="1"/>
              <p:nvPr/>
            </p:nvSpPr>
            <p:spPr>
              <a:xfrm>
                <a:off x="1549879" y="1490343"/>
                <a:ext cx="9092242" cy="4528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42ED7-B33D-425F-9DB9-45D267C14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79" y="1490343"/>
                <a:ext cx="9092242" cy="4528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9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פונקציית מצב ופונקציית מסלול</a:t>
            </a:r>
            <a:endParaRPr lang="en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935F7-B3F7-4275-90D4-85F38739D780}"/>
              </a:ext>
            </a:extLst>
          </p:cNvPr>
          <p:cNvSpPr txBox="1"/>
          <p:nvPr/>
        </p:nvSpPr>
        <p:spPr>
          <a:xfrm>
            <a:off x="273377" y="1671834"/>
            <a:ext cx="11030929" cy="260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כאן נעבור לדבר על דברים בהקשר של כימיה פיסיקלית, כי הרקע המתמטי מורכב מידי ופחות רלוונטי ובנוסף אלו מושגים תלויי הקשר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פונקציה של מצב: גודל כלשהו שתלוי אך ורק במצב המערכת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/>
              <a:t>פונקציה של מסלול: גודל כלשהו שתלוי אך ורק בשינוי שעשתה המערכת</a:t>
            </a:r>
            <a:endParaRPr lang="en-IL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FADB0-B3BA-4CCA-9F17-181A788DFBF1}"/>
              </a:ext>
            </a:extLst>
          </p:cNvPr>
          <p:cNvSpPr txBox="1"/>
          <p:nvPr/>
        </p:nvSpPr>
        <p:spPr>
          <a:xfrm>
            <a:off x="6410228" y="4543720"/>
            <a:ext cx="4685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u="sng" dirty="0"/>
              <a:t>פונקציות של מצב</a:t>
            </a:r>
          </a:p>
          <a:p>
            <a:pPr algn="ctr" rtl="1"/>
            <a:r>
              <a:rPr lang="he-IL" sz="2800" dirty="0"/>
              <a:t>לחץ, טמפרטורה, נפח, מספר מולים</a:t>
            </a:r>
          </a:p>
          <a:p>
            <a:pPr algn="ctr" rtl="1"/>
            <a:r>
              <a:rPr lang="he-IL" sz="2800" dirty="0"/>
              <a:t>אנרגיה</a:t>
            </a:r>
          </a:p>
          <a:p>
            <a:pPr algn="ctr" rtl="1"/>
            <a:r>
              <a:rPr lang="he-IL" sz="2800" dirty="0"/>
              <a:t>אנטרופיה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D6201-F5B1-43F1-9D9B-5727E4FA4E15}"/>
              </a:ext>
            </a:extLst>
          </p:cNvPr>
          <p:cNvSpPr txBox="1"/>
          <p:nvPr/>
        </p:nvSpPr>
        <p:spPr>
          <a:xfrm>
            <a:off x="1170495" y="4543720"/>
            <a:ext cx="4685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u="sng" dirty="0"/>
              <a:t>פונקציות של מסלול</a:t>
            </a:r>
          </a:p>
          <a:p>
            <a:pPr algn="ctr" rtl="1"/>
            <a:r>
              <a:rPr lang="he-IL" sz="2800" dirty="0"/>
              <a:t>עבודה</a:t>
            </a:r>
          </a:p>
          <a:p>
            <a:pPr algn="ctr" rtl="1"/>
            <a:r>
              <a:rPr lang="he-IL" sz="2800" dirty="0"/>
              <a:t>חום (לא טמפרטורה)</a:t>
            </a:r>
          </a:p>
        </p:txBody>
      </p:sp>
    </p:spTree>
    <p:extLst>
      <p:ext uri="{BB962C8B-B14F-4D97-AF65-F5344CB8AC3E}">
        <p14:creationId xmlns:p14="http://schemas.microsoft.com/office/powerpoint/2010/main" val="4590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מזהים פונקציית מצב?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F935F7-B3F7-4275-90D4-85F38739D780}"/>
                  </a:ext>
                </a:extLst>
              </p:cNvPr>
              <p:cNvSpPr txBox="1"/>
              <p:nvPr/>
            </p:nvSpPr>
            <p:spPr>
              <a:xfrm>
                <a:off x="1084082" y="1866507"/>
                <a:ext cx="10133815" cy="4949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800" dirty="0"/>
                  <a:t>יש לה דיפרנציאל שלם</a:t>
                </a: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800" b="0" dirty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F935F7-B3F7-4275-90D4-85F38739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82" y="1866507"/>
                <a:ext cx="10133815" cy="4949112"/>
              </a:xfrm>
              <a:prstGeom prst="rect">
                <a:avLst/>
              </a:prstGeom>
              <a:blipFill>
                <a:blip r:embed="rId3"/>
                <a:stretch>
                  <a:fillRect r="-1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7BF42B3-8054-4071-9947-E324FD4D8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635942"/>
              </p:ext>
            </p:extLst>
          </p:nvPr>
        </p:nvGraphicFramePr>
        <p:xfrm>
          <a:off x="9548813" y="5219700"/>
          <a:ext cx="1104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Packager Shell Object" showAsIcon="1" r:id="rId4" imgW="1104840" imgH="514800" progId="Package">
                  <p:embed/>
                </p:oleObj>
              </mc:Choice>
              <mc:Fallback>
                <p:oleObj name="Packager Shell Object" showAsIcon="1" r:id="rId4" imgW="1104840" imgH="514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48813" y="5219700"/>
                        <a:ext cx="11049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5095CA-F2AD-4A2E-B8E2-E8D24B66C119}"/>
              </a:ext>
            </a:extLst>
          </p:cNvPr>
          <p:cNvSpPr txBox="1"/>
          <p:nvPr/>
        </p:nvSpPr>
        <p:spPr>
          <a:xfrm>
            <a:off x="2902457" y="5210175"/>
            <a:ext cx="1602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b="1" dirty="0">
                <a:solidFill>
                  <a:srgbClr val="FF0000"/>
                </a:solidFill>
              </a:rPr>
              <a:t>האינטגרל הוא על הדיפרנציאל ולא על הפונקציה!</a:t>
            </a:r>
            <a:endParaRPr lang="en-I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מזהים פונקציית מסלול?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F935F7-B3F7-4275-90D4-85F38739D780}"/>
                  </a:ext>
                </a:extLst>
              </p:cNvPr>
              <p:cNvSpPr txBox="1"/>
              <p:nvPr/>
            </p:nvSpPr>
            <p:spPr>
              <a:xfrm>
                <a:off x="1084082" y="1866507"/>
                <a:ext cx="10133815" cy="344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800" dirty="0"/>
                  <a:t>יש לה דיפרנציאל לא שלם</a:t>
                </a: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800" b="0" dirty="0"/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F935F7-B3F7-4275-90D4-85F38739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82" y="1866507"/>
                <a:ext cx="10133815" cy="3442737"/>
              </a:xfrm>
              <a:prstGeom prst="rect">
                <a:avLst/>
              </a:prstGeom>
              <a:blipFill>
                <a:blip r:embed="rId2"/>
                <a:stretch>
                  <a:fillRect r="-11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03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ותכלס?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F935F7-B3F7-4275-90D4-85F38739D780}"/>
                  </a:ext>
                </a:extLst>
              </p:cNvPr>
              <p:cNvSpPr txBox="1"/>
              <p:nvPr/>
            </p:nvSpPr>
            <p:spPr>
              <a:xfrm>
                <a:off x="541256" y="1941922"/>
                <a:ext cx="11109488" cy="3912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800" dirty="0"/>
                  <a:t>זה קצת ברור</a:t>
                </a:r>
                <a:r>
                  <a:rPr lang="en-US" sz="2800" dirty="0"/>
                  <a:t> - </a:t>
                </a:r>
                <a:r>
                  <a:rPr lang="he-IL" sz="2800" dirty="0"/>
                  <a:t>פונקציית מצב מוגדרת על מידי מצב המערכת. למשל לחץ:</a:t>
                </a: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457200" indent="-457200" algn="r" rtl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he-IL" sz="2800" dirty="0"/>
                  <a:t>פונקציית מסלול מוגדרת על ידי שינוי ואין משמעות ל"מצב התחלה" ו"מצב סופי". למשל עבודה:</a:t>
                </a: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𝑑𝑊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F935F7-B3F7-4275-90D4-85F38739D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56" y="1941922"/>
                <a:ext cx="11109488" cy="3912161"/>
              </a:xfrm>
              <a:prstGeom prst="rect">
                <a:avLst/>
              </a:prstGeom>
              <a:blipFill>
                <a:blip r:embed="rId2"/>
                <a:stretch>
                  <a:fillRect r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4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02B3-A073-440B-A8D4-0F2358B7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זה עובד?</a:t>
            </a:r>
            <a:r>
              <a:rPr lang="en-US" dirty="0"/>
              <a:t> </a:t>
            </a:r>
            <a:r>
              <a:rPr lang="he-IL" dirty="0">
                <a:solidFill>
                  <a:srgbClr val="FF0000"/>
                </a:solidFill>
              </a:rPr>
              <a:t>פונקציית מצב</a:t>
            </a:r>
            <a:endParaRPr lang="en-IL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/>
              <a:lstStyle/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שינוי של לחץ כפונקציה של שינוי בנפח וטמפרטורה: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e-IL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 r="-104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0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02B3-A073-440B-A8D4-0F2358B7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זה עובד?</a:t>
            </a:r>
            <a:r>
              <a:rPr lang="he-IL" dirty="0">
                <a:solidFill>
                  <a:srgbClr val="FF0000"/>
                </a:solidFill>
              </a:rPr>
              <a:t> פונקציית מצב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7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02B3-A073-440B-A8D4-0F2358B7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זה עובד?</a:t>
            </a:r>
            <a:r>
              <a:rPr lang="he-IL" dirty="0">
                <a:solidFill>
                  <a:srgbClr val="FF0000"/>
                </a:solidFill>
              </a:rPr>
              <a:t> פונקציית מצב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084082" y="0"/>
                <a:ext cx="5308639" cy="281637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𝑑𝑃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84082" y="0"/>
                <a:ext cx="5308639" cy="28163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𝑑𝑇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7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02B3-A073-440B-A8D4-0F2358B7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זה עובד?</a:t>
            </a:r>
            <a:r>
              <a:rPr lang="he-IL" dirty="0">
                <a:solidFill>
                  <a:srgbClr val="FF0000"/>
                </a:solidFill>
              </a:rPr>
              <a:t> פונקציית מצב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084082" y="0"/>
                <a:ext cx="5308639" cy="281637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𝑑𝑇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𝑑𝑃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084082" y="0"/>
                <a:ext cx="5308639" cy="28163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4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02B3-A073-440B-A8D4-0F2358B7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זה עובד?</a:t>
            </a:r>
            <a:r>
              <a:rPr lang="he-IL" dirty="0">
                <a:solidFill>
                  <a:srgbClr val="FF0000"/>
                </a:solidFill>
              </a:rPr>
              <a:t> פונקציית מסלול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>
                  <a:lnSpc>
                    <a:spcPct val="150000"/>
                  </a:lnSpc>
                </a:pPr>
                <a:r>
                  <a:rPr lang="he-IL" b="0" dirty="0">
                    <a:latin typeface="Cambria Math" panose="02040503050406030204" pitchFamily="18" charset="0"/>
                  </a:rPr>
                  <a:t>עבודה(על/של מערכת) כפונקציה של שינוי בטמ</a:t>
                </a:r>
                <a:r>
                  <a:rPr lang="he-IL" dirty="0">
                    <a:latin typeface="Cambria Math" panose="02040503050406030204" pitchFamily="18" charset="0"/>
                  </a:rPr>
                  <a:t>פרטורה ולחץ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𝑉𝑑𝑃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𝑅𝑑𝑇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  <a:blipFill>
                <a:blip r:embed="rId2"/>
                <a:stretch>
                  <a:fillRect r="-9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192BA4-3D4A-4480-A561-631BDCB646AA}"/>
                  </a:ext>
                </a:extLst>
              </p:cNvPr>
              <p:cNvSpPr txBox="1"/>
              <p:nvPr/>
            </p:nvSpPr>
            <p:spPr>
              <a:xfrm>
                <a:off x="4842113" y="2623337"/>
                <a:ext cx="1123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192BA4-3D4A-4480-A561-631BDCB6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113" y="2623337"/>
                <a:ext cx="112357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F6C1B5-B4D8-43E0-89E9-66444D7EA759}"/>
                  </a:ext>
                </a:extLst>
              </p:cNvPr>
              <p:cNvSpPr txBox="1"/>
              <p:nvPr/>
            </p:nvSpPr>
            <p:spPr>
              <a:xfrm>
                <a:off x="5965690" y="2352626"/>
                <a:ext cx="980910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F6C1B5-B4D8-43E0-89E9-66444D7E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690" y="2352626"/>
                <a:ext cx="980910" cy="6090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620BAF-CC86-44BA-876B-72157F79903A}"/>
                  </a:ext>
                </a:extLst>
              </p:cNvPr>
              <p:cNvSpPr txBox="1"/>
              <p:nvPr/>
            </p:nvSpPr>
            <p:spPr>
              <a:xfrm>
                <a:off x="2565592" y="2592371"/>
                <a:ext cx="2276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𝑃𝑉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𝑃𝑑𝑉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𝑉𝑑𝑝</m:t>
                      </m:r>
                    </m:oMath>
                  </m:oMathPara>
                </a14:m>
                <a:endParaRPr lang="en-IL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620BAF-CC86-44BA-876B-72157F799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592" y="2592371"/>
                <a:ext cx="2276521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0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7B9E-CBD1-430D-A8D3-408D5D3C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מה נלמד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C33D-F846-475D-AC08-AC200852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מה זה אינטגרל</a:t>
            </a:r>
          </a:p>
          <a:p>
            <a:pPr algn="r" rtl="1"/>
            <a:r>
              <a:rPr lang="he-IL" dirty="0"/>
              <a:t>פונקציית מצב ופונקציית מסלול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18911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02B3-A073-440B-A8D4-0F2358B7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זה עובד?</a:t>
            </a:r>
            <a:r>
              <a:rPr lang="he-IL" dirty="0">
                <a:solidFill>
                  <a:srgbClr val="FF0000"/>
                </a:solidFill>
              </a:rPr>
              <a:t> פונקציית מסלול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3846135" cy="22907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𝑅𝑑𝑇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𝑑𝑃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𝑅𝑑𝑇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  ∫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D3B6EF-24D5-4672-B4C8-A55DFC07C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3846135" cy="22907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𝑅𝑑𝑇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𝑅𝑑𝑇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𝑑𝑃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3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02B3-A073-440B-A8D4-0F2358B7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זה עובד?</a:t>
            </a:r>
            <a:r>
              <a:rPr lang="he-IL" dirty="0">
                <a:solidFill>
                  <a:srgbClr val="FF0000"/>
                </a:solidFill>
              </a:rPr>
              <a:t> פונקציית מסלול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𝑅𝑑𝑇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𝑑𝑃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𝑅𝑑𝑇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𝑑𝑃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A7C4F4-A796-4C97-8F5E-E20684FBB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67" y="1761423"/>
                <a:ext cx="10263285" cy="49881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8AC83D2-8CBC-4196-AE4C-58393F0DE6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3846135" cy="22907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𝑅𝑑𝑇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𝑑𝑃</m:t>
                      </m:r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𝑅𝑑𝑇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𝑅𝑇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;   ∫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𝑅𝑇𝑙𝑛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;   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sz="1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8AC83D2-8CBC-4196-AE4C-58393F0D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846135" cy="2290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7B9E-CBD1-430D-A8D3-408D5D3C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לסיכום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7C33D-F846-475D-AC08-AC200852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he-IL" dirty="0"/>
              <a:t>אינטגרל לא מסוים:</a:t>
            </a:r>
            <a:r>
              <a:rPr lang="en-US" dirty="0"/>
              <a:t> </a:t>
            </a:r>
            <a:r>
              <a:rPr lang="he-IL" dirty="0"/>
              <a:t>אנטי-נגזרת של פונקציה</a:t>
            </a:r>
          </a:p>
          <a:p>
            <a:pPr algn="r" rtl="1">
              <a:lnSpc>
                <a:spcPct val="150000"/>
              </a:lnSpc>
            </a:pPr>
            <a:r>
              <a:rPr lang="he-IL" dirty="0"/>
              <a:t>אינטגרל מסוים:</a:t>
            </a:r>
            <a:r>
              <a:rPr lang="en-US" dirty="0"/>
              <a:t> </a:t>
            </a:r>
            <a:r>
              <a:rPr lang="he-IL" dirty="0"/>
              <a:t>סכום של ערכי פונקציה </a:t>
            </a:r>
            <a:r>
              <a:rPr lang="he-IL" dirty="0" err="1"/>
              <a:t>אינפיטסימליים</a:t>
            </a:r>
            <a:r>
              <a:rPr lang="he-IL" dirty="0"/>
              <a:t> בטווח מסוים</a:t>
            </a:r>
          </a:p>
          <a:p>
            <a:pPr algn="r" rtl="1"/>
            <a:r>
              <a:rPr lang="he-IL" dirty="0"/>
              <a:t>פונקציית מצב: גודל שהשינוי שלו תלוי רק במצב ההתחלה ומצב הסוף </a:t>
            </a:r>
            <a:r>
              <a:rPr lang="he-IL"/>
              <a:t>של מערכת</a:t>
            </a:r>
            <a:endParaRPr lang="he-IL" dirty="0"/>
          </a:p>
          <a:p>
            <a:pPr algn="r" rtl="1"/>
            <a:r>
              <a:rPr lang="he-IL" dirty="0"/>
              <a:t>פונקציית מסלול: גודל שמוגדר על ידי שינוי שמערכת מבצעת</a:t>
            </a:r>
            <a:endParaRPr lang="en-IL" dirty="0"/>
          </a:p>
          <a:p>
            <a:pPr marL="0" indent="0" algn="r" rtl="1">
              <a:buNone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18618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מה זה אינטגרל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D2B90F-7F5E-4FDA-B20C-DC5A7BA5CF4B}"/>
                  </a:ext>
                </a:extLst>
              </p:cNvPr>
              <p:cNvSpPr txBox="1"/>
              <p:nvPr/>
            </p:nvSpPr>
            <p:spPr>
              <a:xfrm>
                <a:off x="1112808" y="1570008"/>
                <a:ext cx="101619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D2B90F-7F5E-4FDA-B20C-DC5A7BA5C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08" y="1570008"/>
                <a:ext cx="1016191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D59FE45-55B6-4414-B265-D510ECE5B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5" b="6682"/>
          <a:stretch/>
        </p:blipFill>
        <p:spPr>
          <a:xfrm>
            <a:off x="3467819" y="2574107"/>
            <a:ext cx="4986067" cy="3421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24D3C0-FC3F-4DAC-94F0-28A979003DB2}"/>
                  </a:ext>
                </a:extLst>
              </p:cNvPr>
              <p:cNvSpPr/>
              <p:nvPr/>
            </p:nvSpPr>
            <p:spPr>
              <a:xfrm>
                <a:off x="2361493" y="4037881"/>
                <a:ext cx="692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24D3C0-FC3F-4DAC-94F0-28A979003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493" y="4037881"/>
                <a:ext cx="69294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03FD2E-55FA-4682-B669-A1F73BB8F205}"/>
                  </a:ext>
                </a:extLst>
              </p:cNvPr>
              <p:cNvSpPr/>
              <p:nvPr/>
            </p:nvSpPr>
            <p:spPr>
              <a:xfrm>
                <a:off x="5728015" y="5983795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03FD2E-55FA-4682-B669-A1F73BB8F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15" y="5983795"/>
                <a:ext cx="367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8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מה זה אינטגרל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D2B90F-7F5E-4FDA-B20C-DC5A7BA5CF4B}"/>
                  </a:ext>
                </a:extLst>
              </p:cNvPr>
              <p:cNvSpPr txBox="1"/>
              <p:nvPr/>
            </p:nvSpPr>
            <p:spPr>
              <a:xfrm>
                <a:off x="5824267" y="1583569"/>
                <a:ext cx="5529533" cy="184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D2B90F-7F5E-4FDA-B20C-DC5A7BA5C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67" y="1583569"/>
                <a:ext cx="5529533" cy="18468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D59FE45-55B6-4414-B265-D510ECE5B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5" b="6682"/>
          <a:stretch/>
        </p:blipFill>
        <p:spPr>
          <a:xfrm>
            <a:off x="561406" y="801295"/>
            <a:ext cx="4986067" cy="3421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24D3C0-FC3F-4DAC-94F0-28A979003DB2}"/>
                  </a:ext>
                </a:extLst>
              </p:cNvPr>
              <p:cNvSpPr/>
              <p:nvPr/>
            </p:nvSpPr>
            <p:spPr>
              <a:xfrm>
                <a:off x="2361493" y="4037881"/>
                <a:ext cx="692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324D3C0-FC3F-4DAC-94F0-28A979003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493" y="4037881"/>
                <a:ext cx="69294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03FD2E-55FA-4682-B669-A1F73BB8F205}"/>
                  </a:ext>
                </a:extLst>
              </p:cNvPr>
              <p:cNvSpPr/>
              <p:nvPr/>
            </p:nvSpPr>
            <p:spPr>
              <a:xfrm>
                <a:off x="5728015" y="5983795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903FD2E-55FA-4682-B669-A1F73BB8F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15" y="5983795"/>
                <a:ext cx="36798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83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מה זה אינטגרל</a:t>
            </a:r>
            <a:endParaRPr lang="en-IL" dirty="0"/>
          </a:p>
        </p:txBody>
      </p:sp>
      <p:pic>
        <p:nvPicPr>
          <p:cNvPr id="5122" name="Picture 2" descr="Integral Calculus - Formulas, Methods, Examples | Integrals">
            <a:extLst>
              <a:ext uri="{FF2B5EF4-FFF2-40B4-BE49-F238E27FC236}">
                <a16:creationId xmlns:a16="http://schemas.microsoft.com/office/drawing/2014/main" id="{3FA99EB4-C636-4354-9495-A5283CBD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98" y="1690688"/>
            <a:ext cx="8703436" cy="45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4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מוצאים אינטגרל?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he-IL" dirty="0">
                <a:solidFill>
                  <a:srgbClr val="FF0000"/>
                </a:solidFill>
              </a:rPr>
              <a:t>(אינטגרל לא מסוים)</a:t>
            </a:r>
            <a:endParaRPr lang="en-IL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56CFC-674D-4475-A472-A8E20ABEC6A5}"/>
              </a:ext>
            </a:extLst>
          </p:cNvPr>
          <p:cNvSpPr txBox="1"/>
          <p:nvPr/>
        </p:nvSpPr>
        <p:spPr>
          <a:xfrm>
            <a:off x="8934548" y="1906438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2400" dirty="0"/>
              <a:t>יותר מסובך מלגזור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42ED7-B33D-425F-9DB9-45D267C14209}"/>
                  </a:ext>
                </a:extLst>
              </p:cNvPr>
              <p:cNvSpPr txBox="1"/>
              <p:nvPr/>
            </p:nvSpPr>
            <p:spPr>
              <a:xfrm>
                <a:off x="1731509" y="2102916"/>
                <a:ext cx="9092242" cy="475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3200" b="0" dirty="0"/>
              </a:p>
              <a:p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i="1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					</a:t>
                </a:r>
                <a:endParaRPr lang="en-IL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42ED7-B33D-425F-9DB9-45D267C14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509" y="2102916"/>
                <a:ext cx="9092242" cy="47550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4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מוצאים אינטגרל? </a:t>
            </a:r>
            <a:r>
              <a:rPr lang="he-IL" dirty="0">
                <a:solidFill>
                  <a:srgbClr val="FF0000"/>
                </a:solidFill>
              </a:rPr>
              <a:t>(אינטגרל לא מסוים)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42ED7-B33D-425F-9DB9-45D267C14209}"/>
                  </a:ext>
                </a:extLst>
              </p:cNvPr>
              <p:cNvSpPr txBox="1"/>
              <p:nvPr/>
            </p:nvSpPr>
            <p:spPr>
              <a:xfrm>
                <a:off x="1549879" y="1490343"/>
                <a:ext cx="9092242" cy="5078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sz="32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>
                  <a:highlight>
                    <a:srgbClr val="FFFF00"/>
                  </a:highlight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endParaRPr lang="en-IL" sz="32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42ED7-B33D-425F-9DB9-45D267C14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79" y="1490343"/>
                <a:ext cx="9092242" cy="5078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5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מוצאים אינטגרל? </a:t>
            </a:r>
            <a:r>
              <a:rPr lang="he-IL" dirty="0">
                <a:solidFill>
                  <a:srgbClr val="FF0000"/>
                </a:solidFill>
              </a:rPr>
              <a:t>(אינטגרל לא מסוים)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42ED7-B33D-425F-9DB9-45D267C14209}"/>
                  </a:ext>
                </a:extLst>
              </p:cNvPr>
              <p:cNvSpPr txBox="1"/>
              <p:nvPr/>
            </p:nvSpPr>
            <p:spPr>
              <a:xfrm>
                <a:off x="1549879" y="1490343"/>
                <a:ext cx="9092242" cy="5093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endParaRPr lang="en-IL" sz="32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242ED7-B33D-425F-9DB9-45D267C14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79" y="1490343"/>
                <a:ext cx="9092242" cy="50934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74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362CF-1623-4164-94ED-EF321354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איך מחשבים אינטגרל? </a:t>
            </a:r>
            <a:r>
              <a:rPr lang="he-IL" dirty="0">
                <a:solidFill>
                  <a:srgbClr val="FF0000"/>
                </a:solidFill>
              </a:rPr>
              <a:t>(אינטגרל מסוים)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E0572-E7AD-44D3-8652-A9EB72FC2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1" y="1628045"/>
            <a:ext cx="4982270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2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13389</TotalTime>
  <Words>961</Words>
  <Application>Microsoft Office PowerPoint</Application>
  <PresentationFormat>Widescreen</PresentationFormat>
  <Paragraphs>130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Office Theme</vt:lpstr>
      <vt:lpstr>Package</vt:lpstr>
      <vt:lpstr>תגבור מתמטיקה רפואנים אינטגרלים</vt:lpstr>
      <vt:lpstr>מה נלמד</vt:lpstr>
      <vt:lpstr>מה זה אינטגרל</vt:lpstr>
      <vt:lpstr>מה זה אינטגרל</vt:lpstr>
      <vt:lpstr>מה זה אינטגרל</vt:lpstr>
      <vt:lpstr>איך מוצאים אינטגרל?  (אינטגרל לא מסוים)</vt:lpstr>
      <vt:lpstr>איך מוצאים אינטגרל? (אינטגרל לא מסוים)</vt:lpstr>
      <vt:lpstr>איך מוצאים אינטגרל? (אינטגרל לא מסוים)</vt:lpstr>
      <vt:lpstr>איך מחשבים אינטגרל? (אינטגרל מסוים)</vt:lpstr>
      <vt:lpstr>איך מחשבים אינטגרל? (אינטגרל מסוים)</vt:lpstr>
      <vt:lpstr>פונקציית מצב ופונקציית מסלול</vt:lpstr>
      <vt:lpstr>איך מזהים פונקציית מצב?</vt:lpstr>
      <vt:lpstr>איך מזהים פונקציית מסלול?</vt:lpstr>
      <vt:lpstr>ותכלס?</vt:lpstr>
      <vt:lpstr>איך זה עובד? פונקציית מצב</vt:lpstr>
      <vt:lpstr>איך זה עובד? פונקציית מצב</vt:lpstr>
      <vt:lpstr>איך זה עובד? פונקציית מצב</vt:lpstr>
      <vt:lpstr>איך זה עובד? פונקציית מצב</vt:lpstr>
      <vt:lpstr>איך זה עובד? פונקציית מסלול</vt:lpstr>
      <vt:lpstr>איך זה עובד? פונקציית מסלול</vt:lpstr>
      <vt:lpstr>איך זה עובד? פונקציית מסלול</vt:lpstr>
      <vt:lpstr>לסיכום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תגבור מתמטיקה רפואנים דיפרנציאלים</dc:title>
  <dc:creator>Aviv Ratzon</dc:creator>
  <cp:lastModifiedBy>Aviv Ratzon</cp:lastModifiedBy>
  <cp:revision>233</cp:revision>
  <dcterms:created xsi:type="dcterms:W3CDTF">2023-10-09T13:59:43Z</dcterms:created>
  <dcterms:modified xsi:type="dcterms:W3CDTF">2024-01-24T11:47:25Z</dcterms:modified>
</cp:coreProperties>
</file>